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theme/theme18.xml" ContentType="application/vnd.openxmlformats-officedocument.them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comments/comment1.xml" ContentType="application/vnd.openxmlformats-officedocument.presentationml.comment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22.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commentAuthors.xml" ContentType="application/vnd.openxmlformats-officedocument.presentationml.commentAuthors+xml"/>
  <Override PartName="/ppt/theme/theme23.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slideMasters/slideMaster21.xml" ContentType="application/vnd.openxmlformats-officedocument.presentationml.slideMaster+xml"/>
  <Override PartName="/ppt/theme/theme24.xml" ContentType="application/vnd.openxmlformats-officedocument.them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0" r:id="rId2"/>
    <p:sldMasterId id="2147483652" r:id="rId3"/>
    <p:sldMasterId id="2147483654" r:id="rId4"/>
    <p:sldMasterId id="2147483656" r:id="rId5"/>
    <p:sldMasterId id="2147483658" r:id="rId6"/>
    <p:sldMasterId id="2147483662" r:id="rId7"/>
    <p:sldMasterId id="2147483664" r:id="rId8"/>
    <p:sldMasterId id="2147483666" r:id="rId9"/>
    <p:sldMasterId id="2147483668" r:id="rId10"/>
    <p:sldMasterId id="2147483670" r:id="rId11"/>
    <p:sldMasterId id="2147483672" r:id="rId12"/>
    <p:sldMasterId id="2147483674" r:id="rId13"/>
    <p:sldMasterId id="2147483676" r:id="rId14"/>
    <p:sldMasterId id="2147483678" r:id="rId15"/>
    <p:sldMasterId id="2147483680" r:id="rId16"/>
    <p:sldMasterId id="2147483682" r:id="rId17"/>
    <p:sldMasterId id="2147483684" r:id="rId18"/>
    <p:sldMasterId id="2147483686" r:id="rId19"/>
    <p:sldMasterId id="2147483688" r:id="rId20"/>
    <p:sldMasterId id="2147483690" r:id="rId21"/>
    <p:sldMasterId id="2147483692" r:id="rId22"/>
    <p:sldMasterId id="2147483694" r:id="rId23"/>
    <p:sldMasterId id="2147483696" r:id="rId24"/>
    <p:sldMasterId id="2147483698" r:id="rId25"/>
    <p:sldMasterId id="2147483700" r:id="rId26"/>
  </p:sldMasterIdLst>
  <p:notesMasterIdLst>
    <p:notesMasterId r:id="rId81"/>
  </p:notesMasterIdLst>
  <p:sldIdLst>
    <p:sldId id="256" r:id="rId27"/>
    <p:sldId id="390" r:id="rId28"/>
    <p:sldId id="452" r:id="rId29"/>
    <p:sldId id="269" r:id="rId30"/>
    <p:sldId id="272" r:id="rId31"/>
    <p:sldId id="275" r:id="rId32"/>
    <p:sldId id="278" r:id="rId33"/>
    <p:sldId id="284" r:id="rId34"/>
    <p:sldId id="287" r:id="rId35"/>
    <p:sldId id="290" r:id="rId36"/>
    <p:sldId id="293" r:id="rId37"/>
    <p:sldId id="296" r:id="rId38"/>
    <p:sldId id="299" r:id="rId39"/>
    <p:sldId id="302" r:id="rId40"/>
    <p:sldId id="305" r:id="rId41"/>
    <p:sldId id="308" r:id="rId42"/>
    <p:sldId id="311" r:id="rId43"/>
    <p:sldId id="314" r:id="rId44"/>
    <p:sldId id="317" r:id="rId45"/>
    <p:sldId id="320" r:id="rId46"/>
    <p:sldId id="323" r:id="rId47"/>
    <p:sldId id="326" r:id="rId48"/>
    <p:sldId id="486" r:id="rId49"/>
    <p:sldId id="485" r:id="rId50"/>
    <p:sldId id="329" r:id="rId51"/>
    <p:sldId id="332" r:id="rId52"/>
    <p:sldId id="335" r:id="rId53"/>
    <p:sldId id="338" r:id="rId54"/>
    <p:sldId id="455" r:id="rId55"/>
    <p:sldId id="458" r:id="rId56"/>
    <p:sldId id="456" r:id="rId57"/>
    <p:sldId id="461" r:id="rId58"/>
    <p:sldId id="466" r:id="rId59"/>
    <p:sldId id="464" r:id="rId60"/>
    <p:sldId id="467" r:id="rId61"/>
    <p:sldId id="468" r:id="rId62"/>
    <p:sldId id="459" r:id="rId63"/>
    <p:sldId id="457" r:id="rId64"/>
    <p:sldId id="462" r:id="rId65"/>
    <p:sldId id="487" r:id="rId66"/>
    <p:sldId id="488" r:id="rId67"/>
    <p:sldId id="492" r:id="rId68"/>
    <p:sldId id="493" r:id="rId69"/>
    <p:sldId id="494" r:id="rId70"/>
    <p:sldId id="501" r:id="rId71"/>
    <p:sldId id="499" r:id="rId72"/>
    <p:sldId id="495" r:id="rId73"/>
    <p:sldId id="496" r:id="rId74"/>
    <p:sldId id="497" r:id="rId75"/>
    <p:sldId id="498" r:id="rId76"/>
    <p:sldId id="475" r:id="rId77"/>
    <p:sldId id="476" r:id="rId78"/>
    <p:sldId id="480" r:id="rId79"/>
    <p:sldId id="500" r:id="rId80"/>
  </p:sldIdLst>
  <p:sldSz cx="12179300" cy="6858000"/>
  <p:notesSz cx="12179300" cy="6858000"/>
  <p:embeddedFontLst>
    <p:embeddedFont>
      <p:font typeface="微软雅黑" pitchFamily="34" charset="-122"/>
      <p:regular r:id="rId82"/>
      <p:bold r:id="rId83"/>
    </p:embeddedFont>
    <p:embeddedFont>
      <p:font typeface="Impact" pitchFamily="34" charset="0"/>
      <p:regular r:id="rId84"/>
    </p:embeddedFont>
    <p:embeddedFont>
      <p:font typeface="Calibri" pitchFamily="34" charset="0"/>
      <p:regular r:id="rId85"/>
      <p:bold r:id="rId86"/>
      <p:italic r:id="rId87"/>
      <p:boldItalic r:id="rId88"/>
    </p:embeddedFont>
  </p:embeddedFontLst>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妍婧"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906" y="-396"/>
      </p:cViewPr>
      <p:guideLst>
        <p:guide orient="horz" pos="3168"/>
        <p:guide pos="2448"/>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slide" Target="slides/slide50.xml"/><Relationship Id="rId84" Type="http://schemas.openxmlformats.org/officeDocument/2006/relationships/font" Target="fonts/font3.fntdata"/><Relationship Id="rId89"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slide" Target="slides/slide53.xml"/><Relationship Id="rId87" Type="http://schemas.openxmlformats.org/officeDocument/2006/relationships/font" Target="fonts/font6.fntdata"/><Relationship Id="rId5" Type="http://schemas.openxmlformats.org/officeDocument/2006/relationships/slideMaster" Target="slideMasters/slideMaster5.xml"/><Relationship Id="rId61" Type="http://schemas.openxmlformats.org/officeDocument/2006/relationships/slide" Target="slides/slide35.xml"/><Relationship Id="rId82" Type="http://schemas.openxmlformats.org/officeDocument/2006/relationships/font" Target="fonts/font1.fntdata"/><Relationship Id="rId90"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font" Target="fonts/font4.fntdata"/><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notesMaster" Target="notesMasters/notesMaster1.xml"/><Relationship Id="rId86"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1-25T15:54:53.390" idx="1">
    <p:pos x="6121" y="3906"/>
    <p:text>季度销售额未超30万免征教育费附加及地方教育费附加 
同样适用于代开普票</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78438" cy="3429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899275" y="0"/>
            <a:ext cx="5276850" cy="342900"/>
          </a:xfrm>
          <a:prstGeom prst="rect">
            <a:avLst/>
          </a:prstGeom>
        </p:spPr>
        <p:txBody>
          <a:bodyPr vert="horz" lIns="91440" tIns="45720" rIns="91440" bIns="45720" rtlCol="0"/>
          <a:lstStyle>
            <a:lvl1pPr algn="r">
              <a:defRPr sz="1200"/>
            </a:lvl1pPr>
          </a:lstStyle>
          <a:p>
            <a:fld id="{138E156D-765C-4F1A-80EC-16CF33F0B14B}" type="datetimeFigureOut">
              <a:rPr lang="zh-CN" altLang="en-US" smtClean="0"/>
              <a:pPr/>
              <a:t>2021/7/1</a:t>
            </a:fld>
            <a:endParaRPr lang="zh-CN" altLang="en-US"/>
          </a:p>
        </p:txBody>
      </p:sp>
      <p:sp>
        <p:nvSpPr>
          <p:cNvPr id="4" name="幻灯片图像占位符 3"/>
          <p:cNvSpPr>
            <a:spLocks noGrp="1" noRot="1" noChangeAspect="1"/>
          </p:cNvSpPr>
          <p:nvPr>
            <p:ph type="sldImg" idx="2"/>
          </p:nvPr>
        </p:nvSpPr>
        <p:spPr>
          <a:xfrm>
            <a:off x="3805238" y="514350"/>
            <a:ext cx="4568825" cy="25717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7613" y="3257550"/>
            <a:ext cx="9744075" cy="30861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6513513"/>
            <a:ext cx="5278438" cy="3429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899275" y="6513513"/>
            <a:ext cx="5276850" cy="342900"/>
          </a:xfrm>
          <a:prstGeom prst="rect">
            <a:avLst/>
          </a:prstGeom>
        </p:spPr>
        <p:txBody>
          <a:bodyPr vert="horz" lIns="91440" tIns="45720" rIns="91440" bIns="45720" rtlCol="0" anchor="b"/>
          <a:lstStyle>
            <a:lvl1pPr algn="r">
              <a:defRPr sz="1200"/>
            </a:lvl1pPr>
          </a:lstStyle>
          <a:p>
            <a:fld id="{0444DEF7-630D-4FEE-BC6D-CC89D35E045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0444DEF7-630D-4FEE-BC6D-CC89D35E045E}" type="slidenum">
              <a:rPr lang="zh-CN" altLang="en-US" smtClean="0"/>
              <a:pPr/>
              <a:t>12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省略</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1D3E7D1D-F11F-4AB3-9CEB-FAED0D653310}" type="slidenum">
              <a:rPr lang="zh-CN" altLang="en-US" smtClean="0"/>
              <a:pPr/>
              <a:t>40</a:t>
            </a:fld>
            <a:endParaRPr lang="zh-CN" altLang="en-US" dirty="0"/>
          </a:p>
        </p:txBody>
      </p:sp>
    </p:spTree>
    <p:extLst>
      <p:ext uri="{BB962C8B-B14F-4D97-AF65-F5344CB8AC3E}">
        <p14:creationId xmlns:p14="http://schemas.microsoft.com/office/powerpoint/2010/main" xmlns="" val="2012711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省略</a:t>
            </a:r>
            <a:endParaRPr lang="zh-CN" altLang="en-US" dirty="0"/>
          </a:p>
        </p:txBody>
      </p:sp>
      <p:sp>
        <p:nvSpPr>
          <p:cNvPr id="4" name="灯片编号占位符 3"/>
          <p:cNvSpPr>
            <a:spLocks noGrp="1"/>
          </p:cNvSpPr>
          <p:nvPr>
            <p:ph type="sldNum" sz="quarter" idx="10"/>
          </p:nvPr>
        </p:nvSpPr>
        <p:spPr/>
        <p:txBody>
          <a:bodyPr/>
          <a:lstStyle/>
          <a:p>
            <a:fld id="{1D3E7D1D-F11F-4AB3-9CEB-FAED0D653310}" type="slidenum">
              <a:rPr lang="zh-CN" altLang="en-US" smtClean="0"/>
              <a:pPr/>
              <a:t>41</a:t>
            </a:fld>
            <a:endParaRPr lang="zh-CN" altLang="en-US" dirty="0"/>
          </a:p>
        </p:txBody>
      </p:sp>
    </p:spTree>
    <p:extLst>
      <p:ext uri="{BB962C8B-B14F-4D97-AF65-F5344CB8AC3E}">
        <p14:creationId xmlns:p14="http://schemas.microsoft.com/office/powerpoint/2010/main" xmlns="" val="814457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发票退回，也错得多</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“增值税发票代开申请作废”和“代开发票作废”</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effectLst/>
              </a:rPr>
              <a:t>纳税人</a:t>
            </a:r>
            <a:r>
              <a:rPr lang="en-US" altLang="zh-CN" b="1" dirty="0" smtClean="0">
                <a:effectLst/>
              </a:rPr>
              <a:t>6</a:t>
            </a:r>
            <a:r>
              <a:rPr lang="zh-CN" altLang="en-US" b="1" dirty="0" smtClean="0">
                <a:effectLst/>
              </a:rPr>
              <a:t>月</a:t>
            </a:r>
            <a:r>
              <a:rPr lang="en-US" altLang="zh-CN" b="1" dirty="0" smtClean="0">
                <a:effectLst/>
              </a:rPr>
              <a:t>9</a:t>
            </a:r>
            <a:r>
              <a:rPr lang="zh-CN" altLang="en-US" b="1" dirty="0" smtClean="0">
                <a:effectLst/>
              </a:rPr>
              <a:t>日在电子税务局申请代开增值税专用发票，选择了</a:t>
            </a:r>
            <a:r>
              <a:rPr lang="zh-CN" altLang="en-US" sz="1200" b="1" kern="1200" dirty="0" smtClean="0">
                <a:solidFill>
                  <a:schemeClr val="tx1"/>
                </a:solidFill>
                <a:effectLst/>
                <a:latin typeface="思源黑体 CN Bold" panose="020B0800000000000000" pitchFamily="34" charset="-122"/>
                <a:ea typeface="思源黑体 CN Bold" panose="020B0800000000000000" pitchFamily="34" charset="-122"/>
                <a:cs typeface="+mn-cs"/>
              </a:rPr>
              <a:t>顺丰邮寄</a:t>
            </a:r>
            <a:r>
              <a:rPr lang="zh-CN" altLang="en-US" b="1" dirty="0" smtClean="0">
                <a:effectLst/>
              </a:rPr>
              <a:t>。该发票作废是到罗湖区税务局第一税务所办理作废还是可以直接在所属税务机关办理？</a:t>
            </a:r>
            <a:endParaRPr lang="en-US" altLang="zh-CN" b="1"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effectLst/>
              </a:rPr>
              <a:t>答：</a:t>
            </a:r>
            <a:r>
              <a:rPr lang="zh-CN" altLang="en-US" sz="1200" kern="1200" dirty="0" smtClean="0">
                <a:solidFill>
                  <a:schemeClr val="tx1"/>
                </a:solidFill>
                <a:effectLst/>
                <a:latin typeface="思源黑体 CN Bold" panose="020B0800000000000000" pitchFamily="34" charset="-122"/>
                <a:ea typeface="思源黑体 CN Bold" panose="020B0800000000000000" pitchFamily="34" charset="-122"/>
                <a:cs typeface="+mn-cs"/>
              </a:rPr>
              <a:t>发票作废需要开票本人操作，代开税务机关为“税务机关集中代开”的发票为东鹏公司开出，需联系东鹏公司人员作废，但是退税需到所属办税大厅。为了方便纳税人，也可以直接到大厅，让大厅人员通知我们作废发票，和代为回收发票，我们会定期到各个办税大厅回收作废发票。</a:t>
            </a:r>
            <a:br>
              <a:rPr lang="zh-CN" altLang="en-US" sz="1200" kern="1200" dirty="0" smtClean="0">
                <a:solidFill>
                  <a:schemeClr val="tx1"/>
                </a:solidFill>
                <a:effectLst/>
                <a:latin typeface="思源黑体 CN Bold" panose="020B0800000000000000" pitchFamily="34" charset="-122"/>
                <a:ea typeface="思源黑体 CN Bold" panose="020B0800000000000000" pitchFamily="34" charset="-122"/>
                <a:cs typeface="+mn-cs"/>
              </a:rPr>
            </a:br>
            <a:r>
              <a:rPr lang="en-US" altLang="zh-CN" sz="1200" kern="1200" dirty="0" smtClean="0">
                <a:solidFill>
                  <a:schemeClr val="tx1"/>
                </a:solidFill>
                <a:effectLst/>
                <a:latin typeface="思源黑体 CN Bold" panose="020B0800000000000000" pitchFamily="34" charset="-122"/>
                <a:ea typeface="思源黑体 CN Bold" panose="020B0800000000000000" pitchFamily="34" charset="-122"/>
                <a:cs typeface="+mn-cs"/>
              </a:rPr>
              <a:t>144030000000011612989  </a:t>
            </a:r>
            <a:r>
              <a:rPr lang="zh-CN" altLang="en-US" sz="1200" kern="1200" dirty="0" smtClean="0">
                <a:solidFill>
                  <a:schemeClr val="tx1"/>
                </a:solidFill>
                <a:effectLst/>
                <a:latin typeface="思源黑体 CN Bold" panose="020B0800000000000000" pitchFamily="34" charset="-122"/>
                <a:ea typeface="思源黑体 CN Bold" panose="020B0800000000000000" pitchFamily="34" charset="-122"/>
                <a:cs typeface="+mn-cs"/>
              </a:rPr>
              <a:t>机关服务中心  </a:t>
            </a:r>
            <a:r>
              <a:rPr lang="en-US" altLang="zh-CN" sz="1200" kern="1200" dirty="0" smtClean="0">
                <a:solidFill>
                  <a:schemeClr val="tx1"/>
                </a:solidFill>
                <a:effectLst/>
                <a:latin typeface="思源黑体 CN Bold" panose="020B0800000000000000" pitchFamily="34" charset="-122"/>
                <a:ea typeface="思源黑体 CN Bold" panose="020B0800000000000000" pitchFamily="34" charset="-122"/>
                <a:cs typeface="+mn-cs"/>
              </a:rPr>
              <a:t>2020-07-07 </a:t>
            </a:r>
          </a:p>
          <a:p>
            <a:endParaRPr lang="zh-CN" altLang="en-US" dirty="0"/>
          </a:p>
        </p:txBody>
      </p:sp>
      <p:sp>
        <p:nvSpPr>
          <p:cNvPr id="4" name="灯片编号占位符 3"/>
          <p:cNvSpPr>
            <a:spLocks noGrp="1"/>
          </p:cNvSpPr>
          <p:nvPr>
            <p:ph type="sldNum" sz="quarter" idx="10"/>
          </p:nvPr>
        </p:nvSpPr>
        <p:spPr/>
        <p:txBody>
          <a:bodyPr/>
          <a:lstStyle/>
          <a:p>
            <a:fld id="{1D3E7D1D-F11F-4AB3-9CEB-FAED0D653310}" type="slidenum">
              <a:rPr lang="zh-CN" altLang="en-US" smtClean="0"/>
              <a:pPr/>
              <a:t>32</a:t>
            </a:fld>
            <a:endParaRPr lang="zh-CN" altLang="en-US" dirty="0"/>
          </a:p>
        </p:txBody>
      </p:sp>
    </p:spTree>
    <p:extLst>
      <p:ext uri="{BB962C8B-B14F-4D97-AF65-F5344CB8AC3E}">
        <p14:creationId xmlns:p14="http://schemas.microsoft.com/office/powerpoint/2010/main" xmlns="" val="248782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98766-6A9C-4F2F-8D78-A8B7F422C2B3}"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3E7D1D-F11F-4AB3-9CEB-FAED0D653310}" type="slidenum">
              <a:rPr lang="zh-CN" altLang="en-US" smtClean="0"/>
              <a:pPr/>
              <a:t>37</a:t>
            </a:fld>
            <a:endParaRPr lang="zh-CN" altLang="en-US" dirty="0"/>
          </a:p>
        </p:txBody>
      </p:sp>
    </p:spTree>
    <p:extLst>
      <p:ext uri="{BB962C8B-B14F-4D97-AF65-F5344CB8AC3E}">
        <p14:creationId xmlns:p14="http://schemas.microsoft.com/office/powerpoint/2010/main" xmlns="" val="4608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省略</a:t>
            </a:r>
            <a:endParaRPr lang="zh-CN" altLang="en-US" dirty="0"/>
          </a:p>
        </p:txBody>
      </p:sp>
      <p:sp>
        <p:nvSpPr>
          <p:cNvPr id="4" name="灯片编号占位符 3"/>
          <p:cNvSpPr>
            <a:spLocks noGrp="1"/>
          </p:cNvSpPr>
          <p:nvPr>
            <p:ph type="sldNum" sz="quarter" idx="10"/>
          </p:nvPr>
        </p:nvSpPr>
        <p:spPr/>
        <p:txBody>
          <a:bodyPr/>
          <a:lstStyle/>
          <a:p>
            <a:fld id="{1D3E7D1D-F11F-4AB3-9CEB-FAED0D653310}" type="slidenum">
              <a:rPr lang="zh-CN" altLang="en-US" smtClean="0"/>
              <a:pPr/>
              <a:t>39</a:t>
            </a:fld>
            <a:endParaRPr lang="zh-CN" altLang="en-US" dirty="0"/>
          </a:p>
        </p:txBody>
      </p:sp>
    </p:spTree>
    <p:extLst>
      <p:ext uri="{BB962C8B-B14F-4D97-AF65-F5344CB8AC3E}">
        <p14:creationId xmlns:p14="http://schemas.microsoft.com/office/powerpoint/2010/main" xmlns="" val="3081543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4933DEF8-2006-4373-BAB1-F502392163A8}"/>
              </a:ext>
            </a:extLst>
          </p:cNvPr>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0"/>
            <a:ext cx="12179300" cy="6858000"/>
          </a:xfrm>
          <a:prstGeom prst="rect">
            <a:avLst/>
          </a:prstGeom>
        </p:spPr>
      </p:pic>
    </p:spTree>
    <p:extLst>
      <p:ext uri="{BB962C8B-B14F-4D97-AF65-F5344CB8AC3E}">
        <p14:creationId xmlns:p14="http://schemas.microsoft.com/office/powerpoint/2010/main" xmlns="" val="3790523464"/>
      </p:ext>
    </p:extLst>
  </p:cSld>
  <p:clrMapOvr>
    <a:masterClrMapping/>
  </p:clrMapOvr>
  <mc:AlternateContent xmlns:mc="http://schemas.openxmlformats.org/markup-compatibility/2006">
    <mc:Choice xmlns:p14="http://schemas.microsoft.com/office/powerpoint/2010/main" xmlns="" Requires="p14">
      <p:transition spd="slow" p14:dur="1500" advTm="1000">
        <p:random/>
      </p:transition>
    </mc:Choice>
    <mc:Fallback>
      <p:transition spd="slow" advTm="1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45589244"/>
      </p:ext>
    </p:extLst>
  </p:cSld>
  <p:clrMapOvr>
    <a:masterClrMapping/>
  </p:clrMapOvr>
  <mc:AlternateContent xmlns:mc="http://schemas.openxmlformats.org/markup-compatibility/2006">
    <mc:Choice xmlns="" xmlns:p14="http://schemas.microsoft.com/office/powerpoint/2010/main" Requires="p14">
      <p:transition spd="slow" p14:dur="1200" advTm="3000">
        <p14:prism/>
      </p:transition>
    </mc:Choice>
    <mc:Fallback>
      <p:transition spd="slow" advTm="3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12" name="Picture Placeholder 11"/>
          <p:cNvSpPr>
            <a:spLocks noGrp="1"/>
          </p:cNvSpPr>
          <p:nvPr>
            <p:ph type="pic" sz="quarter" idx="15" hasCustomPrompt="1"/>
          </p:nvPr>
        </p:nvSpPr>
        <p:spPr>
          <a:xfrm>
            <a:off x="1141808" y="2552114"/>
            <a:ext cx="3300664" cy="1728302"/>
          </a:xfrm>
          <a:custGeom>
            <a:avLst/>
            <a:gdLst>
              <a:gd name="connsiteX0" fmla="*/ 0 w 3304106"/>
              <a:gd name="connsiteY0" fmla="*/ 0 h 1728302"/>
              <a:gd name="connsiteX1" fmla="*/ 3304106 w 3304106"/>
              <a:gd name="connsiteY1" fmla="*/ 0 h 1728302"/>
              <a:gd name="connsiteX2" fmla="*/ 3304106 w 3304106"/>
              <a:gd name="connsiteY2" fmla="*/ 1728302 h 1728302"/>
              <a:gd name="connsiteX3" fmla="*/ 0 w 3304106"/>
              <a:gd name="connsiteY3" fmla="*/ 1728302 h 1728302"/>
            </a:gdLst>
            <a:ahLst/>
            <a:cxnLst>
              <a:cxn ang="0">
                <a:pos x="connsiteX0" y="connsiteY0"/>
              </a:cxn>
              <a:cxn ang="0">
                <a:pos x="connsiteX1" y="connsiteY1"/>
              </a:cxn>
              <a:cxn ang="0">
                <a:pos x="connsiteX2" y="connsiteY2"/>
              </a:cxn>
              <a:cxn ang="0">
                <a:pos x="connsiteX3" y="connsiteY3"/>
              </a:cxn>
            </a:cxnLst>
            <a:rect l="l" t="t" r="r" b="b"/>
            <a:pathLst>
              <a:path w="3304106" h="1728302">
                <a:moveTo>
                  <a:pt x="0" y="0"/>
                </a:moveTo>
                <a:lnTo>
                  <a:pt x="3304106" y="0"/>
                </a:lnTo>
                <a:lnTo>
                  <a:pt x="3304106" y="1728302"/>
                </a:lnTo>
                <a:lnTo>
                  <a:pt x="0" y="1728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4" name="Picture Placeholder 13"/>
          <p:cNvSpPr>
            <a:spLocks noGrp="1"/>
          </p:cNvSpPr>
          <p:nvPr>
            <p:ph type="pic" sz="quarter" idx="16" hasCustomPrompt="1"/>
          </p:nvPr>
        </p:nvSpPr>
        <p:spPr>
          <a:xfrm>
            <a:off x="7743136" y="2552114"/>
            <a:ext cx="3300664" cy="1728302"/>
          </a:xfrm>
          <a:custGeom>
            <a:avLst/>
            <a:gdLst>
              <a:gd name="connsiteX0" fmla="*/ 0 w 3304106"/>
              <a:gd name="connsiteY0" fmla="*/ 0 h 1728302"/>
              <a:gd name="connsiteX1" fmla="*/ 3304106 w 3304106"/>
              <a:gd name="connsiteY1" fmla="*/ 0 h 1728302"/>
              <a:gd name="connsiteX2" fmla="*/ 3304106 w 3304106"/>
              <a:gd name="connsiteY2" fmla="*/ 1728302 h 1728302"/>
              <a:gd name="connsiteX3" fmla="*/ 0 w 3304106"/>
              <a:gd name="connsiteY3" fmla="*/ 1728302 h 1728302"/>
            </a:gdLst>
            <a:ahLst/>
            <a:cxnLst>
              <a:cxn ang="0">
                <a:pos x="connsiteX0" y="connsiteY0"/>
              </a:cxn>
              <a:cxn ang="0">
                <a:pos x="connsiteX1" y="connsiteY1"/>
              </a:cxn>
              <a:cxn ang="0">
                <a:pos x="connsiteX2" y="connsiteY2"/>
              </a:cxn>
              <a:cxn ang="0">
                <a:pos x="connsiteX3" y="connsiteY3"/>
              </a:cxn>
            </a:cxnLst>
            <a:rect l="l" t="t" r="r" b="b"/>
            <a:pathLst>
              <a:path w="3304106" h="1728302">
                <a:moveTo>
                  <a:pt x="0" y="0"/>
                </a:moveTo>
                <a:lnTo>
                  <a:pt x="3304106" y="0"/>
                </a:lnTo>
                <a:lnTo>
                  <a:pt x="3304106" y="1728302"/>
                </a:lnTo>
                <a:lnTo>
                  <a:pt x="0" y="1728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
        <p:nvSpPr>
          <p:cNvPr id="13" name="Picture Placeholder 12"/>
          <p:cNvSpPr>
            <a:spLocks noGrp="1"/>
          </p:cNvSpPr>
          <p:nvPr>
            <p:ph type="pic" sz="quarter" idx="17" hasCustomPrompt="1"/>
          </p:nvPr>
        </p:nvSpPr>
        <p:spPr>
          <a:xfrm>
            <a:off x="4442473" y="4280415"/>
            <a:ext cx="3300664" cy="1728302"/>
          </a:xfrm>
          <a:custGeom>
            <a:avLst/>
            <a:gdLst>
              <a:gd name="connsiteX0" fmla="*/ 0 w 3304106"/>
              <a:gd name="connsiteY0" fmla="*/ 0 h 1728302"/>
              <a:gd name="connsiteX1" fmla="*/ 3304106 w 3304106"/>
              <a:gd name="connsiteY1" fmla="*/ 0 h 1728302"/>
              <a:gd name="connsiteX2" fmla="*/ 3304106 w 3304106"/>
              <a:gd name="connsiteY2" fmla="*/ 1728302 h 1728302"/>
              <a:gd name="connsiteX3" fmla="*/ 0 w 3304106"/>
              <a:gd name="connsiteY3" fmla="*/ 1728302 h 1728302"/>
            </a:gdLst>
            <a:ahLst/>
            <a:cxnLst>
              <a:cxn ang="0">
                <a:pos x="connsiteX0" y="connsiteY0"/>
              </a:cxn>
              <a:cxn ang="0">
                <a:pos x="connsiteX1" y="connsiteY1"/>
              </a:cxn>
              <a:cxn ang="0">
                <a:pos x="connsiteX2" y="connsiteY2"/>
              </a:cxn>
              <a:cxn ang="0">
                <a:pos x="connsiteX3" y="connsiteY3"/>
              </a:cxn>
            </a:cxnLst>
            <a:rect l="l" t="t" r="r" b="b"/>
            <a:pathLst>
              <a:path w="3304106" h="1728302">
                <a:moveTo>
                  <a:pt x="0" y="0"/>
                </a:moveTo>
                <a:lnTo>
                  <a:pt x="3304106" y="0"/>
                </a:lnTo>
                <a:lnTo>
                  <a:pt x="3304106" y="1728302"/>
                </a:lnTo>
                <a:lnTo>
                  <a:pt x="0" y="1728302"/>
                </a:lnTo>
                <a:close/>
              </a:path>
            </a:pathLst>
          </a:custGeom>
          <a:solidFill>
            <a:schemeClr val="bg1">
              <a:lumMod val="95000"/>
            </a:schemeClr>
          </a:solidFill>
        </p:spPr>
        <p:txBody>
          <a:bodyPr wrap="square" anchor="ctr">
            <a:noAutofit/>
          </a:bodyPr>
          <a:lstStyle>
            <a:lvl1pPr marL="0" indent="0" algn="ctr">
              <a:buFontTx/>
              <a:buNone/>
              <a:defRPr sz="1200">
                <a:solidFill>
                  <a:schemeClr val="tx1"/>
                </a:solidFill>
              </a:defRPr>
            </a:lvl1pPr>
          </a:lstStyle>
          <a:p>
            <a:r>
              <a:rPr lang="en-US"/>
              <a:t>Image</a:t>
            </a:r>
          </a:p>
        </p:txBody>
      </p:sp>
    </p:spTree>
    <p:extLst>
      <p:ext uri="{BB962C8B-B14F-4D97-AF65-F5344CB8AC3E}">
        <p14:creationId xmlns:p14="http://schemas.microsoft.com/office/powerpoint/2010/main" xmlns="" val="4144444136"/>
      </p:ext>
    </p:extLst>
  </p:cSld>
  <p:clrMapOvr>
    <a:masterClrMapping/>
  </p:clrMapOvr>
  <mc:AlternateContent xmlns:mc="http://schemas.openxmlformats.org/markup-compatibility/2006">
    <mc:Choice xmlns:p14="http://schemas.microsoft.com/office/powerpoint/2010/main" xmlns="" Requires="p14">
      <p:transition spd="slow" p14:dur="1500" advTm="1000">
        <p:random/>
      </p:transition>
    </mc:Choice>
    <mc:Fallback>
      <p:transition spd="slow" advTm="1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446349" y="0"/>
            <a:ext cx="4548207" cy="6858000"/>
          </a:xfrm>
          <a:custGeom>
            <a:avLst/>
            <a:gdLst>
              <a:gd name="connsiteX0" fmla="*/ 1138238 w 4552950"/>
              <a:gd name="connsiteY0" fmla="*/ 0 h 6858000"/>
              <a:gd name="connsiteX1" fmla="*/ 4552950 w 4552950"/>
              <a:gd name="connsiteY1" fmla="*/ 0 h 6858000"/>
              <a:gd name="connsiteX2" fmla="*/ 3414713 w 4552950"/>
              <a:gd name="connsiteY2" fmla="*/ 6858000 h 6858000"/>
              <a:gd name="connsiteX3" fmla="*/ 0 w 45529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52950" h="6858000">
                <a:moveTo>
                  <a:pt x="1138238" y="0"/>
                </a:moveTo>
                <a:lnTo>
                  <a:pt x="4552950" y="0"/>
                </a:lnTo>
                <a:lnTo>
                  <a:pt x="3414713"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solidFill>
                  <a:schemeClr val="tx1">
                    <a:lumMod val="85000"/>
                    <a:lumOff val="15000"/>
                  </a:schemeClr>
                </a:solidFill>
              </a:defRPr>
            </a:lvl1pPr>
          </a:lstStyle>
          <a:p>
            <a:endParaRPr lang="en-US"/>
          </a:p>
        </p:txBody>
      </p:sp>
    </p:spTree>
    <p:extLst>
      <p:ext uri="{BB962C8B-B14F-4D97-AF65-F5344CB8AC3E}">
        <p14:creationId xmlns:p14="http://schemas.microsoft.com/office/powerpoint/2010/main" xmlns="" val="664120926"/>
      </p:ext>
    </p:extLst>
  </p:cSld>
  <p:clrMapOvr>
    <a:masterClrMapping/>
  </p:clrMapOvr>
  <mc:AlternateContent xmlns:mc="http://schemas.openxmlformats.org/markup-compatibility/2006">
    <mc:Choice xmlns:p14="http://schemas.microsoft.com/office/powerpoint/2010/main" xmlns="" Requires="p14">
      <p:transition spd="slow" p14:dur="1500" advTm="1000">
        <p:random/>
      </p:transition>
    </mc:Choice>
    <mc:Fallback>
      <p:transition spd="slow" advTm="1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7" name="矩形 6"/>
          <p:cNvSpPr/>
          <p:nvPr/>
        </p:nvSpPr>
        <p:spPr>
          <a:xfrm>
            <a:off x="608966" y="1410736"/>
            <a:ext cx="1096137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377666" y="427735"/>
            <a:ext cx="6797992" cy="276999"/>
          </a:xfrm>
        </p:spPr>
        <p:txBody>
          <a:bodyPr/>
          <a:lstStyle/>
          <a:p>
            <a:r>
              <a:rPr kumimoji="0" lang="zh-CN" altLang="en-US"/>
              <a:t>单击此处编辑母版标题样式</a:t>
            </a:r>
            <a:endParaRPr kumimoji="0" lang="en-US"/>
          </a:p>
        </p:txBody>
      </p:sp>
      <p:sp>
        <p:nvSpPr>
          <p:cNvPr id="3" name="内容占位符 2"/>
          <p:cNvSpPr>
            <a:spLocks noGrp="1"/>
          </p:cNvSpPr>
          <p:nvPr>
            <p:ph idx="1"/>
          </p:nvPr>
        </p:nvSpPr>
        <p:spPr>
          <a:xfrm>
            <a:off x="377666" y="2459482"/>
            <a:ext cx="6797992" cy="1384995"/>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97435" y="6400800"/>
            <a:ext cx="4262755" cy="283800"/>
          </a:xfrm>
        </p:spPr>
        <p:txBody>
          <a:bodyPr/>
          <a:lstStyle/>
          <a:p>
            <a:fld id="{8F1FBDBE-7855-4E2B-A334-A681A97EE94B}" type="datetimeFigureOut">
              <a:rPr lang="zh-CN" altLang="en-US" smtClean="0"/>
              <a:pPr/>
              <a:t>2021/7/1</a:t>
            </a:fld>
            <a:endParaRPr lang="zh-CN" altLang="en-US"/>
          </a:p>
        </p:txBody>
      </p:sp>
      <p:sp>
        <p:nvSpPr>
          <p:cNvPr id="5" name="页脚占位符 4"/>
          <p:cNvSpPr>
            <a:spLocks noGrp="1"/>
          </p:cNvSpPr>
          <p:nvPr>
            <p:ph type="ftr" sz="quarter" idx="11"/>
          </p:nvPr>
        </p:nvSpPr>
        <p:spPr>
          <a:xfrm>
            <a:off x="7100532" y="6400800"/>
            <a:ext cx="4973214" cy="283800"/>
          </a:xfrm>
        </p:spPr>
        <p:txBody>
          <a:bodyPr/>
          <a:lstStyle/>
          <a:p>
            <a:endParaRPr lang="zh-CN" altLang="en-US"/>
          </a:p>
        </p:txBody>
      </p:sp>
      <p:sp>
        <p:nvSpPr>
          <p:cNvPr id="6" name="灯片编号占位符 5"/>
          <p:cNvSpPr>
            <a:spLocks noGrp="1"/>
          </p:cNvSpPr>
          <p:nvPr>
            <p:ph type="sldNum" sz="quarter" idx="12"/>
          </p:nvPr>
        </p:nvSpPr>
        <p:spPr>
          <a:xfrm>
            <a:off x="5438394" y="9944862"/>
            <a:ext cx="1737264" cy="276999"/>
          </a:xfrm>
        </p:spPr>
        <p:txBody>
          <a:bodyPr/>
          <a:lstStyle/>
          <a:p>
            <a:fld id="{DE71B00E-EC40-41D8-AAAC-D0C20C6FE289}" type="slidenum">
              <a:rPr lang="zh-CN" altLang="en-US" smtClean="0"/>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02275230"/>
      </p:ext>
    </p:extLst>
  </p:cSld>
  <p:clrMapOvr>
    <a:masterClrMapping/>
  </p:clrMapOvr>
  <mc:AlternateContent xmlns:mc="http://schemas.openxmlformats.org/markup-compatibility/2006">
    <mc:Choice xmlns:p14="http://schemas.microsoft.com/office/powerpoint/2010/main" xmlns="" Requires="p14">
      <p:transition spd="slow" p14:dur="1500" advTm="1000">
        <p:random/>
      </p:transition>
    </mc:Choice>
    <mc:Fallback>
      <p:transition spd="slow" advTm="1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pPr/>
              <a:t>7/1/2021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2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9"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71"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73"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75"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77"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79"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81"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83"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85"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87"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51"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89"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91"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93"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95"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97"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99"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8" r:id="rId6"/>
    <p:sldLayoutId id="2147483709" r:id="rId7"/>
    <p:sldLayoutId id="2147483711" r:id="rId8"/>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53"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55"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57"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59"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3"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5"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7" r:id="rId1"/>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hyperlink" Target="&#28145;&#22323;&#24066;&#30005;&#23376;&#31246;&#21153;&#23616;&#8212;&#8212;&#32435;&#31246;&#20154;&#31471;&#25805;&#20316;&#25163;&#20876;V1.2.17(20210105).docx"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eg"/><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2589188" y="3357562"/>
            <a:ext cx="7786742" cy="359073"/>
          </a:xfrm>
          <a:prstGeom prst="rect">
            <a:avLst/>
          </a:prstGeom>
        </p:spPr>
        <p:txBody>
          <a:bodyPr vert="horz" wrap="square" lIns="0" tIns="0" rIns="0" bIns="0" rtlCol="0">
            <a:spAutoFit/>
          </a:bodyPr>
          <a:lstStyle/>
          <a:p>
            <a:pPr marL="0" marR="0">
              <a:lnSpc>
                <a:spcPts val="2795"/>
              </a:lnSpc>
              <a:spcBef>
                <a:spcPct val="0"/>
              </a:spcBef>
              <a:spcAft>
                <a:spcPct val="0"/>
              </a:spcAft>
            </a:pPr>
            <a:r>
              <a:rPr lang="zh-CN" altLang="en-US" sz="4000" dirty="0" smtClean="0">
                <a:solidFill>
                  <a:srgbClr val="000000"/>
                </a:solidFill>
                <a:latin typeface="微软雅黑" panose="020B0503020204020204" pitchFamily="34" charset="-122"/>
                <a:ea typeface="微软雅黑" panose="020B0503020204020204" pitchFamily="34" charset="-122"/>
                <a:cs typeface="SBRLOW+ËÎÌå"/>
              </a:rPr>
              <a:t>小</a:t>
            </a:r>
            <a:r>
              <a:rPr lang="zh-CN" altLang="en-US" sz="4000" dirty="0" smtClean="0">
                <a:solidFill>
                  <a:srgbClr val="000000"/>
                </a:solidFill>
                <a:latin typeface="微软雅黑" panose="020B0503020204020204" pitchFamily="34" charset="-122"/>
                <a:ea typeface="微软雅黑" panose="020B0503020204020204" pitchFamily="34" charset="-122"/>
                <a:cs typeface="SBRLOW+ËÎÌå"/>
              </a:rPr>
              <a:t>微</a:t>
            </a:r>
            <a:r>
              <a:rPr lang="zh-CN" altLang="en-US" sz="4000" dirty="0" smtClean="0">
                <a:solidFill>
                  <a:srgbClr val="000000"/>
                </a:solidFill>
                <a:latin typeface="微软雅黑" panose="020B0503020204020204" pitchFamily="34" charset="-122"/>
                <a:ea typeface="微软雅黑" panose="020B0503020204020204" pitchFamily="34" charset="-122"/>
                <a:cs typeface="SBRLOW+ËÎÌå"/>
              </a:rPr>
              <a:t>企业增值税及发票相关政策</a:t>
            </a:r>
            <a:endParaRPr sz="4000" dirty="0">
              <a:solidFill>
                <a:srgbClr val="000000"/>
              </a:solidFill>
              <a:latin typeface="微软雅黑" panose="020B0503020204020204" pitchFamily="34" charset="-122"/>
              <a:ea typeface="微软雅黑" panose="020B0503020204020204" pitchFamily="34" charset="-122"/>
              <a:cs typeface="SBRLOW+ËÎÌå"/>
            </a:endParaRPr>
          </a:p>
        </p:txBody>
      </p:sp>
      <p:sp>
        <p:nvSpPr>
          <p:cNvPr id="6" name="TextBox 5"/>
          <p:cNvSpPr txBox="1"/>
          <p:nvPr/>
        </p:nvSpPr>
        <p:spPr>
          <a:xfrm>
            <a:off x="2089122" y="4600526"/>
            <a:ext cx="8072494" cy="398780"/>
          </a:xfrm>
          <a:prstGeom prst="rect">
            <a:avLst/>
          </a:prstGeom>
          <a:noFill/>
        </p:spPr>
        <p:txBody>
          <a:bodyPr wrap="square" rtlCol="0">
            <a:spAutoFit/>
          </a:bodyPr>
          <a:lstStyle/>
          <a:p>
            <a:pPr algn="ctr"/>
            <a:r>
              <a:rPr lang="zh-CN" altLang="en-US" sz="2000" dirty="0" smtClean="0">
                <a:latin typeface="微软雅黑" panose="020B0503020204020204" pitchFamily="34" charset="-122"/>
                <a:ea typeface="微软雅黑" panose="020B0503020204020204" pitchFamily="34" charset="-122"/>
              </a:rPr>
              <a:t>国家税务总局深圳市坪山区税务局   </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666902" y="1075880"/>
            <a:ext cx="1627632" cy="410369"/>
          </a:xfrm>
          <a:prstGeom prst="rect">
            <a:avLst/>
          </a:prstGeom>
        </p:spPr>
        <p:txBody>
          <a:bodyPr vert="horz" wrap="square" lIns="0" tIns="0" rIns="0" bIns="0" rtlCol="0">
            <a:spAutoFit/>
          </a:bodyPr>
          <a:lstStyle/>
          <a:p>
            <a:pPr marL="0" marR="0">
              <a:lnSpc>
                <a:spcPts val="3205"/>
              </a:lnSpc>
              <a:spcBef>
                <a:spcPct val="0"/>
              </a:spcBef>
              <a:spcAft>
                <a:spcPct val="0"/>
              </a:spcAft>
            </a:pPr>
            <a:r>
              <a:rPr sz="3200" dirty="0">
                <a:solidFill>
                  <a:schemeClr val="bg1"/>
                </a:solidFill>
                <a:latin typeface="微软雅黑" panose="020B0503020204020204" pitchFamily="34" charset="-122"/>
                <a:ea typeface="微软雅黑" panose="020B0503020204020204" pitchFamily="34" charset="-122"/>
                <a:cs typeface="EPFMFW+ÐÂËÎÌå"/>
              </a:rPr>
              <a:t>例</a:t>
            </a:r>
            <a:r>
              <a:rPr sz="3200" dirty="0">
                <a:solidFill>
                  <a:schemeClr val="bg1"/>
                </a:solidFill>
                <a:latin typeface="微软雅黑" panose="020B0503020204020204" pitchFamily="34" charset="-122"/>
                <a:ea typeface="微软雅黑" panose="020B0503020204020204" pitchFamily="34" charset="-122"/>
                <a:cs typeface="PAPIFI+ÐÂËÎÌå"/>
              </a:rPr>
              <a:t>1</a:t>
            </a:r>
            <a:r>
              <a:rPr sz="3200" dirty="0">
                <a:solidFill>
                  <a:schemeClr val="bg1"/>
                </a:solidFill>
                <a:latin typeface="微软雅黑" panose="020B0503020204020204" pitchFamily="34" charset="-122"/>
                <a:ea typeface="微软雅黑" panose="020B0503020204020204" pitchFamily="34" charset="-122"/>
                <a:cs typeface="EPFMFW+ÐÂËÎÌå"/>
              </a:rPr>
              <a:t>：</a:t>
            </a:r>
          </a:p>
        </p:txBody>
      </p:sp>
      <p:sp>
        <p:nvSpPr>
          <p:cNvPr id="5" name="object 5"/>
          <p:cNvSpPr txBox="1"/>
          <p:nvPr/>
        </p:nvSpPr>
        <p:spPr>
          <a:xfrm>
            <a:off x="1557274" y="1573185"/>
            <a:ext cx="10602715" cy="1179810"/>
          </a:xfrm>
          <a:prstGeom prst="rect">
            <a:avLst/>
          </a:prstGeom>
        </p:spPr>
        <p:txBody>
          <a:bodyPr vert="horz" wrap="square" lIns="0" tIns="0" rIns="0" bIns="0" rtlCol="0">
            <a:spAutoFit/>
          </a:bodyPr>
          <a:lstStyle/>
          <a:p>
            <a:pPr marL="0" marR="0">
              <a:lnSpc>
                <a:spcPts val="4230"/>
              </a:lnSpc>
              <a:spcBef>
                <a:spcPct val="0"/>
              </a:spcBef>
              <a:spcAft>
                <a:spcPct val="0"/>
              </a:spcAft>
            </a:pPr>
            <a:r>
              <a:rPr sz="3200" spc="11" dirty="0">
                <a:solidFill>
                  <a:srgbClr val="223D6F"/>
                </a:solidFill>
                <a:latin typeface="Wingdings" panose="05000000000000000000"/>
                <a:cs typeface="Wingdings" panose="05000000000000000000"/>
              </a:rPr>
              <a:t></a:t>
            </a:r>
            <a:r>
              <a:rPr sz="3200" dirty="0">
                <a:solidFill>
                  <a:srgbClr val="000000"/>
                </a:solidFill>
                <a:latin typeface="微软雅黑" panose="020B0503020204020204" pitchFamily="34" charset="-122"/>
                <a:ea typeface="微软雅黑" panose="020B0503020204020204" pitchFamily="34" charset="-122"/>
                <a:cs typeface="ERTRMO+Î¢ÈíÑÅºÚ"/>
              </a:rPr>
              <a:t>A</a:t>
            </a:r>
            <a:r>
              <a:rPr sz="3200" dirty="0">
                <a:solidFill>
                  <a:srgbClr val="000000"/>
                </a:solidFill>
                <a:latin typeface="微软雅黑" panose="020B0503020204020204" pitchFamily="34" charset="-122"/>
                <a:ea typeface="微软雅黑" panose="020B0503020204020204" pitchFamily="34" charset="-122"/>
                <a:cs typeface="PRKUIK+Î¢ÈíÑÅºÚ"/>
              </a:rPr>
              <a:t>小规模纳税人按季纳税，</a:t>
            </a:r>
            <a:r>
              <a:rPr sz="3200" dirty="0" smtClean="0">
                <a:solidFill>
                  <a:srgbClr val="000000"/>
                </a:solidFill>
                <a:latin typeface="微软雅黑" panose="020B0503020204020204" pitchFamily="34" charset="-122"/>
                <a:ea typeface="微软雅黑" panose="020B0503020204020204" pitchFamily="34" charset="-122"/>
                <a:cs typeface="ERTRMO+Î¢ÈíÑÅºÚ"/>
              </a:rPr>
              <a:t>20</a:t>
            </a:r>
            <a:r>
              <a:rPr lang="en-US" sz="3200" dirty="0" smtClean="0">
                <a:solidFill>
                  <a:srgbClr val="000000"/>
                </a:solidFill>
                <a:latin typeface="微软雅黑" panose="020B0503020204020204" pitchFamily="34" charset="-122"/>
                <a:ea typeface="微软雅黑" panose="020B0503020204020204" pitchFamily="34" charset="-122"/>
                <a:cs typeface="ERTRMO+Î¢ÈíÑÅºÚ"/>
              </a:rPr>
              <a:t>21</a:t>
            </a:r>
            <a:r>
              <a:rPr sz="3200" dirty="0" smtClean="0">
                <a:solidFill>
                  <a:srgbClr val="000000"/>
                </a:solidFill>
                <a:latin typeface="微软雅黑" panose="020B0503020204020204" pitchFamily="34" charset="-122"/>
                <a:ea typeface="微软雅黑" panose="020B0503020204020204" pitchFamily="34" charset="-122"/>
                <a:cs typeface="PRKUIK+Î¢ÈíÑÅºÚ"/>
              </a:rPr>
              <a:t>年</a:t>
            </a:r>
            <a:r>
              <a:rPr lang="en-US" altLang="zh-CN" sz="3200" dirty="0" smtClean="0">
                <a:solidFill>
                  <a:srgbClr val="000000"/>
                </a:solidFill>
                <a:latin typeface="微软雅黑" panose="020B0503020204020204" pitchFamily="34" charset="-122"/>
                <a:ea typeface="微软雅黑" panose="020B0503020204020204" pitchFamily="34" charset="-122"/>
                <a:cs typeface="PRKUIK+Î¢ÈíÑÅºÚ"/>
              </a:rPr>
              <a:t>4</a:t>
            </a:r>
            <a:r>
              <a:rPr sz="3200" dirty="0" smtClean="0">
                <a:solidFill>
                  <a:srgbClr val="000000"/>
                </a:solidFill>
                <a:latin typeface="微软雅黑" panose="020B0503020204020204" pitchFamily="34" charset="-122"/>
                <a:ea typeface="微软雅黑" panose="020B0503020204020204" pitchFamily="34" charset="-122"/>
                <a:cs typeface="ERTRMO+Î¢ÈíÑÅºÚ"/>
              </a:rPr>
              <a:t>-</a:t>
            </a:r>
            <a:r>
              <a:rPr lang="en-US" altLang="zh-CN" sz="3200" dirty="0" smtClean="0">
                <a:solidFill>
                  <a:srgbClr val="000000"/>
                </a:solidFill>
                <a:latin typeface="微软雅黑" panose="020B0503020204020204" pitchFamily="34" charset="-122"/>
                <a:ea typeface="微软雅黑" panose="020B0503020204020204" pitchFamily="34" charset="-122"/>
                <a:cs typeface="ERTRMO+Î¢ÈíÑÅºÚ"/>
              </a:rPr>
              <a:t>6</a:t>
            </a:r>
            <a:r>
              <a:rPr sz="3200" dirty="0" smtClean="0">
                <a:solidFill>
                  <a:srgbClr val="000000"/>
                </a:solidFill>
                <a:latin typeface="微软雅黑" panose="020B0503020204020204" pitchFamily="34" charset="-122"/>
                <a:ea typeface="微软雅黑" panose="020B0503020204020204" pitchFamily="34" charset="-122"/>
                <a:cs typeface="PRKUIK+Î¢ÈíÑÅºÚ"/>
              </a:rPr>
              <a:t>月销售货物</a:t>
            </a:r>
            <a:endParaRPr sz="3200" dirty="0">
              <a:solidFill>
                <a:srgbClr val="000000"/>
              </a:solidFill>
              <a:latin typeface="微软雅黑" panose="020B0503020204020204" pitchFamily="34" charset="-122"/>
              <a:ea typeface="微软雅黑" panose="020B0503020204020204" pitchFamily="34" charset="-122"/>
              <a:cs typeface="PRKUIK+Î¢ÈíÑÅºÚ"/>
            </a:endParaRPr>
          </a:p>
          <a:p>
            <a:pPr marL="341630" marR="0">
              <a:lnSpc>
                <a:spcPts val="4230"/>
              </a:lnSpc>
              <a:spcBef>
                <a:spcPts val="765"/>
              </a:spcBef>
              <a:spcAft>
                <a:spcPct val="0"/>
              </a:spcAft>
            </a:pPr>
            <a:r>
              <a:rPr sz="3200" dirty="0">
                <a:solidFill>
                  <a:srgbClr val="000000"/>
                </a:solidFill>
                <a:latin typeface="微软雅黑" panose="020B0503020204020204" pitchFamily="34" charset="-122"/>
                <a:ea typeface="微软雅黑" panose="020B0503020204020204" pitchFamily="34" charset="-122"/>
                <a:cs typeface="ERTRMO+Î¢ÈíÑÅºÚ"/>
              </a:rPr>
              <a:t>24</a:t>
            </a:r>
            <a:r>
              <a:rPr sz="3200" dirty="0">
                <a:solidFill>
                  <a:srgbClr val="000000"/>
                </a:solidFill>
                <a:latin typeface="微软雅黑" panose="020B0503020204020204" pitchFamily="34" charset="-122"/>
                <a:ea typeface="微软雅黑" panose="020B0503020204020204" pitchFamily="34" charset="-122"/>
                <a:cs typeface="PRKUIK+Î¢ÈíÑÅºÚ"/>
              </a:rPr>
              <a:t>万元，</a:t>
            </a:r>
            <a:r>
              <a:rPr sz="3200" dirty="0" smtClean="0">
                <a:solidFill>
                  <a:srgbClr val="000000"/>
                </a:solidFill>
                <a:latin typeface="微软雅黑" panose="020B0503020204020204" pitchFamily="34" charset="-122"/>
                <a:ea typeface="微软雅黑" panose="020B0503020204020204" pitchFamily="34" charset="-122"/>
                <a:cs typeface="PRKUIK+Î¢ÈíÑÅºÚ"/>
              </a:rPr>
              <a:t>提供服务</a:t>
            </a:r>
            <a:r>
              <a:rPr lang="en-US" altLang="zh-CN" sz="3200" dirty="0">
                <a:solidFill>
                  <a:srgbClr val="000000"/>
                </a:solidFill>
                <a:latin typeface="微软雅黑" panose="020B0503020204020204" pitchFamily="34" charset="-122"/>
                <a:ea typeface="微软雅黑" panose="020B0503020204020204" pitchFamily="34" charset="-122"/>
                <a:cs typeface="PRKUIK+Î¢ÈíÑÅºÚ"/>
              </a:rPr>
              <a:t>1</a:t>
            </a:r>
            <a:r>
              <a:rPr sz="3200" dirty="0" smtClean="0">
                <a:solidFill>
                  <a:srgbClr val="000000"/>
                </a:solidFill>
                <a:latin typeface="微软雅黑" panose="020B0503020204020204" pitchFamily="34" charset="-122"/>
                <a:ea typeface="微软雅黑" panose="020B0503020204020204" pitchFamily="34" charset="-122"/>
                <a:cs typeface="PRKUIK+Î¢ÈíÑÅºÚ"/>
              </a:rPr>
              <a:t>万元</a:t>
            </a:r>
            <a:r>
              <a:rPr sz="3200" dirty="0">
                <a:solidFill>
                  <a:srgbClr val="000000"/>
                </a:solidFill>
                <a:latin typeface="微软雅黑" panose="020B0503020204020204" pitchFamily="34" charset="-122"/>
                <a:ea typeface="微软雅黑" panose="020B0503020204020204" pitchFamily="34" charset="-122"/>
                <a:cs typeface="PRKUIK+Î¢ÈíÑÅºÚ"/>
              </a:rPr>
              <a:t>，</a:t>
            </a:r>
            <a:r>
              <a:rPr sz="3200" dirty="0" smtClean="0">
                <a:solidFill>
                  <a:srgbClr val="000000"/>
                </a:solidFill>
                <a:latin typeface="微软雅黑" panose="020B0503020204020204" pitchFamily="34" charset="-122"/>
                <a:ea typeface="微软雅黑" panose="020B0503020204020204" pitchFamily="34" charset="-122"/>
                <a:cs typeface="PRKUIK+Î¢ÈíÑÅºÚ"/>
              </a:rPr>
              <a:t>销售</a:t>
            </a:r>
            <a:r>
              <a:rPr lang="zh-CN" altLang="en-US" sz="3200" dirty="0" smtClean="0">
                <a:solidFill>
                  <a:srgbClr val="000000"/>
                </a:solidFill>
                <a:latin typeface="微软雅黑" panose="020B0503020204020204" pitchFamily="34" charset="-122"/>
                <a:ea typeface="微软雅黑" panose="020B0503020204020204" pitchFamily="34" charset="-122"/>
                <a:cs typeface="PRKUIK+Î¢ÈíÑÅºÚ"/>
              </a:rPr>
              <a:t>不</a:t>
            </a:r>
            <a:r>
              <a:rPr sz="3200" dirty="0" smtClean="0">
                <a:solidFill>
                  <a:srgbClr val="000000"/>
                </a:solidFill>
                <a:latin typeface="微软雅黑" panose="020B0503020204020204" pitchFamily="34" charset="-122"/>
                <a:ea typeface="微软雅黑" panose="020B0503020204020204" pitchFamily="34" charset="-122"/>
                <a:cs typeface="PRKUIK+Î¢ÈíÑÅºÚ"/>
              </a:rPr>
              <a:t>动产</a:t>
            </a:r>
            <a:r>
              <a:rPr lang="en-US" altLang="zh-CN" sz="3200" dirty="0" smtClean="0">
                <a:solidFill>
                  <a:srgbClr val="000000"/>
                </a:solidFill>
                <a:latin typeface="微软雅黑" panose="020B0503020204020204" pitchFamily="34" charset="-122"/>
                <a:ea typeface="微软雅黑" panose="020B0503020204020204" pitchFamily="34" charset="-122"/>
                <a:cs typeface="PRKUIK+Î¢ÈíÑÅºÚ"/>
              </a:rPr>
              <a:t>10</a:t>
            </a:r>
            <a:r>
              <a:rPr sz="3200" dirty="0" smtClean="0">
                <a:solidFill>
                  <a:srgbClr val="000000"/>
                </a:solidFill>
                <a:latin typeface="微软雅黑" panose="020B0503020204020204" pitchFamily="34" charset="-122"/>
                <a:ea typeface="微软雅黑" panose="020B0503020204020204" pitchFamily="34" charset="-122"/>
                <a:cs typeface="PRKUIK+Î¢ÈíÑÅºÚ"/>
              </a:rPr>
              <a:t>万元</a:t>
            </a:r>
            <a:r>
              <a:rPr sz="3200" dirty="0">
                <a:solidFill>
                  <a:srgbClr val="000000"/>
                </a:solidFill>
                <a:latin typeface="微软雅黑" panose="020B0503020204020204" pitchFamily="34" charset="-122"/>
                <a:ea typeface="微软雅黑" panose="020B0503020204020204" pitchFamily="34" charset="-122"/>
                <a:cs typeface="PRKUIK+Î¢ÈíÑÅºÚ"/>
              </a:rPr>
              <a:t>。</a:t>
            </a:r>
          </a:p>
        </p:txBody>
      </p:sp>
      <p:sp>
        <p:nvSpPr>
          <p:cNvPr id="6" name="object 6"/>
          <p:cNvSpPr txBox="1"/>
          <p:nvPr/>
        </p:nvSpPr>
        <p:spPr>
          <a:xfrm>
            <a:off x="1731932" y="3071810"/>
            <a:ext cx="9399750" cy="2215991"/>
          </a:xfrm>
          <a:prstGeom prst="rect">
            <a:avLst/>
          </a:prstGeom>
        </p:spPr>
        <p:txBody>
          <a:bodyPr vert="horz" wrap="square" lIns="0" tIns="0" rIns="0" bIns="0" rtlCol="0">
            <a:spAutoFit/>
          </a:bodyPr>
          <a:lstStyle/>
          <a:p>
            <a:pPr marL="0" marR="0">
              <a:lnSpc>
                <a:spcPct val="150000"/>
              </a:lnSpc>
              <a:spcBef>
                <a:spcPct val="0"/>
              </a:spcBef>
              <a:spcAft>
                <a:spcPct val="0"/>
              </a:spcAft>
            </a:pPr>
            <a:r>
              <a:rPr lang="en-US" sz="3200" spc="17" dirty="0" smtClean="0">
                <a:solidFill>
                  <a:srgbClr val="FF0000"/>
                </a:solidFill>
                <a:latin typeface="微软雅黑" panose="020B0503020204020204" pitchFamily="34" charset="-122"/>
                <a:ea typeface="微软雅黑" panose="020B0503020204020204" pitchFamily="34" charset="-122"/>
                <a:cs typeface="PMOUWR+ËÎÌå"/>
              </a:rPr>
              <a:t>      </a:t>
            </a:r>
            <a:r>
              <a:rPr sz="3200" spc="17" dirty="0" smtClean="0">
                <a:solidFill>
                  <a:srgbClr val="FF0000"/>
                </a:solidFill>
                <a:latin typeface="微软雅黑" panose="020B0503020204020204" pitchFamily="34" charset="-122"/>
                <a:ea typeface="微软雅黑" panose="020B0503020204020204" pitchFamily="34" charset="-122"/>
                <a:cs typeface="PMOUWR+ËÎÌå"/>
              </a:rPr>
              <a:t>合计销售额为</a:t>
            </a:r>
            <a:r>
              <a:rPr lang="en-US" altLang="zh-CN" sz="3200" b="1" dirty="0" smtClean="0">
                <a:solidFill>
                  <a:srgbClr val="FF0000"/>
                </a:solidFill>
                <a:latin typeface="微软雅黑" panose="020B0503020204020204" pitchFamily="34" charset="-122"/>
                <a:ea typeface="微软雅黑" panose="020B0503020204020204" pitchFamily="34" charset="-122"/>
                <a:cs typeface="PMOUWR+ËÎÌå"/>
              </a:rPr>
              <a:t>35</a:t>
            </a:r>
            <a:r>
              <a:rPr sz="3200" spc="11" dirty="0" smtClean="0">
                <a:solidFill>
                  <a:srgbClr val="FF0000"/>
                </a:solidFill>
                <a:latin typeface="微软雅黑" panose="020B0503020204020204" pitchFamily="34" charset="-122"/>
                <a:ea typeface="微软雅黑" panose="020B0503020204020204" pitchFamily="34" charset="-122"/>
                <a:cs typeface="PMOUWR+ËÎÌå"/>
              </a:rPr>
              <a:t>万元</a:t>
            </a:r>
            <a:r>
              <a:rPr sz="3200" spc="11" dirty="0">
                <a:solidFill>
                  <a:srgbClr val="FF0000"/>
                </a:solidFill>
                <a:latin typeface="微软雅黑" panose="020B0503020204020204" pitchFamily="34" charset="-122"/>
                <a:ea typeface="微软雅黑" panose="020B0503020204020204" pitchFamily="34" charset="-122"/>
                <a:cs typeface="PMOUWR+ËÎÌå"/>
              </a:rPr>
              <a:t>，未超过免税标准</a:t>
            </a:r>
            <a:r>
              <a:rPr sz="3200" spc="11" dirty="0" smtClean="0">
                <a:solidFill>
                  <a:srgbClr val="FF0000"/>
                </a:solidFill>
                <a:latin typeface="微软雅黑" panose="020B0503020204020204" pitchFamily="34" charset="-122"/>
                <a:ea typeface="微软雅黑" panose="020B0503020204020204" pitchFamily="34" charset="-122"/>
                <a:cs typeface="PMOUWR+ËÎÌå"/>
              </a:rPr>
              <a:t>，</a:t>
            </a:r>
            <a:r>
              <a:rPr sz="3200" spc="15" dirty="0" smtClean="0">
                <a:solidFill>
                  <a:srgbClr val="FF0000"/>
                </a:solidFill>
                <a:latin typeface="微软雅黑" panose="020B0503020204020204" pitchFamily="34" charset="-122"/>
                <a:ea typeface="微软雅黑" panose="020B0503020204020204" pitchFamily="34" charset="-122"/>
                <a:cs typeface="PMOUWR+ËÎÌå"/>
              </a:rPr>
              <a:t>销售货物</a:t>
            </a:r>
            <a:r>
              <a:rPr sz="3200" spc="15" dirty="0">
                <a:solidFill>
                  <a:srgbClr val="FF0000"/>
                </a:solidFill>
                <a:latin typeface="微软雅黑" panose="020B0503020204020204" pitchFamily="34" charset="-122"/>
                <a:ea typeface="微软雅黑" panose="020B0503020204020204" pitchFamily="34" charset="-122"/>
                <a:cs typeface="PMOUWR+ËÎÌå"/>
              </a:rPr>
              <a:t>、</a:t>
            </a:r>
            <a:r>
              <a:rPr sz="3200" spc="15" dirty="0" smtClean="0">
                <a:solidFill>
                  <a:srgbClr val="FF0000"/>
                </a:solidFill>
                <a:latin typeface="微软雅黑" panose="020B0503020204020204" pitchFamily="34" charset="-122"/>
                <a:ea typeface="微软雅黑" panose="020B0503020204020204" pitchFamily="34" charset="-122"/>
                <a:cs typeface="PMOUWR+ËÎÌå"/>
              </a:rPr>
              <a:t>服务和不动产取得的销售额</a:t>
            </a:r>
            <a:r>
              <a:rPr lang="en-US" altLang="zh-CN" sz="3200" b="1" dirty="0" smtClean="0">
                <a:solidFill>
                  <a:srgbClr val="FF0000"/>
                </a:solidFill>
                <a:latin typeface="微软雅黑" panose="020B0503020204020204" pitchFamily="34" charset="-122"/>
                <a:ea typeface="微软雅黑" panose="020B0503020204020204" pitchFamily="34" charset="-122"/>
                <a:cs typeface="PMOUWR+ËÎÌå"/>
              </a:rPr>
              <a:t>35</a:t>
            </a:r>
            <a:r>
              <a:rPr sz="3200" spc="10" dirty="0" smtClean="0">
                <a:solidFill>
                  <a:srgbClr val="FF0000"/>
                </a:solidFill>
                <a:latin typeface="微软雅黑" panose="020B0503020204020204" pitchFamily="34" charset="-122"/>
                <a:ea typeface="微软雅黑" panose="020B0503020204020204" pitchFamily="34" charset="-122"/>
                <a:cs typeface="PMOUWR+ËÎÌå"/>
              </a:rPr>
              <a:t>万元均</a:t>
            </a:r>
            <a:r>
              <a:rPr sz="3200" spc="15" dirty="0" smtClean="0">
                <a:solidFill>
                  <a:srgbClr val="FF0000"/>
                </a:solidFill>
                <a:latin typeface="微软雅黑" panose="020B0503020204020204" pitchFamily="34" charset="-122"/>
                <a:ea typeface="微软雅黑" panose="020B0503020204020204" pitchFamily="34" charset="-122"/>
                <a:cs typeface="PMOUWR+ËÎÌå"/>
              </a:rPr>
              <a:t>可享受免税政策</a:t>
            </a:r>
            <a:r>
              <a:rPr sz="3200" spc="15" dirty="0">
                <a:solidFill>
                  <a:srgbClr val="FF0000"/>
                </a:solidFill>
                <a:latin typeface="微软雅黑" panose="020B0503020204020204" pitchFamily="34" charset="-122"/>
                <a:ea typeface="微软雅黑" panose="020B0503020204020204" pitchFamily="34" charset="-122"/>
                <a:cs typeface="PMOUWR+ËÎÌå"/>
              </a:rPr>
              <a:t>。</a:t>
            </a:r>
          </a:p>
        </p:txBody>
      </p:sp>
      <p:sp>
        <p:nvSpPr>
          <p:cNvPr id="12"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第一章节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关于季销售额的执行口径</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666902" y="1177620"/>
            <a:ext cx="11946183" cy="1179810"/>
          </a:xfrm>
          <a:prstGeom prst="rect">
            <a:avLst/>
          </a:prstGeom>
        </p:spPr>
        <p:txBody>
          <a:bodyPr vert="horz" wrap="square" lIns="0" tIns="0" rIns="0" bIns="0" rtlCol="0">
            <a:spAutoFit/>
          </a:bodyPr>
          <a:lstStyle/>
          <a:p>
            <a:pPr marL="0" marR="0">
              <a:lnSpc>
                <a:spcPts val="4230"/>
              </a:lnSpc>
              <a:spcBef>
                <a:spcPct val="0"/>
              </a:spcBef>
              <a:spcAft>
                <a:spcPct val="0"/>
              </a:spcAft>
            </a:pPr>
            <a:r>
              <a:rPr lang="en-US" sz="3200" dirty="0">
                <a:solidFill>
                  <a:srgbClr val="E9E5DC"/>
                </a:solidFill>
                <a:latin typeface="MSTKVF+ÐÂËÎÌå"/>
                <a:cs typeface="Times New Roman" panose="02020603050405020304"/>
              </a:rPr>
              <a:t> </a:t>
            </a:r>
            <a:r>
              <a:rPr lang="en-US" sz="3200" dirty="0" smtClean="0">
                <a:solidFill>
                  <a:srgbClr val="E9E5DC"/>
                </a:solidFill>
                <a:latin typeface="MSTKVF+ÐÂËÎÌå"/>
                <a:cs typeface="Times New Roman" panose="02020603050405020304"/>
              </a:rPr>
              <a:t>           </a:t>
            </a:r>
            <a:r>
              <a:rPr sz="3200" spc="500" dirty="0" smtClean="0">
                <a:solidFill>
                  <a:srgbClr val="E9E5DC"/>
                </a:solidFill>
                <a:latin typeface="Times New Roman" panose="02020603050405020304"/>
                <a:cs typeface="Times New Roman" panose="02020603050405020304"/>
              </a:rPr>
              <a:t> </a:t>
            </a:r>
            <a:r>
              <a:rPr sz="3200" spc="11" dirty="0">
                <a:solidFill>
                  <a:srgbClr val="223D6F"/>
                </a:solidFill>
                <a:latin typeface="Wingdings" panose="05000000000000000000"/>
                <a:cs typeface="Wingdings" panose="05000000000000000000"/>
              </a:rPr>
              <a:t></a:t>
            </a:r>
            <a:r>
              <a:rPr sz="3200" dirty="0">
                <a:solidFill>
                  <a:srgbClr val="000000"/>
                </a:solidFill>
                <a:latin typeface="微软雅黑" panose="020B0503020204020204" pitchFamily="34" charset="-122"/>
                <a:ea typeface="微软雅黑" panose="020B0503020204020204" pitchFamily="34" charset="-122"/>
                <a:cs typeface="LLKIUL+Î¢ÈíÑÅºÚ"/>
              </a:rPr>
              <a:t>A</a:t>
            </a:r>
            <a:r>
              <a:rPr sz="3200" dirty="0">
                <a:solidFill>
                  <a:srgbClr val="000000"/>
                </a:solidFill>
                <a:latin typeface="微软雅黑" panose="020B0503020204020204" pitchFamily="34" charset="-122"/>
                <a:ea typeface="微软雅黑" panose="020B0503020204020204" pitchFamily="34" charset="-122"/>
                <a:cs typeface="BLTKDK+Î¢ÈíÑÅºÚ"/>
              </a:rPr>
              <a:t>小规模纳税人按季纳税，</a:t>
            </a:r>
            <a:r>
              <a:rPr sz="3200" dirty="0" smtClean="0">
                <a:solidFill>
                  <a:srgbClr val="000000"/>
                </a:solidFill>
                <a:latin typeface="微软雅黑" panose="020B0503020204020204" pitchFamily="34" charset="-122"/>
                <a:ea typeface="微软雅黑" panose="020B0503020204020204" pitchFamily="34" charset="-122"/>
                <a:cs typeface="LLKIUL+Î¢ÈíÑÅºÚ"/>
              </a:rPr>
              <a:t>20</a:t>
            </a:r>
            <a:r>
              <a:rPr lang="en-US" sz="3200" dirty="0" smtClean="0">
                <a:solidFill>
                  <a:srgbClr val="000000"/>
                </a:solidFill>
                <a:latin typeface="微软雅黑" panose="020B0503020204020204" pitchFamily="34" charset="-122"/>
                <a:ea typeface="微软雅黑" panose="020B0503020204020204" pitchFamily="34" charset="-122"/>
                <a:cs typeface="LLKIUL+Î¢ÈíÑÅºÚ"/>
              </a:rPr>
              <a:t>21</a:t>
            </a:r>
            <a:r>
              <a:rPr sz="3200" dirty="0" smtClean="0">
                <a:solidFill>
                  <a:srgbClr val="000000"/>
                </a:solidFill>
                <a:latin typeface="微软雅黑" panose="020B0503020204020204" pitchFamily="34" charset="-122"/>
                <a:ea typeface="微软雅黑" panose="020B0503020204020204" pitchFamily="34" charset="-122"/>
                <a:cs typeface="BLTKDK+Î¢ÈíÑÅºÚ"/>
              </a:rPr>
              <a:t>年</a:t>
            </a:r>
            <a:r>
              <a:rPr lang="en-US" altLang="zh-CN" sz="3200" dirty="0" smtClean="0">
                <a:solidFill>
                  <a:srgbClr val="000000"/>
                </a:solidFill>
                <a:latin typeface="微软雅黑" panose="020B0503020204020204" pitchFamily="34" charset="-122"/>
                <a:ea typeface="微软雅黑" panose="020B0503020204020204" pitchFamily="34" charset="-122"/>
                <a:cs typeface="BLTKDK+Î¢ÈíÑÅºÚ"/>
              </a:rPr>
              <a:t>4</a:t>
            </a:r>
            <a:r>
              <a:rPr sz="3200" dirty="0" smtClean="0">
                <a:solidFill>
                  <a:srgbClr val="000000"/>
                </a:solidFill>
                <a:latin typeface="微软雅黑" panose="020B0503020204020204" pitchFamily="34" charset="-122"/>
                <a:ea typeface="微软雅黑" panose="020B0503020204020204" pitchFamily="34" charset="-122"/>
                <a:cs typeface="LLKIUL+Î¢ÈíÑÅºÚ"/>
              </a:rPr>
              <a:t>-</a:t>
            </a:r>
            <a:r>
              <a:rPr lang="en-US" altLang="zh-CN" sz="3200" dirty="0" smtClean="0">
                <a:solidFill>
                  <a:srgbClr val="000000"/>
                </a:solidFill>
                <a:latin typeface="微软雅黑" panose="020B0503020204020204" pitchFamily="34" charset="-122"/>
                <a:ea typeface="微软雅黑" panose="020B0503020204020204" pitchFamily="34" charset="-122"/>
                <a:cs typeface="LLKIUL+Î¢ÈíÑÅºÚ"/>
              </a:rPr>
              <a:t>6</a:t>
            </a:r>
            <a:r>
              <a:rPr sz="3200" dirty="0" smtClean="0">
                <a:solidFill>
                  <a:srgbClr val="000000"/>
                </a:solidFill>
                <a:latin typeface="微软雅黑" panose="020B0503020204020204" pitchFamily="34" charset="-122"/>
                <a:ea typeface="微软雅黑" panose="020B0503020204020204" pitchFamily="34" charset="-122"/>
                <a:cs typeface="BLTKDK+Î¢ÈíÑÅºÚ"/>
              </a:rPr>
              <a:t>月销售货物</a:t>
            </a:r>
            <a:endParaRPr sz="3200" dirty="0">
              <a:solidFill>
                <a:srgbClr val="000000"/>
              </a:solidFill>
              <a:latin typeface="微软雅黑" panose="020B0503020204020204" pitchFamily="34" charset="-122"/>
              <a:ea typeface="微软雅黑" panose="020B0503020204020204" pitchFamily="34" charset="-122"/>
              <a:cs typeface="BLTKDK+Î¢ÈíÑÅºÚ"/>
            </a:endParaRPr>
          </a:p>
          <a:p>
            <a:pPr marL="1522730" marR="0">
              <a:lnSpc>
                <a:spcPts val="4230"/>
              </a:lnSpc>
              <a:spcBef>
                <a:spcPts val="760"/>
              </a:spcBef>
              <a:spcAft>
                <a:spcPct val="0"/>
              </a:spcAft>
            </a:pPr>
            <a:r>
              <a:rPr sz="3200" dirty="0">
                <a:solidFill>
                  <a:srgbClr val="000000"/>
                </a:solidFill>
                <a:latin typeface="微软雅黑" panose="020B0503020204020204" pitchFamily="34" charset="-122"/>
                <a:ea typeface="微软雅黑" panose="020B0503020204020204" pitchFamily="34" charset="-122"/>
                <a:cs typeface="LLKIUL+Î¢ÈíÑÅºÚ"/>
              </a:rPr>
              <a:t>24</a:t>
            </a:r>
            <a:r>
              <a:rPr sz="3200" dirty="0">
                <a:solidFill>
                  <a:srgbClr val="000000"/>
                </a:solidFill>
                <a:latin typeface="微软雅黑" panose="020B0503020204020204" pitchFamily="34" charset="-122"/>
                <a:ea typeface="微软雅黑" panose="020B0503020204020204" pitchFamily="34" charset="-122"/>
                <a:cs typeface="BLTKDK+Î¢ÈíÑÅºÚ"/>
              </a:rPr>
              <a:t>万元，</a:t>
            </a:r>
            <a:r>
              <a:rPr sz="3200" dirty="0" smtClean="0">
                <a:solidFill>
                  <a:srgbClr val="000000"/>
                </a:solidFill>
                <a:latin typeface="微软雅黑" panose="020B0503020204020204" pitchFamily="34" charset="-122"/>
                <a:ea typeface="微软雅黑" panose="020B0503020204020204" pitchFamily="34" charset="-122"/>
                <a:cs typeface="BLTKDK+Î¢ÈíÑÅºÚ"/>
              </a:rPr>
              <a:t>提供服务</a:t>
            </a:r>
            <a:r>
              <a:rPr lang="en-US" altLang="zh-CN" sz="3200" dirty="0" smtClean="0">
                <a:solidFill>
                  <a:srgbClr val="000000"/>
                </a:solidFill>
                <a:latin typeface="微软雅黑" panose="020B0503020204020204" pitchFamily="34" charset="-122"/>
                <a:ea typeface="微软雅黑" panose="020B0503020204020204" pitchFamily="34" charset="-122"/>
                <a:cs typeface="BLTKDK+Î¢ÈíÑÅºÚ"/>
              </a:rPr>
              <a:t>10</a:t>
            </a:r>
            <a:r>
              <a:rPr sz="3200" dirty="0" smtClean="0">
                <a:solidFill>
                  <a:srgbClr val="000000"/>
                </a:solidFill>
                <a:latin typeface="微软雅黑" panose="020B0503020204020204" pitchFamily="34" charset="-122"/>
                <a:ea typeface="微软雅黑" panose="020B0503020204020204" pitchFamily="34" charset="-122"/>
                <a:cs typeface="BLTKDK+Î¢ÈíÑÅºÚ"/>
              </a:rPr>
              <a:t>万元</a:t>
            </a:r>
            <a:r>
              <a:rPr sz="3200" dirty="0">
                <a:solidFill>
                  <a:srgbClr val="000000"/>
                </a:solidFill>
                <a:latin typeface="微软雅黑" panose="020B0503020204020204" pitchFamily="34" charset="-122"/>
                <a:ea typeface="微软雅黑" panose="020B0503020204020204" pitchFamily="34" charset="-122"/>
                <a:cs typeface="BLTKDK+Î¢ÈíÑÅºÚ"/>
              </a:rPr>
              <a:t>，</a:t>
            </a:r>
            <a:r>
              <a:rPr sz="3200" dirty="0" smtClean="0">
                <a:solidFill>
                  <a:srgbClr val="000000"/>
                </a:solidFill>
                <a:latin typeface="微软雅黑" panose="020B0503020204020204" pitchFamily="34" charset="-122"/>
                <a:ea typeface="微软雅黑" panose="020B0503020204020204" pitchFamily="34" charset="-122"/>
                <a:cs typeface="BLTKDK+Î¢ÈíÑÅºÚ"/>
              </a:rPr>
              <a:t>销售</a:t>
            </a:r>
            <a:r>
              <a:rPr lang="zh-CN" altLang="en-US" sz="3200" dirty="0" smtClean="0">
                <a:solidFill>
                  <a:srgbClr val="000000"/>
                </a:solidFill>
                <a:latin typeface="微软雅黑" panose="020B0503020204020204" pitchFamily="34" charset="-122"/>
                <a:ea typeface="微软雅黑" panose="020B0503020204020204" pitchFamily="34" charset="-122"/>
                <a:cs typeface="BLTKDK+Î¢ÈíÑÅºÚ"/>
              </a:rPr>
              <a:t>不</a:t>
            </a:r>
            <a:r>
              <a:rPr sz="3200" dirty="0" smtClean="0">
                <a:solidFill>
                  <a:srgbClr val="000000"/>
                </a:solidFill>
                <a:latin typeface="微软雅黑" panose="020B0503020204020204" pitchFamily="34" charset="-122"/>
                <a:ea typeface="微软雅黑" panose="020B0503020204020204" pitchFamily="34" charset="-122"/>
                <a:cs typeface="BLTKDK+Î¢ÈíÑÅºÚ"/>
              </a:rPr>
              <a:t>动产</a:t>
            </a:r>
            <a:r>
              <a:rPr lang="en-US" altLang="zh-CN" sz="3200" dirty="0" smtClean="0">
                <a:solidFill>
                  <a:srgbClr val="000000"/>
                </a:solidFill>
                <a:latin typeface="微软雅黑" panose="020B0503020204020204" pitchFamily="34" charset="-122"/>
                <a:ea typeface="微软雅黑" panose="020B0503020204020204" pitchFamily="34" charset="-122"/>
                <a:cs typeface="BLTKDK+Î¢ÈíÑÅºÚ"/>
              </a:rPr>
              <a:t>20</a:t>
            </a:r>
            <a:r>
              <a:rPr sz="3200" dirty="0" smtClean="0">
                <a:solidFill>
                  <a:srgbClr val="000000"/>
                </a:solidFill>
                <a:latin typeface="微软雅黑" panose="020B0503020204020204" pitchFamily="34" charset="-122"/>
                <a:ea typeface="微软雅黑" panose="020B0503020204020204" pitchFamily="34" charset="-122"/>
                <a:cs typeface="BLTKDK+Î¢ÈíÑÅºÚ"/>
              </a:rPr>
              <a:t>万元</a:t>
            </a:r>
            <a:r>
              <a:rPr sz="3200" dirty="0">
                <a:solidFill>
                  <a:srgbClr val="000000"/>
                </a:solidFill>
                <a:latin typeface="微软雅黑" panose="020B0503020204020204" pitchFamily="34" charset="-122"/>
                <a:ea typeface="微软雅黑" panose="020B0503020204020204" pitchFamily="34" charset="-122"/>
                <a:cs typeface="BLTKDK+Î¢ÈíÑÅºÚ"/>
              </a:rPr>
              <a:t>。</a:t>
            </a:r>
          </a:p>
        </p:txBody>
      </p:sp>
      <p:sp>
        <p:nvSpPr>
          <p:cNvPr id="5" name="object 5"/>
          <p:cNvSpPr txBox="1"/>
          <p:nvPr/>
        </p:nvSpPr>
        <p:spPr>
          <a:xfrm>
            <a:off x="1842516" y="2610562"/>
            <a:ext cx="10624669" cy="2321148"/>
          </a:xfrm>
          <a:prstGeom prst="rect">
            <a:avLst/>
          </a:prstGeom>
        </p:spPr>
        <p:txBody>
          <a:bodyPr vert="horz" wrap="square" lIns="0" tIns="0" rIns="0" bIns="0" rtlCol="0">
            <a:spAutoFit/>
          </a:bodyPr>
          <a:lstStyle/>
          <a:p>
            <a:pPr marL="0" marR="0">
              <a:lnSpc>
                <a:spcPts val="4230"/>
              </a:lnSpc>
              <a:spcBef>
                <a:spcPct val="0"/>
              </a:spcBef>
              <a:spcAft>
                <a:spcPct val="0"/>
              </a:spcAft>
            </a:pPr>
            <a:r>
              <a:rPr sz="3200" dirty="0">
                <a:solidFill>
                  <a:srgbClr val="FF0000"/>
                </a:solidFill>
                <a:latin typeface="Wingdings" panose="05000000000000000000"/>
                <a:cs typeface="Wingdings" panose="05000000000000000000"/>
              </a:rPr>
              <a:t></a:t>
            </a:r>
            <a:r>
              <a:rPr sz="3200" spc="501" dirty="0">
                <a:solidFill>
                  <a:srgbClr val="FF0000"/>
                </a:solidFill>
                <a:latin typeface="Times New Roman" panose="02020603050405020304"/>
                <a:cs typeface="Times New Roman" panose="02020603050405020304"/>
              </a:rPr>
              <a:t> </a:t>
            </a:r>
            <a:r>
              <a:rPr sz="3200" spc="15" dirty="0" smtClean="0">
                <a:solidFill>
                  <a:srgbClr val="FF0000"/>
                </a:solidFill>
                <a:latin typeface="微软雅黑" panose="020B0503020204020204" pitchFamily="34" charset="-122"/>
                <a:ea typeface="微软雅黑" panose="020B0503020204020204" pitchFamily="34" charset="-122"/>
                <a:cs typeface="WJCIIJ+ËÎÌå"/>
              </a:rPr>
              <a:t>合计销售额为</a:t>
            </a:r>
            <a:r>
              <a:rPr lang="en-US" altLang="zh-CN" sz="3200" b="1" dirty="0" smtClean="0">
                <a:solidFill>
                  <a:srgbClr val="FF0000"/>
                </a:solidFill>
                <a:latin typeface="微软雅黑" panose="020B0503020204020204" pitchFamily="34" charset="-122"/>
                <a:ea typeface="微软雅黑" panose="020B0503020204020204" pitchFamily="34" charset="-122"/>
                <a:cs typeface="WJCIIJ+ËÎÌå"/>
              </a:rPr>
              <a:t>54</a:t>
            </a:r>
            <a:r>
              <a:rPr sz="3200" spc="11" dirty="0" smtClean="0">
                <a:solidFill>
                  <a:srgbClr val="FF0000"/>
                </a:solidFill>
                <a:latin typeface="微软雅黑" panose="020B0503020204020204" pitchFamily="34" charset="-122"/>
                <a:ea typeface="微软雅黑" panose="020B0503020204020204" pitchFamily="34" charset="-122"/>
                <a:cs typeface="WJCIIJ+ËÎÌå"/>
              </a:rPr>
              <a:t>万元</a:t>
            </a:r>
            <a:r>
              <a:rPr sz="3200" spc="11" dirty="0">
                <a:solidFill>
                  <a:srgbClr val="FF0000"/>
                </a:solidFill>
                <a:latin typeface="微软雅黑" panose="020B0503020204020204" pitchFamily="34" charset="-122"/>
                <a:ea typeface="微软雅黑" panose="020B0503020204020204" pitchFamily="34" charset="-122"/>
                <a:cs typeface="WJCIIJ+ËÎÌå"/>
              </a:rPr>
              <a:t>，超过免税标准</a:t>
            </a:r>
          </a:p>
          <a:p>
            <a:pPr marL="0" marR="0">
              <a:lnSpc>
                <a:spcPts val="4230"/>
              </a:lnSpc>
              <a:spcBef>
                <a:spcPts val="380"/>
              </a:spcBef>
              <a:spcAft>
                <a:spcPct val="0"/>
              </a:spcAft>
            </a:pPr>
            <a:r>
              <a:rPr sz="3200" dirty="0">
                <a:solidFill>
                  <a:srgbClr val="FF0000"/>
                </a:solidFill>
                <a:latin typeface="Wingdings" panose="05000000000000000000"/>
                <a:cs typeface="Wingdings" panose="05000000000000000000"/>
              </a:rPr>
              <a:t></a:t>
            </a:r>
            <a:r>
              <a:rPr sz="3200" spc="501" dirty="0">
                <a:solidFill>
                  <a:srgbClr val="FF0000"/>
                </a:solidFill>
                <a:latin typeface="Times New Roman" panose="02020603050405020304"/>
                <a:cs typeface="Times New Roman" panose="02020603050405020304"/>
              </a:rPr>
              <a:t> </a:t>
            </a:r>
            <a:r>
              <a:rPr sz="3200" spc="15" dirty="0" smtClean="0">
                <a:solidFill>
                  <a:srgbClr val="FF0000"/>
                </a:solidFill>
                <a:latin typeface="微软雅黑" panose="020B0503020204020204" pitchFamily="34" charset="-122"/>
                <a:ea typeface="微软雅黑" panose="020B0503020204020204" pitchFamily="34" charset="-122"/>
                <a:cs typeface="WJCIIJ+ËÎÌå"/>
              </a:rPr>
              <a:t>剔除销售不动产后的销售额为</a:t>
            </a:r>
            <a:r>
              <a:rPr lang="en-US" altLang="zh-CN" sz="3200" b="1" dirty="0" smtClean="0">
                <a:solidFill>
                  <a:srgbClr val="FF0000"/>
                </a:solidFill>
                <a:latin typeface="微软雅黑" panose="020B0503020204020204" pitchFamily="34" charset="-122"/>
                <a:ea typeface="微软雅黑" panose="020B0503020204020204" pitchFamily="34" charset="-122"/>
                <a:cs typeface="WJCIIJ+ËÎÌå"/>
              </a:rPr>
              <a:t>34</a:t>
            </a:r>
            <a:r>
              <a:rPr sz="3200" spc="15" dirty="0" smtClean="0">
                <a:solidFill>
                  <a:srgbClr val="FF0000"/>
                </a:solidFill>
                <a:latin typeface="微软雅黑" panose="020B0503020204020204" pitchFamily="34" charset="-122"/>
                <a:ea typeface="微软雅黑" panose="020B0503020204020204" pitchFamily="34" charset="-122"/>
                <a:cs typeface="WJCIIJ+ËÎÌå"/>
              </a:rPr>
              <a:t>万元</a:t>
            </a:r>
            <a:r>
              <a:rPr sz="3200" spc="15" dirty="0">
                <a:solidFill>
                  <a:srgbClr val="FF0000"/>
                </a:solidFill>
                <a:latin typeface="微软雅黑" panose="020B0503020204020204" pitchFamily="34" charset="-122"/>
                <a:ea typeface="微软雅黑" panose="020B0503020204020204" pitchFamily="34" charset="-122"/>
                <a:cs typeface="WJCIIJ+ËÎÌå"/>
              </a:rPr>
              <a:t>，</a:t>
            </a:r>
            <a:r>
              <a:rPr sz="3200" spc="10" dirty="0">
                <a:solidFill>
                  <a:srgbClr val="000000"/>
                </a:solidFill>
                <a:latin typeface="微软雅黑" panose="020B0503020204020204" pitchFamily="34" charset="-122"/>
                <a:ea typeface="微软雅黑" panose="020B0503020204020204" pitchFamily="34" charset="-122"/>
                <a:cs typeface="WJCIIJ+ËÎÌå"/>
              </a:rPr>
              <a:t>未超过免</a:t>
            </a:r>
          </a:p>
          <a:p>
            <a:pPr marL="571500" marR="0">
              <a:lnSpc>
                <a:spcPts val="4230"/>
              </a:lnSpc>
              <a:spcBef>
                <a:spcPts val="380"/>
              </a:spcBef>
              <a:spcAft>
                <a:spcPct val="0"/>
              </a:spcAft>
            </a:pPr>
            <a:r>
              <a:rPr sz="3200" spc="15" dirty="0">
                <a:solidFill>
                  <a:srgbClr val="000000"/>
                </a:solidFill>
                <a:latin typeface="微软雅黑" panose="020B0503020204020204" pitchFamily="34" charset="-122"/>
                <a:ea typeface="微软雅黑" panose="020B0503020204020204" pitchFamily="34" charset="-122"/>
                <a:cs typeface="WJCIIJ+ËÎÌå"/>
              </a:rPr>
              <a:t>税标准</a:t>
            </a:r>
            <a:r>
              <a:rPr sz="3200" spc="15" dirty="0">
                <a:solidFill>
                  <a:srgbClr val="FF0000"/>
                </a:solidFill>
                <a:latin typeface="微软雅黑" panose="020B0503020204020204" pitchFamily="34" charset="-122"/>
                <a:ea typeface="微软雅黑" panose="020B0503020204020204" pitchFamily="34" charset="-122"/>
                <a:cs typeface="WJCIIJ+ËÎÌå"/>
              </a:rPr>
              <a:t>，</a:t>
            </a:r>
            <a:r>
              <a:rPr sz="3200" spc="15" dirty="0" smtClean="0">
                <a:solidFill>
                  <a:srgbClr val="FF0000"/>
                </a:solidFill>
                <a:latin typeface="微软雅黑" panose="020B0503020204020204" pitchFamily="34" charset="-122"/>
                <a:ea typeface="微软雅黑" panose="020B0503020204020204" pitchFamily="34" charset="-122"/>
                <a:cs typeface="WJCIIJ+ËÎÌå"/>
              </a:rPr>
              <a:t>销售货物和服务相对应的销售额</a:t>
            </a:r>
            <a:r>
              <a:rPr lang="en-US" altLang="zh-CN" sz="3200" b="1" dirty="0" smtClean="0">
                <a:solidFill>
                  <a:srgbClr val="FF0000"/>
                </a:solidFill>
                <a:latin typeface="微软雅黑" panose="020B0503020204020204" pitchFamily="34" charset="-122"/>
                <a:ea typeface="微软雅黑" panose="020B0503020204020204" pitchFamily="34" charset="-122"/>
                <a:cs typeface="WJCIIJ+ËÎÌå"/>
              </a:rPr>
              <a:t>34</a:t>
            </a:r>
            <a:r>
              <a:rPr sz="3200" spc="18" dirty="0" smtClean="0">
                <a:solidFill>
                  <a:srgbClr val="FF0000"/>
                </a:solidFill>
                <a:latin typeface="微软雅黑" panose="020B0503020204020204" pitchFamily="34" charset="-122"/>
                <a:ea typeface="微软雅黑" panose="020B0503020204020204" pitchFamily="34" charset="-122"/>
                <a:cs typeface="WJCIIJ+ËÎÌå"/>
              </a:rPr>
              <a:t>万元</a:t>
            </a:r>
            <a:endParaRPr sz="3200" spc="18" dirty="0">
              <a:solidFill>
                <a:srgbClr val="FF0000"/>
              </a:solidFill>
              <a:latin typeface="微软雅黑" panose="020B0503020204020204" pitchFamily="34" charset="-122"/>
              <a:ea typeface="微软雅黑" panose="020B0503020204020204" pitchFamily="34" charset="-122"/>
              <a:cs typeface="WJCIIJ+ËÎÌå"/>
            </a:endParaRPr>
          </a:p>
          <a:p>
            <a:pPr marL="571500" marR="0">
              <a:lnSpc>
                <a:spcPts val="3205"/>
              </a:lnSpc>
              <a:spcBef>
                <a:spcPts val="1455"/>
              </a:spcBef>
              <a:spcAft>
                <a:spcPct val="0"/>
              </a:spcAft>
            </a:pPr>
            <a:r>
              <a:rPr lang="zh-CN" altLang="en-US" sz="3200" spc="18" dirty="0" smtClean="0">
                <a:solidFill>
                  <a:srgbClr val="FF0000"/>
                </a:solidFill>
                <a:latin typeface="微软雅黑" panose="020B0503020204020204" pitchFamily="34" charset="-122"/>
                <a:ea typeface="微软雅黑" panose="020B0503020204020204" pitchFamily="34" charset="-122"/>
                <a:cs typeface="WJCIIJ+ËÎÌå"/>
              </a:rPr>
              <a:t>可以免税</a:t>
            </a:r>
            <a:endParaRPr sz="3200" spc="18" dirty="0">
              <a:solidFill>
                <a:srgbClr val="FF0000"/>
              </a:solidFill>
              <a:latin typeface="微软雅黑" panose="020B0503020204020204" pitchFamily="34" charset="-122"/>
              <a:ea typeface="微软雅黑" panose="020B0503020204020204" pitchFamily="34" charset="-122"/>
              <a:cs typeface="WJCIIJ+ËÎÌå"/>
            </a:endParaRPr>
          </a:p>
        </p:txBody>
      </p:sp>
      <p:sp>
        <p:nvSpPr>
          <p:cNvPr id="6" name="object 6"/>
          <p:cNvSpPr txBox="1"/>
          <p:nvPr/>
        </p:nvSpPr>
        <p:spPr>
          <a:xfrm>
            <a:off x="1842516" y="5068435"/>
            <a:ext cx="7337240" cy="500843"/>
          </a:xfrm>
          <a:prstGeom prst="rect">
            <a:avLst/>
          </a:prstGeom>
        </p:spPr>
        <p:txBody>
          <a:bodyPr vert="horz" wrap="square" lIns="0" tIns="0" rIns="0" bIns="0" rtlCol="0">
            <a:spAutoFit/>
          </a:bodyPr>
          <a:lstStyle/>
          <a:p>
            <a:pPr marL="0" marR="0">
              <a:lnSpc>
                <a:spcPts val="4230"/>
              </a:lnSpc>
              <a:spcBef>
                <a:spcPct val="0"/>
              </a:spcBef>
              <a:spcAft>
                <a:spcPct val="0"/>
              </a:spcAft>
            </a:pPr>
            <a:r>
              <a:rPr sz="3200" dirty="0">
                <a:solidFill>
                  <a:srgbClr val="000000"/>
                </a:solidFill>
                <a:latin typeface="Wingdings" panose="05000000000000000000"/>
                <a:cs typeface="Wingdings" panose="05000000000000000000"/>
              </a:rPr>
              <a:t></a:t>
            </a:r>
            <a:r>
              <a:rPr sz="3200" spc="501" dirty="0">
                <a:solidFill>
                  <a:srgbClr val="000000"/>
                </a:solidFill>
                <a:latin typeface="Times New Roman" panose="02020603050405020304"/>
                <a:cs typeface="Times New Roman" panose="02020603050405020304"/>
              </a:rPr>
              <a:t> </a:t>
            </a:r>
            <a:r>
              <a:rPr sz="3200" spc="15" dirty="0" smtClean="0">
                <a:solidFill>
                  <a:srgbClr val="000000"/>
                </a:solidFill>
                <a:latin typeface="微软雅黑" panose="020B0503020204020204" pitchFamily="34" charset="-122"/>
                <a:ea typeface="微软雅黑" panose="020B0503020204020204" pitchFamily="34" charset="-122"/>
                <a:cs typeface="WJCIIJ+ËÎÌå"/>
              </a:rPr>
              <a:t>销售不动产</a:t>
            </a:r>
            <a:r>
              <a:rPr lang="en-US" altLang="zh-CN" sz="3200" b="1" dirty="0" smtClean="0">
                <a:solidFill>
                  <a:srgbClr val="000000"/>
                </a:solidFill>
                <a:latin typeface="微软雅黑" panose="020B0503020204020204" pitchFamily="34" charset="-122"/>
                <a:ea typeface="微软雅黑" panose="020B0503020204020204" pitchFamily="34" charset="-122"/>
                <a:cs typeface="WJCIIJ+ËÎÌå"/>
              </a:rPr>
              <a:t>20</a:t>
            </a:r>
            <a:r>
              <a:rPr sz="3200" spc="12" dirty="0" smtClean="0">
                <a:solidFill>
                  <a:srgbClr val="000000"/>
                </a:solidFill>
                <a:latin typeface="微软雅黑" panose="020B0503020204020204" pitchFamily="34" charset="-122"/>
                <a:ea typeface="微软雅黑" panose="020B0503020204020204" pitchFamily="34" charset="-122"/>
                <a:cs typeface="WJCIIJ+ËÎÌå"/>
              </a:rPr>
              <a:t>万元应照章纳税</a:t>
            </a:r>
            <a:endParaRPr sz="3200" spc="12" dirty="0">
              <a:solidFill>
                <a:srgbClr val="000000"/>
              </a:solidFill>
              <a:latin typeface="微软雅黑" panose="020B0503020204020204" pitchFamily="34" charset="-122"/>
              <a:ea typeface="微软雅黑" panose="020B0503020204020204" pitchFamily="34" charset="-122"/>
              <a:cs typeface="WJCIIJ+ËÎÌå"/>
            </a:endParaRPr>
          </a:p>
        </p:txBody>
      </p:sp>
      <p:sp>
        <p:nvSpPr>
          <p:cNvPr id="9" name="object 4"/>
          <p:cNvSpPr txBox="1"/>
          <p:nvPr/>
        </p:nvSpPr>
        <p:spPr>
          <a:xfrm>
            <a:off x="666902" y="1075880"/>
            <a:ext cx="1627632" cy="410369"/>
          </a:xfrm>
          <a:prstGeom prst="rect">
            <a:avLst/>
          </a:prstGeom>
        </p:spPr>
        <p:txBody>
          <a:bodyPr vert="horz" wrap="square" lIns="0" tIns="0" rIns="0" bIns="0" rtlCol="0">
            <a:spAutoFit/>
          </a:bodyPr>
          <a:lstStyle/>
          <a:p>
            <a:pPr marL="0" marR="0">
              <a:lnSpc>
                <a:spcPts val="3205"/>
              </a:lnSpc>
              <a:spcBef>
                <a:spcPct val="0"/>
              </a:spcBef>
              <a:spcAft>
                <a:spcPct val="0"/>
              </a:spcAft>
            </a:pPr>
            <a:r>
              <a:rPr sz="3200" dirty="0" smtClean="0">
                <a:solidFill>
                  <a:schemeClr val="bg1"/>
                </a:solidFill>
                <a:latin typeface="微软雅黑" panose="020B0503020204020204" pitchFamily="34" charset="-122"/>
                <a:ea typeface="微软雅黑" panose="020B0503020204020204" pitchFamily="34" charset="-122"/>
                <a:cs typeface="EPFMFW+ÐÂËÎÌå"/>
              </a:rPr>
              <a:t>例</a:t>
            </a:r>
            <a:r>
              <a:rPr lang="en-US" sz="3200" dirty="0">
                <a:solidFill>
                  <a:schemeClr val="bg1"/>
                </a:solidFill>
                <a:latin typeface="微软雅黑" panose="020B0503020204020204" pitchFamily="34" charset="-122"/>
                <a:ea typeface="微软雅黑" panose="020B0503020204020204" pitchFamily="34" charset="-122"/>
                <a:cs typeface="EPFMFW+ÐÂËÎÌå"/>
              </a:rPr>
              <a:t>2</a:t>
            </a:r>
            <a:r>
              <a:rPr sz="3200" dirty="0" smtClean="0">
                <a:solidFill>
                  <a:schemeClr val="bg1"/>
                </a:solidFill>
                <a:latin typeface="微软雅黑" panose="020B0503020204020204" pitchFamily="34" charset="-122"/>
                <a:ea typeface="微软雅黑" panose="020B0503020204020204" pitchFamily="34" charset="-122"/>
                <a:cs typeface="EPFMFW+ÐÂËÎÌå"/>
              </a:rPr>
              <a:t>：</a:t>
            </a:r>
            <a:endParaRPr sz="3200" dirty="0">
              <a:solidFill>
                <a:schemeClr val="bg1"/>
              </a:solidFill>
              <a:latin typeface="微软雅黑" panose="020B0503020204020204" pitchFamily="34" charset="-122"/>
              <a:ea typeface="微软雅黑" panose="020B0503020204020204" pitchFamily="34" charset="-122"/>
              <a:cs typeface="EPFMFW+ÐÂËÎÌå"/>
            </a:endParaRPr>
          </a:p>
        </p:txBody>
      </p:sp>
      <p:sp>
        <p:nvSpPr>
          <p:cNvPr id="12"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第一章节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关于季销售额的执行口径</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1"/>
          <p:cNvSpPr/>
          <p:nvPr/>
        </p:nvSpPr>
        <p:spPr>
          <a:xfrm>
            <a:off x="0" y="0"/>
            <a:ext cx="12179300" cy="6858000"/>
          </a:xfrm>
          <a:prstGeom prst="rect">
            <a:avLst/>
          </a:prstGeom>
          <a:blipFill>
            <a:blip r:embed="rId3" cstate="print"/>
            <a:stretch>
              <a:fillRect/>
            </a:stretch>
          </a:blipFill>
        </p:spPr>
        <p:txBody>
          <a:bodyPr wrap="square" lIns="0" tIns="0" rIns="0" bIns="0" rtlCol="0">
            <a:spAutoFit/>
          </a:bodyPr>
          <a:lstStyle/>
          <a:p>
            <a:endParaRPr/>
          </a:p>
        </p:txBody>
      </p:sp>
      <p:sp>
        <p:nvSpPr>
          <p:cNvPr id="4" name="object 4"/>
          <p:cNvSpPr txBox="1"/>
          <p:nvPr/>
        </p:nvSpPr>
        <p:spPr>
          <a:xfrm>
            <a:off x="666902" y="1320496"/>
            <a:ext cx="12104647" cy="1179810"/>
          </a:xfrm>
          <a:prstGeom prst="rect">
            <a:avLst/>
          </a:prstGeom>
        </p:spPr>
        <p:txBody>
          <a:bodyPr vert="horz" wrap="square" lIns="0" tIns="0" rIns="0" bIns="0" rtlCol="0">
            <a:spAutoFit/>
          </a:bodyPr>
          <a:lstStyle/>
          <a:p>
            <a:pPr marL="0" marR="0">
              <a:lnSpc>
                <a:spcPts val="4230"/>
              </a:lnSpc>
              <a:spcBef>
                <a:spcPct val="0"/>
              </a:spcBef>
              <a:spcAft>
                <a:spcPct val="0"/>
              </a:spcAft>
            </a:pPr>
            <a:r>
              <a:rPr lang="en-US" sz="3200" dirty="0">
                <a:solidFill>
                  <a:srgbClr val="E9E5DC"/>
                </a:solidFill>
                <a:latin typeface="UAVRRF+ÐÂËÎÌå"/>
                <a:cs typeface="Times New Roman" panose="02020603050405020304"/>
              </a:rPr>
              <a:t> </a:t>
            </a:r>
            <a:r>
              <a:rPr lang="en-US" sz="3200" dirty="0" smtClean="0">
                <a:solidFill>
                  <a:srgbClr val="E9E5DC"/>
                </a:solidFill>
                <a:latin typeface="UAVRRF+ÐÂËÎÌå"/>
                <a:cs typeface="Times New Roman" panose="02020603050405020304"/>
              </a:rPr>
              <a:t>         </a:t>
            </a:r>
            <a:r>
              <a:rPr sz="3200" spc="1582" dirty="0" smtClean="0">
                <a:solidFill>
                  <a:srgbClr val="E9E5DC"/>
                </a:solidFill>
                <a:latin typeface="Times New Roman" panose="02020603050405020304"/>
                <a:cs typeface="Times New Roman" panose="02020603050405020304"/>
              </a:rPr>
              <a:t> </a:t>
            </a:r>
            <a:r>
              <a:rPr sz="3200" spc="11" dirty="0">
                <a:solidFill>
                  <a:srgbClr val="223D6F"/>
                </a:solidFill>
                <a:latin typeface="Wingdings" panose="05000000000000000000"/>
                <a:cs typeface="Wingdings" panose="05000000000000000000"/>
              </a:rPr>
              <a:t></a:t>
            </a:r>
            <a:r>
              <a:rPr sz="3200" dirty="0">
                <a:solidFill>
                  <a:srgbClr val="000000"/>
                </a:solidFill>
                <a:latin typeface="微软雅黑" panose="020B0503020204020204" pitchFamily="34" charset="-122"/>
                <a:ea typeface="微软雅黑" panose="020B0503020204020204" pitchFamily="34" charset="-122"/>
                <a:cs typeface="WFOEKU+Î¢ÈíÑÅºÚ"/>
              </a:rPr>
              <a:t>A</a:t>
            </a:r>
            <a:r>
              <a:rPr sz="3200" dirty="0">
                <a:solidFill>
                  <a:srgbClr val="000000"/>
                </a:solidFill>
                <a:latin typeface="微软雅黑" panose="020B0503020204020204" pitchFamily="34" charset="-122"/>
                <a:ea typeface="微软雅黑" panose="020B0503020204020204" pitchFamily="34" charset="-122"/>
                <a:cs typeface="IFIRDF+Î¢ÈíÑÅºÚ"/>
              </a:rPr>
              <a:t>小规模纳税人按季纳税，</a:t>
            </a:r>
            <a:r>
              <a:rPr sz="3200" dirty="0" smtClean="0">
                <a:solidFill>
                  <a:srgbClr val="000000"/>
                </a:solidFill>
                <a:latin typeface="微软雅黑" panose="020B0503020204020204" pitchFamily="34" charset="-122"/>
                <a:ea typeface="微软雅黑" panose="020B0503020204020204" pitchFamily="34" charset="-122"/>
                <a:cs typeface="WFOEKU+Î¢ÈíÑÅºÚ"/>
              </a:rPr>
              <a:t>20</a:t>
            </a:r>
            <a:r>
              <a:rPr lang="en-US" sz="3200" dirty="0" smtClean="0">
                <a:solidFill>
                  <a:srgbClr val="000000"/>
                </a:solidFill>
                <a:latin typeface="微软雅黑" panose="020B0503020204020204" pitchFamily="34" charset="-122"/>
                <a:ea typeface="微软雅黑" panose="020B0503020204020204" pitchFamily="34" charset="-122"/>
                <a:cs typeface="WFOEKU+Î¢ÈíÑÅºÚ"/>
              </a:rPr>
              <a:t>21</a:t>
            </a:r>
            <a:r>
              <a:rPr sz="3200" dirty="0" smtClean="0">
                <a:solidFill>
                  <a:srgbClr val="000000"/>
                </a:solidFill>
                <a:latin typeface="微软雅黑" panose="020B0503020204020204" pitchFamily="34" charset="-122"/>
                <a:ea typeface="微软雅黑" panose="020B0503020204020204" pitchFamily="34" charset="-122"/>
                <a:cs typeface="IFIRDF+Î¢ÈíÑÅºÚ"/>
              </a:rPr>
              <a:t>年</a:t>
            </a:r>
            <a:r>
              <a:rPr lang="en-US" altLang="zh-CN" sz="3200" dirty="0" smtClean="0">
                <a:solidFill>
                  <a:srgbClr val="000000"/>
                </a:solidFill>
                <a:latin typeface="微软雅黑" panose="020B0503020204020204" pitchFamily="34" charset="-122"/>
                <a:ea typeface="微软雅黑" panose="020B0503020204020204" pitchFamily="34" charset="-122"/>
                <a:cs typeface="IFIRDF+Î¢ÈíÑÅºÚ"/>
              </a:rPr>
              <a:t>4</a:t>
            </a:r>
            <a:r>
              <a:rPr sz="3200" dirty="0" smtClean="0">
                <a:solidFill>
                  <a:srgbClr val="000000"/>
                </a:solidFill>
                <a:latin typeface="微软雅黑" panose="020B0503020204020204" pitchFamily="34" charset="-122"/>
                <a:ea typeface="微软雅黑" panose="020B0503020204020204" pitchFamily="34" charset="-122"/>
                <a:cs typeface="WFOEKU+Î¢ÈíÑÅºÚ"/>
              </a:rPr>
              <a:t>-</a:t>
            </a:r>
            <a:r>
              <a:rPr lang="en-US" altLang="zh-CN" sz="3200" dirty="0" smtClean="0">
                <a:solidFill>
                  <a:srgbClr val="000000"/>
                </a:solidFill>
                <a:latin typeface="微软雅黑" panose="020B0503020204020204" pitchFamily="34" charset="-122"/>
                <a:ea typeface="微软雅黑" panose="020B0503020204020204" pitchFamily="34" charset="-122"/>
                <a:cs typeface="WFOEKU+Î¢ÈíÑÅºÚ"/>
              </a:rPr>
              <a:t>6</a:t>
            </a:r>
            <a:r>
              <a:rPr sz="3200" dirty="0" smtClean="0">
                <a:solidFill>
                  <a:srgbClr val="000000"/>
                </a:solidFill>
                <a:latin typeface="微软雅黑" panose="020B0503020204020204" pitchFamily="34" charset="-122"/>
                <a:ea typeface="微软雅黑" panose="020B0503020204020204" pitchFamily="34" charset="-122"/>
                <a:cs typeface="IFIRDF+Î¢ÈíÑÅºÚ"/>
              </a:rPr>
              <a:t>月销售货物</a:t>
            </a:r>
            <a:endParaRPr sz="3200" dirty="0">
              <a:solidFill>
                <a:srgbClr val="000000"/>
              </a:solidFill>
              <a:latin typeface="微软雅黑" panose="020B0503020204020204" pitchFamily="34" charset="-122"/>
              <a:ea typeface="微软雅黑" panose="020B0503020204020204" pitchFamily="34" charset="-122"/>
              <a:cs typeface="IFIRDF+Î¢ÈíÑÅºÚ"/>
            </a:endParaRPr>
          </a:p>
          <a:p>
            <a:pPr marL="1659890" marR="0">
              <a:lnSpc>
                <a:spcPts val="4230"/>
              </a:lnSpc>
              <a:spcBef>
                <a:spcPts val="765"/>
              </a:spcBef>
              <a:spcAft>
                <a:spcPct val="0"/>
              </a:spcAft>
            </a:pPr>
            <a:r>
              <a:rPr sz="3200" dirty="0">
                <a:solidFill>
                  <a:srgbClr val="000000"/>
                </a:solidFill>
                <a:latin typeface="微软雅黑" panose="020B0503020204020204" pitchFamily="34" charset="-122"/>
                <a:ea typeface="微软雅黑" panose="020B0503020204020204" pitchFamily="34" charset="-122"/>
                <a:cs typeface="WFOEKU+Î¢ÈíÑÅºÚ"/>
              </a:rPr>
              <a:t>25</a:t>
            </a:r>
            <a:r>
              <a:rPr sz="3200" dirty="0">
                <a:solidFill>
                  <a:srgbClr val="000000"/>
                </a:solidFill>
                <a:latin typeface="微软雅黑" panose="020B0503020204020204" pitchFamily="34" charset="-122"/>
                <a:ea typeface="微软雅黑" panose="020B0503020204020204" pitchFamily="34" charset="-122"/>
                <a:cs typeface="IFIRDF+Î¢ÈíÑÅºÚ"/>
              </a:rPr>
              <a:t>万元，</a:t>
            </a:r>
            <a:r>
              <a:rPr sz="3200" dirty="0" smtClean="0">
                <a:solidFill>
                  <a:srgbClr val="000000"/>
                </a:solidFill>
                <a:latin typeface="微软雅黑" panose="020B0503020204020204" pitchFamily="34" charset="-122"/>
                <a:ea typeface="微软雅黑" panose="020B0503020204020204" pitchFamily="34" charset="-122"/>
                <a:cs typeface="IFIRDF+Î¢ÈíÑÅºÚ"/>
              </a:rPr>
              <a:t>提供服务</a:t>
            </a:r>
            <a:r>
              <a:rPr lang="en-US" altLang="zh-CN" sz="3200" dirty="0" smtClean="0">
                <a:solidFill>
                  <a:srgbClr val="000000"/>
                </a:solidFill>
                <a:latin typeface="微软雅黑" panose="020B0503020204020204" pitchFamily="34" charset="-122"/>
                <a:ea typeface="微软雅黑" panose="020B0503020204020204" pitchFamily="34" charset="-122"/>
                <a:cs typeface="IFIRDF+Î¢ÈíÑÅºÚ"/>
              </a:rPr>
              <a:t>25</a:t>
            </a:r>
            <a:r>
              <a:rPr sz="3200" dirty="0" smtClean="0">
                <a:solidFill>
                  <a:srgbClr val="000000"/>
                </a:solidFill>
                <a:latin typeface="微软雅黑" panose="020B0503020204020204" pitchFamily="34" charset="-122"/>
                <a:ea typeface="微软雅黑" panose="020B0503020204020204" pitchFamily="34" charset="-122"/>
                <a:cs typeface="IFIRDF+Î¢ÈíÑÅºÚ"/>
              </a:rPr>
              <a:t>万元</a:t>
            </a:r>
            <a:r>
              <a:rPr sz="3200" dirty="0">
                <a:solidFill>
                  <a:srgbClr val="000000"/>
                </a:solidFill>
                <a:latin typeface="微软雅黑" panose="020B0503020204020204" pitchFamily="34" charset="-122"/>
                <a:ea typeface="微软雅黑" panose="020B0503020204020204" pitchFamily="34" charset="-122"/>
                <a:cs typeface="IFIRDF+Î¢ÈíÑÅºÚ"/>
              </a:rPr>
              <a:t>，</a:t>
            </a:r>
            <a:r>
              <a:rPr sz="3200" dirty="0" smtClean="0">
                <a:solidFill>
                  <a:srgbClr val="000000"/>
                </a:solidFill>
                <a:latin typeface="微软雅黑" panose="020B0503020204020204" pitchFamily="34" charset="-122"/>
                <a:ea typeface="微软雅黑" panose="020B0503020204020204" pitchFamily="34" charset="-122"/>
                <a:cs typeface="IFIRDF+Î¢ÈíÑÅºÚ"/>
              </a:rPr>
              <a:t>销售</a:t>
            </a:r>
            <a:r>
              <a:rPr lang="zh-CN" altLang="en-US" sz="3200" dirty="0" smtClean="0">
                <a:solidFill>
                  <a:srgbClr val="000000"/>
                </a:solidFill>
                <a:latin typeface="微软雅黑" panose="020B0503020204020204" pitchFamily="34" charset="-122"/>
                <a:ea typeface="微软雅黑" panose="020B0503020204020204" pitchFamily="34" charset="-122"/>
                <a:cs typeface="IFIRDF+Î¢ÈíÑÅºÚ"/>
              </a:rPr>
              <a:t>不</a:t>
            </a:r>
            <a:r>
              <a:rPr sz="3200" dirty="0" smtClean="0">
                <a:solidFill>
                  <a:srgbClr val="000000"/>
                </a:solidFill>
                <a:latin typeface="微软雅黑" panose="020B0503020204020204" pitchFamily="34" charset="-122"/>
                <a:ea typeface="微软雅黑" panose="020B0503020204020204" pitchFamily="34" charset="-122"/>
                <a:cs typeface="IFIRDF+Î¢ÈíÑÅºÚ"/>
              </a:rPr>
              <a:t>动产</a:t>
            </a:r>
            <a:r>
              <a:rPr sz="3200" dirty="0">
                <a:solidFill>
                  <a:srgbClr val="000000"/>
                </a:solidFill>
                <a:latin typeface="微软雅黑" panose="020B0503020204020204" pitchFamily="34" charset="-122"/>
                <a:ea typeface="微软雅黑" panose="020B0503020204020204" pitchFamily="34" charset="-122"/>
                <a:cs typeface="WFOEKU+Î¢ÈíÑÅºÚ"/>
              </a:rPr>
              <a:t>10</a:t>
            </a:r>
            <a:r>
              <a:rPr sz="3200" dirty="0">
                <a:solidFill>
                  <a:srgbClr val="000000"/>
                </a:solidFill>
                <a:latin typeface="微软雅黑" panose="020B0503020204020204" pitchFamily="34" charset="-122"/>
                <a:ea typeface="微软雅黑" panose="020B0503020204020204" pitchFamily="34" charset="-122"/>
                <a:cs typeface="IFIRDF+Î¢ÈíÑÅºÚ"/>
              </a:rPr>
              <a:t>万元。</a:t>
            </a:r>
          </a:p>
        </p:txBody>
      </p:sp>
      <p:sp>
        <p:nvSpPr>
          <p:cNvPr id="5" name="object 5"/>
          <p:cNvSpPr txBox="1"/>
          <p:nvPr/>
        </p:nvSpPr>
        <p:spPr>
          <a:xfrm>
            <a:off x="1954402" y="2786058"/>
            <a:ext cx="10590111" cy="1128514"/>
          </a:xfrm>
          <a:prstGeom prst="rect">
            <a:avLst/>
          </a:prstGeom>
        </p:spPr>
        <p:txBody>
          <a:bodyPr vert="horz" wrap="square" lIns="0" tIns="0" rIns="0" bIns="0" rtlCol="0">
            <a:spAutoFit/>
          </a:bodyPr>
          <a:lstStyle/>
          <a:p>
            <a:pPr marL="0" marR="0">
              <a:lnSpc>
                <a:spcPts val="4230"/>
              </a:lnSpc>
              <a:spcBef>
                <a:spcPct val="0"/>
              </a:spcBef>
              <a:spcAft>
                <a:spcPct val="0"/>
              </a:spcAft>
            </a:pPr>
            <a:r>
              <a:rPr sz="3200" dirty="0">
                <a:solidFill>
                  <a:srgbClr val="FF0000"/>
                </a:solidFill>
                <a:latin typeface="Wingdings" panose="05000000000000000000"/>
                <a:cs typeface="Wingdings" panose="05000000000000000000"/>
              </a:rPr>
              <a:t></a:t>
            </a:r>
            <a:r>
              <a:rPr sz="3200" spc="501" dirty="0">
                <a:solidFill>
                  <a:srgbClr val="FF0000"/>
                </a:solidFill>
                <a:latin typeface="Times New Roman" panose="02020603050405020304"/>
                <a:cs typeface="Times New Roman" panose="02020603050405020304"/>
              </a:rPr>
              <a:t> </a:t>
            </a:r>
            <a:r>
              <a:rPr sz="3200" dirty="0" smtClean="0">
                <a:solidFill>
                  <a:srgbClr val="FF0000"/>
                </a:solidFill>
                <a:latin typeface="微软雅黑" panose="020B0503020204020204" pitchFamily="34" charset="-122"/>
                <a:ea typeface="微软雅黑" panose="020B0503020204020204" pitchFamily="34" charset="-122"/>
                <a:cs typeface="UEBDRN+Î¢ÈíÑÅºÚ,Bold"/>
              </a:rPr>
              <a:t>合计销售额为</a:t>
            </a:r>
            <a:r>
              <a:rPr lang="en-US" altLang="zh-CN" sz="3200" dirty="0" smtClean="0">
                <a:solidFill>
                  <a:srgbClr val="FF0000"/>
                </a:solidFill>
                <a:latin typeface="微软雅黑" panose="020B0503020204020204" pitchFamily="34" charset="-122"/>
                <a:ea typeface="微软雅黑" panose="020B0503020204020204" pitchFamily="34" charset="-122"/>
                <a:cs typeface="UEBDRN+Î¢ÈíÑÅºÚ,Bold"/>
              </a:rPr>
              <a:t>60</a:t>
            </a:r>
            <a:r>
              <a:rPr sz="3200" dirty="0" smtClean="0">
                <a:solidFill>
                  <a:srgbClr val="FF0000"/>
                </a:solidFill>
                <a:latin typeface="微软雅黑" panose="020B0503020204020204" pitchFamily="34" charset="-122"/>
                <a:ea typeface="微软雅黑" panose="020B0503020204020204" pitchFamily="34" charset="-122"/>
                <a:cs typeface="UEBDRN+Î¢ÈíÑÅºÚ,Bold"/>
              </a:rPr>
              <a:t>万元</a:t>
            </a:r>
            <a:r>
              <a:rPr sz="3200" dirty="0">
                <a:solidFill>
                  <a:srgbClr val="FF0000"/>
                </a:solidFill>
                <a:latin typeface="微软雅黑" panose="020B0503020204020204" pitchFamily="34" charset="-122"/>
                <a:ea typeface="微软雅黑" panose="020B0503020204020204" pitchFamily="34" charset="-122"/>
                <a:cs typeface="UEBDRN+Î¢ÈíÑÅºÚ,Bold"/>
              </a:rPr>
              <a:t>，超过免税标准</a:t>
            </a:r>
          </a:p>
          <a:p>
            <a:pPr marL="0" marR="0">
              <a:lnSpc>
                <a:spcPts val="4230"/>
              </a:lnSpc>
              <a:spcBef>
                <a:spcPts val="380"/>
              </a:spcBef>
              <a:spcAft>
                <a:spcPct val="0"/>
              </a:spcAft>
            </a:pPr>
            <a:r>
              <a:rPr sz="3200" dirty="0">
                <a:solidFill>
                  <a:srgbClr val="FF0000"/>
                </a:solidFill>
                <a:latin typeface="Wingdings" panose="05000000000000000000"/>
                <a:cs typeface="Wingdings" panose="05000000000000000000"/>
              </a:rPr>
              <a:t></a:t>
            </a:r>
            <a:r>
              <a:rPr sz="3200" spc="501" dirty="0">
                <a:solidFill>
                  <a:srgbClr val="FF0000"/>
                </a:solidFill>
                <a:latin typeface="Times New Roman" panose="02020603050405020304"/>
                <a:cs typeface="Times New Roman" panose="02020603050405020304"/>
              </a:rPr>
              <a:t> </a:t>
            </a:r>
            <a:r>
              <a:rPr sz="3200" dirty="0" smtClean="0">
                <a:solidFill>
                  <a:srgbClr val="FF0000"/>
                </a:solidFill>
                <a:latin typeface="微软雅黑" panose="020B0503020204020204" pitchFamily="34" charset="-122"/>
                <a:ea typeface="微软雅黑" panose="020B0503020204020204" pitchFamily="34" charset="-122"/>
                <a:cs typeface="UEBDRN+Î¢ÈíÑÅºÚ,Bold"/>
              </a:rPr>
              <a:t>剔除销售不动产后的销售额为</a:t>
            </a:r>
            <a:r>
              <a:rPr lang="en-US" altLang="zh-CN" sz="3200" dirty="0" smtClean="0">
                <a:solidFill>
                  <a:srgbClr val="FF0000"/>
                </a:solidFill>
                <a:latin typeface="微软雅黑" panose="020B0503020204020204" pitchFamily="34" charset="-122"/>
                <a:ea typeface="微软雅黑" panose="020B0503020204020204" pitchFamily="34" charset="-122"/>
                <a:cs typeface="UEBDRN+Î¢ÈíÑÅºÚ,Bold"/>
              </a:rPr>
              <a:t>50</a:t>
            </a:r>
            <a:r>
              <a:rPr sz="3200" dirty="0" smtClean="0">
                <a:solidFill>
                  <a:srgbClr val="FF0000"/>
                </a:solidFill>
                <a:latin typeface="微软雅黑" panose="020B0503020204020204" pitchFamily="34" charset="-122"/>
                <a:ea typeface="微软雅黑" panose="020B0503020204020204" pitchFamily="34" charset="-122"/>
                <a:cs typeface="UEBDRN+Î¢ÈíÑÅºÚ,Bold"/>
              </a:rPr>
              <a:t>万元</a:t>
            </a:r>
            <a:r>
              <a:rPr sz="3200" dirty="0">
                <a:solidFill>
                  <a:srgbClr val="FF0000"/>
                </a:solidFill>
                <a:latin typeface="微软雅黑" panose="020B0503020204020204" pitchFamily="34" charset="-122"/>
                <a:ea typeface="微软雅黑" panose="020B0503020204020204" pitchFamily="34" charset="-122"/>
                <a:cs typeface="UEBDRN+Î¢ÈíÑÅºÚ,Bold"/>
              </a:rPr>
              <a:t>，超过免税</a:t>
            </a:r>
          </a:p>
        </p:txBody>
      </p:sp>
      <p:sp>
        <p:nvSpPr>
          <p:cNvPr id="6" name="object 6"/>
          <p:cNvSpPr txBox="1"/>
          <p:nvPr/>
        </p:nvSpPr>
        <p:spPr>
          <a:xfrm>
            <a:off x="2526157" y="3929066"/>
            <a:ext cx="1424025" cy="501612"/>
          </a:xfrm>
          <a:prstGeom prst="rect">
            <a:avLst/>
          </a:prstGeom>
        </p:spPr>
        <p:txBody>
          <a:bodyPr vert="horz" wrap="square" lIns="0" tIns="0" rIns="0" bIns="0" rtlCol="0">
            <a:spAutoFit/>
          </a:bodyPr>
          <a:lstStyle/>
          <a:p>
            <a:pPr marL="0" marR="0">
              <a:lnSpc>
                <a:spcPts val="4230"/>
              </a:lnSpc>
              <a:spcBef>
                <a:spcPct val="0"/>
              </a:spcBef>
              <a:spcAft>
                <a:spcPct val="0"/>
              </a:spcAft>
            </a:pPr>
            <a:r>
              <a:rPr lang="zh-CN" altLang="en-US" sz="3200" dirty="0">
                <a:solidFill>
                  <a:srgbClr val="FF0000"/>
                </a:solidFill>
                <a:latin typeface="微软雅黑" panose="020B0503020204020204" pitchFamily="34" charset="-122"/>
                <a:ea typeface="微软雅黑" panose="020B0503020204020204" pitchFamily="34" charset="-122"/>
                <a:cs typeface="UEBDRN+Î¢ÈíÑÅºÚ,Bold"/>
              </a:rPr>
              <a:t>标准</a:t>
            </a:r>
            <a:endParaRPr sz="3200" dirty="0">
              <a:solidFill>
                <a:srgbClr val="FF0000"/>
              </a:solidFill>
              <a:latin typeface="微软雅黑" panose="020B0503020204020204" pitchFamily="34" charset="-122"/>
              <a:ea typeface="微软雅黑" panose="020B0503020204020204" pitchFamily="34" charset="-122"/>
              <a:cs typeface="UEBDRN+Î¢ÈíÑÅºÚ,Bold"/>
            </a:endParaRPr>
          </a:p>
        </p:txBody>
      </p:sp>
      <p:sp>
        <p:nvSpPr>
          <p:cNvPr id="7" name="object 7"/>
          <p:cNvSpPr txBox="1"/>
          <p:nvPr/>
        </p:nvSpPr>
        <p:spPr>
          <a:xfrm>
            <a:off x="1954402" y="4578626"/>
            <a:ext cx="10483868" cy="500843"/>
          </a:xfrm>
          <a:prstGeom prst="rect">
            <a:avLst/>
          </a:prstGeom>
        </p:spPr>
        <p:txBody>
          <a:bodyPr vert="horz" wrap="square" lIns="0" tIns="0" rIns="0" bIns="0" rtlCol="0">
            <a:spAutoFit/>
          </a:bodyPr>
          <a:lstStyle/>
          <a:p>
            <a:pPr marL="0" marR="0">
              <a:lnSpc>
                <a:spcPts val="4230"/>
              </a:lnSpc>
              <a:spcBef>
                <a:spcPct val="0"/>
              </a:spcBef>
              <a:spcAft>
                <a:spcPct val="0"/>
              </a:spcAft>
            </a:pPr>
            <a:r>
              <a:rPr sz="3200" dirty="0" smtClean="0">
                <a:solidFill>
                  <a:srgbClr val="000000"/>
                </a:solidFill>
                <a:latin typeface="Wingdings" panose="05000000000000000000"/>
                <a:cs typeface="Wingdings" panose="05000000000000000000"/>
              </a:rPr>
              <a:t></a:t>
            </a:r>
            <a:r>
              <a:rPr lang="zh-CN" altLang="en-US" sz="3200" dirty="0" smtClean="0">
                <a:solidFill>
                  <a:srgbClr val="000000"/>
                </a:solidFill>
                <a:latin typeface="微软雅黑" panose="020B0503020204020204" pitchFamily="34" charset="-122"/>
                <a:ea typeface="微软雅黑" panose="020B0503020204020204" pitchFamily="34" charset="-122"/>
                <a:cs typeface="Wingdings" panose="05000000000000000000"/>
              </a:rPr>
              <a:t>该纳税人不能享受小规模纳税人免税政策，应照</a:t>
            </a:r>
            <a:endParaRPr sz="3200" dirty="0">
              <a:solidFill>
                <a:srgbClr val="000000"/>
              </a:solidFill>
              <a:latin typeface="微软雅黑" panose="020B0503020204020204" pitchFamily="34" charset="-122"/>
              <a:ea typeface="微软雅黑" panose="020B0503020204020204" pitchFamily="34" charset="-122"/>
              <a:cs typeface="UEBDRN+Î¢ÈíÑÅºÚ,Bold"/>
            </a:endParaRPr>
          </a:p>
        </p:txBody>
      </p:sp>
      <p:sp>
        <p:nvSpPr>
          <p:cNvPr id="8" name="object 8"/>
          <p:cNvSpPr txBox="1"/>
          <p:nvPr/>
        </p:nvSpPr>
        <p:spPr>
          <a:xfrm>
            <a:off x="2526156" y="5214950"/>
            <a:ext cx="7921211" cy="501612"/>
          </a:xfrm>
          <a:prstGeom prst="rect">
            <a:avLst/>
          </a:prstGeom>
        </p:spPr>
        <p:txBody>
          <a:bodyPr vert="horz" wrap="square" lIns="0" tIns="0" rIns="0" bIns="0" rtlCol="0">
            <a:spAutoFit/>
          </a:bodyPr>
          <a:lstStyle/>
          <a:p>
            <a:pPr marL="0" marR="0">
              <a:lnSpc>
                <a:spcPts val="4230"/>
              </a:lnSpc>
              <a:spcBef>
                <a:spcPct val="0"/>
              </a:spcBef>
              <a:spcAft>
                <a:spcPct val="0"/>
              </a:spcAft>
            </a:pPr>
            <a:r>
              <a:rPr lang="zh-CN" altLang="en-US" sz="3200" dirty="0" smtClean="0">
                <a:solidFill>
                  <a:srgbClr val="000000"/>
                </a:solidFill>
                <a:latin typeface="微软雅黑" panose="020B0503020204020204" pitchFamily="34" charset="-122"/>
                <a:ea typeface="微软雅黑" panose="020B0503020204020204" pitchFamily="34" charset="-122"/>
                <a:cs typeface="UEBDRN+Î¢ÈíÑÅºÚ,Bold"/>
              </a:rPr>
              <a:t>章纳税</a:t>
            </a:r>
            <a:r>
              <a:rPr sz="3200" dirty="0" smtClean="0">
                <a:solidFill>
                  <a:srgbClr val="000000"/>
                </a:solidFill>
                <a:latin typeface="微软雅黑" panose="020B0503020204020204" pitchFamily="34" charset="-122"/>
                <a:ea typeface="微软雅黑" panose="020B0503020204020204" pitchFamily="34" charset="-122"/>
                <a:cs typeface="UEBDRN+Î¢ÈíÑÅºÚ,Bold"/>
              </a:rPr>
              <a:t>。</a:t>
            </a:r>
            <a:endParaRPr sz="3200" dirty="0">
              <a:solidFill>
                <a:srgbClr val="000000"/>
              </a:solidFill>
              <a:latin typeface="微软雅黑" panose="020B0503020204020204" pitchFamily="34" charset="-122"/>
              <a:ea typeface="微软雅黑" panose="020B0503020204020204" pitchFamily="34" charset="-122"/>
              <a:cs typeface="UEBDRN+Î¢ÈíÑÅºÚ,Bold"/>
            </a:endParaRPr>
          </a:p>
        </p:txBody>
      </p:sp>
      <p:sp>
        <p:nvSpPr>
          <p:cNvPr id="11" name="object 4"/>
          <p:cNvSpPr txBox="1"/>
          <p:nvPr/>
        </p:nvSpPr>
        <p:spPr>
          <a:xfrm>
            <a:off x="666902" y="1075880"/>
            <a:ext cx="1627632" cy="410369"/>
          </a:xfrm>
          <a:prstGeom prst="rect">
            <a:avLst/>
          </a:prstGeom>
        </p:spPr>
        <p:txBody>
          <a:bodyPr vert="horz" wrap="square" lIns="0" tIns="0" rIns="0" bIns="0" rtlCol="0">
            <a:spAutoFit/>
          </a:bodyPr>
          <a:lstStyle/>
          <a:p>
            <a:pPr marL="0" marR="0">
              <a:lnSpc>
                <a:spcPts val="3205"/>
              </a:lnSpc>
              <a:spcBef>
                <a:spcPct val="0"/>
              </a:spcBef>
              <a:spcAft>
                <a:spcPct val="0"/>
              </a:spcAft>
            </a:pPr>
            <a:r>
              <a:rPr sz="3200" dirty="0" smtClean="0">
                <a:solidFill>
                  <a:schemeClr val="bg1"/>
                </a:solidFill>
                <a:latin typeface="微软雅黑" panose="020B0503020204020204" pitchFamily="34" charset="-122"/>
                <a:ea typeface="微软雅黑" panose="020B0503020204020204" pitchFamily="34" charset="-122"/>
                <a:cs typeface="EPFMFW+ÐÂËÎÌå"/>
              </a:rPr>
              <a:t>例</a:t>
            </a:r>
            <a:r>
              <a:rPr lang="en-US" sz="3200" dirty="0">
                <a:solidFill>
                  <a:schemeClr val="bg1"/>
                </a:solidFill>
                <a:latin typeface="微软雅黑" panose="020B0503020204020204" pitchFamily="34" charset="-122"/>
                <a:ea typeface="微软雅黑" panose="020B0503020204020204" pitchFamily="34" charset="-122"/>
                <a:cs typeface="EPFMFW+ÐÂËÎÌå"/>
              </a:rPr>
              <a:t>3</a:t>
            </a:r>
            <a:r>
              <a:rPr sz="3200" dirty="0" smtClean="0">
                <a:solidFill>
                  <a:schemeClr val="bg1"/>
                </a:solidFill>
                <a:latin typeface="微软雅黑" panose="020B0503020204020204" pitchFamily="34" charset="-122"/>
                <a:ea typeface="微软雅黑" panose="020B0503020204020204" pitchFamily="34" charset="-122"/>
                <a:cs typeface="EPFMFW+ÐÂËÎÌå"/>
              </a:rPr>
              <a:t>：</a:t>
            </a:r>
            <a:endParaRPr sz="3200" dirty="0">
              <a:solidFill>
                <a:schemeClr val="bg1"/>
              </a:solidFill>
              <a:latin typeface="微软雅黑" panose="020B0503020204020204" pitchFamily="34" charset="-122"/>
              <a:ea typeface="微软雅黑" panose="020B0503020204020204" pitchFamily="34" charset="-122"/>
              <a:cs typeface="EPFMFW+ÐÂËÎÌå"/>
            </a:endParaRPr>
          </a:p>
        </p:txBody>
      </p:sp>
      <p:sp>
        <p:nvSpPr>
          <p:cNvPr id="12"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第一章节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关于季销售额的执行口径</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1361186" y="1103825"/>
            <a:ext cx="6903490" cy="441339"/>
          </a:xfrm>
          <a:prstGeom prst="rect">
            <a:avLst/>
          </a:prstGeom>
        </p:spPr>
        <p:txBody>
          <a:bodyPr vert="horz" wrap="square" lIns="0" tIns="0" rIns="0" bIns="0" rtlCol="0">
            <a:spAutoFit/>
          </a:bodyPr>
          <a:lstStyle/>
          <a:p>
            <a:pPr marL="0" marR="0">
              <a:lnSpc>
                <a:spcPts val="3690"/>
              </a:lnSpc>
              <a:spcBef>
                <a:spcPct val="0"/>
              </a:spcBef>
              <a:spcAft>
                <a:spcPct val="0"/>
              </a:spcAft>
            </a:pPr>
            <a:r>
              <a:rPr sz="2800" b="1" dirty="0">
                <a:solidFill>
                  <a:schemeClr val="bg1"/>
                </a:solidFill>
                <a:latin typeface="微软雅黑" panose="020B0503020204020204" pitchFamily="34" charset="-122"/>
                <a:ea typeface="微软雅黑" panose="020B0503020204020204" pitchFamily="34" charset="-122"/>
                <a:cs typeface="JQFUCN+Î¢ÈíÑÅºÚ,Bold"/>
              </a:rPr>
              <a:t>3.</a:t>
            </a:r>
            <a:r>
              <a:rPr sz="2800" b="1" dirty="0">
                <a:solidFill>
                  <a:schemeClr val="bg1"/>
                </a:solidFill>
                <a:latin typeface="微软雅黑" panose="020B0503020204020204" pitchFamily="34" charset="-122"/>
                <a:ea typeface="微软雅黑" panose="020B0503020204020204" pitchFamily="34" charset="-122"/>
                <a:cs typeface="JFLBBW+Î¢ÈíÑÅºÚ,Bold"/>
              </a:rPr>
              <a:t>实际经营期不足一个季度的判定适用</a:t>
            </a:r>
          </a:p>
        </p:txBody>
      </p:sp>
      <p:sp>
        <p:nvSpPr>
          <p:cNvPr id="5" name="object 5"/>
          <p:cNvSpPr txBox="1"/>
          <p:nvPr/>
        </p:nvSpPr>
        <p:spPr>
          <a:xfrm>
            <a:off x="1251813" y="2796421"/>
            <a:ext cx="579239" cy="632579"/>
          </a:xfrm>
          <a:prstGeom prst="rect">
            <a:avLst/>
          </a:prstGeom>
        </p:spPr>
        <p:txBody>
          <a:bodyPr vert="horz" wrap="square" lIns="0" tIns="0" rIns="0" bIns="0" rtlCol="0">
            <a:spAutoFit/>
          </a:bodyPr>
          <a:lstStyle/>
          <a:p>
            <a:pPr marL="0" marR="0">
              <a:lnSpc>
                <a:spcPts val="2130"/>
              </a:lnSpc>
              <a:spcBef>
                <a:spcPct val="0"/>
              </a:spcBef>
              <a:spcAft>
                <a:spcPct val="0"/>
              </a:spcAft>
            </a:pPr>
            <a:r>
              <a:rPr sz="1900" dirty="0">
                <a:solidFill>
                  <a:srgbClr val="000000"/>
                </a:solidFill>
                <a:latin typeface="Wingdings" panose="05000000000000000000"/>
                <a:cs typeface="Wingdings" panose="05000000000000000000"/>
              </a:rPr>
              <a:t></a:t>
            </a:r>
          </a:p>
        </p:txBody>
      </p:sp>
      <p:sp>
        <p:nvSpPr>
          <p:cNvPr id="6" name="object 6"/>
          <p:cNvSpPr txBox="1"/>
          <p:nvPr/>
        </p:nvSpPr>
        <p:spPr>
          <a:xfrm>
            <a:off x="1660270" y="2500447"/>
            <a:ext cx="8787098" cy="2626360"/>
          </a:xfrm>
          <a:prstGeom prst="rect">
            <a:avLst/>
          </a:prstGeom>
        </p:spPr>
        <p:txBody>
          <a:bodyPr vert="horz" wrap="square" lIns="0" tIns="0" rIns="0" bIns="0" rtlCol="0">
            <a:spAutoFit/>
          </a:bodyPr>
          <a:lstStyle/>
          <a:p>
            <a:pPr marL="0" marR="0">
              <a:lnSpc>
                <a:spcPct val="150000"/>
              </a:lnSpc>
              <a:spcBef>
                <a:spcPct val="0"/>
              </a:spcBef>
              <a:spcAft>
                <a:spcPct val="0"/>
              </a:spcAft>
            </a:pPr>
            <a:r>
              <a:rPr lang="zh-CN" altLang="en-US" sz="3200" spc="43" dirty="0" smtClean="0">
                <a:solidFill>
                  <a:srgbClr val="000000"/>
                </a:solidFill>
                <a:latin typeface="微软雅黑" panose="020B0503020204020204" pitchFamily="34" charset="-122"/>
                <a:ea typeface="微软雅黑" panose="020B0503020204020204" pitchFamily="34" charset="-122"/>
                <a:cs typeface="PGUMBJ+ËÎÌå"/>
              </a:rPr>
              <a:t>按季纳税申报的小规模纳税人，实际经营期不足一个季度的，按照一个季度计算当期免征增值税的销售额度。</a:t>
            </a:r>
          </a:p>
          <a:p>
            <a:pPr marL="0" marR="0">
              <a:lnSpc>
                <a:spcPts val="3205"/>
              </a:lnSpc>
              <a:spcBef>
                <a:spcPct val="0"/>
              </a:spcBef>
              <a:spcAft>
                <a:spcPct val="0"/>
              </a:spcAft>
            </a:pPr>
            <a:endParaRPr sz="3200" spc="43" dirty="0">
              <a:solidFill>
                <a:srgbClr val="000000"/>
              </a:solidFill>
              <a:latin typeface="微软雅黑" panose="020B0503020204020204" pitchFamily="34" charset="-122"/>
              <a:ea typeface="微软雅黑" panose="020B0503020204020204" pitchFamily="34" charset="-122"/>
              <a:cs typeface="PGUMBJ+ËÎÌå"/>
            </a:endParaRPr>
          </a:p>
        </p:txBody>
      </p:sp>
      <p:sp>
        <p:nvSpPr>
          <p:cNvPr id="8" name="object 8"/>
          <p:cNvSpPr txBox="1"/>
          <p:nvPr/>
        </p:nvSpPr>
        <p:spPr>
          <a:xfrm>
            <a:off x="11162030" y="6706433"/>
            <a:ext cx="265975" cy="266473"/>
          </a:xfrm>
          <a:prstGeom prst="rect">
            <a:avLst/>
          </a:prstGeom>
        </p:spPr>
        <p:txBody>
          <a:bodyPr vert="horz" wrap="square" lIns="0" tIns="0" rIns="0" bIns="0" rtlCol="0">
            <a:spAutoFit/>
          </a:bodyPr>
          <a:lstStyle/>
          <a:p>
            <a:pPr marL="0" marR="0">
              <a:lnSpc>
                <a:spcPts val="900"/>
              </a:lnSpc>
              <a:spcBef>
                <a:spcPct val="0"/>
              </a:spcBef>
              <a:spcAft>
                <a:spcPct val="0"/>
              </a:spcAft>
            </a:pPr>
            <a:r>
              <a:rPr sz="800">
                <a:solidFill>
                  <a:srgbClr val="9D9D9D"/>
                </a:solidFill>
                <a:latin typeface="Arial" panose="020B0604020202020204"/>
                <a:cs typeface="Arial" panose="020B0604020202020204"/>
              </a:rPr>
              <a:t>15</a:t>
            </a:r>
          </a:p>
        </p:txBody>
      </p:sp>
      <p:sp>
        <p:nvSpPr>
          <p:cNvPr id="12"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第一章节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关于季销售额的执行口径</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5" name="object 5"/>
          <p:cNvSpPr txBox="1"/>
          <p:nvPr/>
        </p:nvSpPr>
        <p:spPr>
          <a:xfrm>
            <a:off x="1766316" y="1369292"/>
            <a:ext cx="10594777" cy="538609"/>
          </a:xfrm>
          <a:prstGeom prst="rect">
            <a:avLst/>
          </a:prstGeom>
        </p:spPr>
        <p:txBody>
          <a:bodyPr vert="horz" wrap="square" lIns="0" tIns="0" rIns="0" bIns="0" rtlCol="0">
            <a:spAutoFit/>
          </a:bodyPr>
          <a:lstStyle/>
          <a:p>
            <a:pPr marL="0" marR="0">
              <a:lnSpc>
                <a:spcPts val="4230"/>
              </a:lnSpc>
              <a:spcBef>
                <a:spcPct val="0"/>
              </a:spcBef>
              <a:spcAft>
                <a:spcPct val="0"/>
              </a:spcAft>
            </a:pPr>
            <a:r>
              <a:rPr sz="3200" spc="11" dirty="0">
                <a:solidFill>
                  <a:srgbClr val="223D6F"/>
                </a:solidFill>
                <a:latin typeface="Wingdings" panose="05000000000000000000"/>
                <a:cs typeface="Wingdings" panose="05000000000000000000"/>
              </a:rPr>
              <a:t></a:t>
            </a:r>
            <a:r>
              <a:rPr sz="3200" dirty="0">
                <a:solidFill>
                  <a:srgbClr val="000000"/>
                </a:solidFill>
                <a:latin typeface="微软雅黑" panose="020B0503020204020204" pitchFamily="34" charset="-122"/>
                <a:ea typeface="微软雅黑" panose="020B0503020204020204" pitchFamily="34" charset="-122"/>
                <a:cs typeface="NOHHVD+Î¢ÈíÑÅºÚ"/>
              </a:rPr>
              <a:t>A</a:t>
            </a:r>
            <a:r>
              <a:rPr sz="3200" dirty="0">
                <a:solidFill>
                  <a:srgbClr val="000000"/>
                </a:solidFill>
                <a:latin typeface="微软雅黑" panose="020B0503020204020204" pitchFamily="34" charset="-122"/>
                <a:ea typeface="微软雅黑" panose="020B0503020204020204" pitchFamily="34" charset="-122"/>
                <a:cs typeface="ELOMVG+Î¢ÈíÑÅºÚ"/>
              </a:rPr>
              <a:t>小规模纳税人按季纳税，</a:t>
            </a:r>
            <a:r>
              <a:rPr sz="3200" dirty="0" smtClean="0">
                <a:solidFill>
                  <a:srgbClr val="000000"/>
                </a:solidFill>
                <a:latin typeface="微软雅黑" panose="020B0503020204020204" pitchFamily="34" charset="-122"/>
                <a:ea typeface="微软雅黑" panose="020B0503020204020204" pitchFamily="34" charset="-122"/>
                <a:cs typeface="NOHHVD+Î¢ÈíÑÅºÚ"/>
              </a:rPr>
              <a:t>20</a:t>
            </a:r>
            <a:r>
              <a:rPr lang="en-US" sz="3200" dirty="0" smtClean="0">
                <a:solidFill>
                  <a:srgbClr val="000000"/>
                </a:solidFill>
                <a:latin typeface="微软雅黑" panose="020B0503020204020204" pitchFamily="34" charset="-122"/>
                <a:ea typeface="微软雅黑" panose="020B0503020204020204" pitchFamily="34" charset="-122"/>
                <a:cs typeface="NOHHVD+Î¢ÈíÑÅºÚ"/>
              </a:rPr>
              <a:t>21</a:t>
            </a:r>
            <a:r>
              <a:rPr sz="3200" dirty="0" smtClean="0">
                <a:solidFill>
                  <a:srgbClr val="000000"/>
                </a:solidFill>
                <a:latin typeface="微软雅黑" panose="020B0503020204020204" pitchFamily="34" charset="-122"/>
                <a:ea typeface="微软雅黑" panose="020B0503020204020204" pitchFamily="34" charset="-122"/>
                <a:cs typeface="ELOMVG+Î¢ÈíÑÅºÚ"/>
              </a:rPr>
              <a:t>年</a:t>
            </a:r>
            <a:r>
              <a:rPr lang="en-US" altLang="zh-CN" sz="3200" dirty="0" smtClean="0">
                <a:solidFill>
                  <a:srgbClr val="000000"/>
                </a:solidFill>
                <a:latin typeface="微软雅黑" panose="020B0503020204020204" pitchFamily="34" charset="-122"/>
                <a:ea typeface="微软雅黑" panose="020B0503020204020204" pitchFamily="34" charset="-122"/>
                <a:cs typeface="ELOMVG+Î¢ÈíÑÅºÚ"/>
              </a:rPr>
              <a:t>4</a:t>
            </a:r>
            <a:r>
              <a:rPr sz="3200" dirty="0" smtClean="0">
                <a:solidFill>
                  <a:srgbClr val="000000"/>
                </a:solidFill>
                <a:latin typeface="微软雅黑" panose="020B0503020204020204" pitchFamily="34" charset="-122"/>
                <a:ea typeface="微软雅黑" panose="020B0503020204020204" pitchFamily="34" charset="-122"/>
                <a:cs typeface="NOHHVD+Î¢ÈíÑÅºÚ"/>
              </a:rPr>
              <a:t>-</a:t>
            </a:r>
            <a:r>
              <a:rPr lang="en-US" altLang="zh-CN" sz="3200" dirty="0" smtClean="0">
                <a:solidFill>
                  <a:srgbClr val="000000"/>
                </a:solidFill>
                <a:latin typeface="微软雅黑" panose="020B0503020204020204" pitchFamily="34" charset="-122"/>
                <a:ea typeface="微软雅黑" panose="020B0503020204020204" pitchFamily="34" charset="-122"/>
                <a:cs typeface="NOHHVD+Î¢ÈíÑÅºÚ"/>
              </a:rPr>
              <a:t>5</a:t>
            </a:r>
            <a:r>
              <a:rPr sz="3200" dirty="0" smtClean="0">
                <a:solidFill>
                  <a:srgbClr val="000000"/>
                </a:solidFill>
                <a:latin typeface="微软雅黑" panose="020B0503020204020204" pitchFamily="34" charset="-122"/>
                <a:ea typeface="微软雅黑" panose="020B0503020204020204" pitchFamily="34" charset="-122"/>
                <a:cs typeface="ELOMVG+Î¢ÈíÑÅºÚ"/>
              </a:rPr>
              <a:t>月合计销售</a:t>
            </a:r>
            <a:endParaRPr sz="3200" dirty="0">
              <a:solidFill>
                <a:srgbClr val="000000"/>
              </a:solidFill>
              <a:latin typeface="微软雅黑" panose="020B0503020204020204" pitchFamily="34" charset="-122"/>
              <a:ea typeface="微软雅黑" panose="020B0503020204020204" pitchFamily="34" charset="-122"/>
              <a:cs typeface="ELOMVG+Î¢ÈíÑÅºÚ"/>
            </a:endParaRPr>
          </a:p>
        </p:txBody>
      </p:sp>
      <p:sp>
        <p:nvSpPr>
          <p:cNvPr id="6" name="object 6"/>
          <p:cNvSpPr txBox="1"/>
          <p:nvPr/>
        </p:nvSpPr>
        <p:spPr>
          <a:xfrm>
            <a:off x="2107692" y="2003276"/>
            <a:ext cx="9408008" cy="538609"/>
          </a:xfrm>
          <a:prstGeom prst="rect">
            <a:avLst/>
          </a:prstGeom>
        </p:spPr>
        <p:txBody>
          <a:bodyPr vert="horz" wrap="square" lIns="0" tIns="0" rIns="0" bIns="0" rtlCol="0">
            <a:spAutoFit/>
          </a:bodyPr>
          <a:lstStyle/>
          <a:p>
            <a:pPr marL="0" marR="0">
              <a:lnSpc>
                <a:spcPts val="4230"/>
              </a:lnSpc>
              <a:spcBef>
                <a:spcPct val="0"/>
              </a:spcBef>
              <a:spcAft>
                <a:spcPct val="0"/>
              </a:spcAft>
            </a:pPr>
            <a:r>
              <a:rPr sz="3200" dirty="0" smtClean="0">
                <a:solidFill>
                  <a:srgbClr val="000000"/>
                </a:solidFill>
                <a:latin typeface="微软雅黑" panose="020B0503020204020204" pitchFamily="34" charset="-122"/>
                <a:ea typeface="微软雅黑" panose="020B0503020204020204" pitchFamily="34" charset="-122"/>
                <a:cs typeface="ELOMVG+Î¢ÈíÑÅºÚ"/>
              </a:rPr>
              <a:t>货物</a:t>
            </a:r>
            <a:r>
              <a:rPr lang="en-US" altLang="zh-CN" sz="3200" dirty="0" smtClean="0">
                <a:solidFill>
                  <a:srgbClr val="000000"/>
                </a:solidFill>
                <a:latin typeface="微软雅黑" panose="020B0503020204020204" pitchFamily="34" charset="-122"/>
                <a:ea typeface="微软雅黑" panose="020B0503020204020204" pitchFamily="34" charset="-122"/>
                <a:cs typeface="ELOMVG+Î¢ÈíÑÅºÚ"/>
              </a:rPr>
              <a:t>40</a:t>
            </a:r>
            <a:r>
              <a:rPr sz="3200" dirty="0" smtClean="0">
                <a:solidFill>
                  <a:srgbClr val="000000"/>
                </a:solidFill>
                <a:latin typeface="微软雅黑" panose="020B0503020204020204" pitchFamily="34" charset="-122"/>
                <a:ea typeface="微软雅黑" panose="020B0503020204020204" pitchFamily="34" charset="-122"/>
                <a:cs typeface="ELOMVG+Î¢ÈíÑÅºÚ"/>
              </a:rPr>
              <a:t>万元</a:t>
            </a:r>
            <a:r>
              <a:rPr sz="3200" dirty="0">
                <a:solidFill>
                  <a:srgbClr val="000000"/>
                </a:solidFill>
                <a:latin typeface="微软雅黑" panose="020B0503020204020204" pitchFamily="34" charset="-122"/>
                <a:ea typeface="微软雅黑" panose="020B0503020204020204" pitchFamily="34" charset="-122"/>
                <a:cs typeface="ELOMVG+Î¢ÈíÑÅºÚ"/>
              </a:rPr>
              <a:t>，</a:t>
            </a:r>
            <a:r>
              <a:rPr sz="3200" dirty="0" smtClean="0">
                <a:solidFill>
                  <a:srgbClr val="000000"/>
                </a:solidFill>
                <a:latin typeface="微软雅黑" panose="020B0503020204020204" pitchFamily="34" charset="-122"/>
                <a:ea typeface="微软雅黑" panose="020B0503020204020204" pitchFamily="34" charset="-122"/>
                <a:cs typeface="ELOMVG+Î¢ÈíÑÅºÚ"/>
              </a:rPr>
              <a:t>该纳税人</a:t>
            </a:r>
            <a:r>
              <a:rPr lang="zh-CN" altLang="en-US" sz="3200" dirty="0" smtClean="0">
                <a:solidFill>
                  <a:srgbClr val="000000"/>
                </a:solidFill>
                <a:latin typeface="微软雅黑" panose="020B0503020204020204" pitchFamily="34" charset="-122"/>
                <a:ea typeface="微软雅黑" panose="020B0503020204020204" pitchFamily="34" charset="-122"/>
                <a:cs typeface="ELOMVG+Î¢ÈíÑÅºÚ"/>
              </a:rPr>
              <a:t>于</a:t>
            </a:r>
            <a:r>
              <a:rPr sz="3200" dirty="0" smtClean="0">
                <a:solidFill>
                  <a:srgbClr val="000000"/>
                </a:solidFill>
                <a:latin typeface="微软雅黑" panose="020B0503020204020204" pitchFamily="34" charset="-122"/>
                <a:ea typeface="微软雅黑" panose="020B0503020204020204" pitchFamily="34" charset="-122"/>
                <a:cs typeface="NOHHVD+Î¢ÈíÑÅºÚ"/>
              </a:rPr>
              <a:t>20</a:t>
            </a:r>
            <a:r>
              <a:rPr lang="en-US" sz="3200" dirty="0" smtClean="0">
                <a:solidFill>
                  <a:srgbClr val="000000"/>
                </a:solidFill>
                <a:latin typeface="微软雅黑" panose="020B0503020204020204" pitchFamily="34" charset="-122"/>
                <a:ea typeface="微软雅黑" panose="020B0503020204020204" pitchFamily="34" charset="-122"/>
                <a:cs typeface="NOHHVD+Î¢ÈíÑÅºÚ"/>
              </a:rPr>
              <a:t>21</a:t>
            </a:r>
            <a:r>
              <a:rPr sz="3200" dirty="0" smtClean="0">
                <a:solidFill>
                  <a:srgbClr val="000000"/>
                </a:solidFill>
                <a:latin typeface="微软雅黑" panose="020B0503020204020204" pitchFamily="34" charset="-122"/>
                <a:ea typeface="微软雅黑" panose="020B0503020204020204" pitchFamily="34" charset="-122"/>
                <a:cs typeface="ELOMVG+Î¢ÈíÑÅºÚ"/>
              </a:rPr>
              <a:t>年</a:t>
            </a:r>
            <a:r>
              <a:rPr lang="en-US" altLang="zh-CN" sz="3200" dirty="0">
                <a:solidFill>
                  <a:srgbClr val="000000"/>
                </a:solidFill>
                <a:latin typeface="微软雅黑" panose="020B0503020204020204" pitchFamily="34" charset="-122"/>
                <a:ea typeface="微软雅黑" panose="020B0503020204020204" pitchFamily="34" charset="-122"/>
                <a:cs typeface="ELOMVG+Î¢ÈíÑÅºÚ"/>
              </a:rPr>
              <a:t>6</a:t>
            </a:r>
            <a:r>
              <a:rPr sz="3200" dirty="0" smtClean="0">
                <a:solidFill>
                  <a:srgbClr val="000000"/>
                </a:solidFill>
                <a:latin typeface="微软雅黑" panose="020B0503020204020204" pitchFamily="34" charset="-122"/>
                <a:ea typeface="微软雅黑" panose="020B0503020204020204" pitchFamily="34" charset="-122"/>
                <a:cs typeface="ELOMVG+Î¢ÈíÑÅºÚ"/>
              </a:rPr>
              <a:t>月注销</a:t>
            </a:r>
            <a:r>
              <a:rPr sz="3200" dirty="0">
                <a:solidFill>
                  <a:srgbClr val="000000"/>
                </a:solidFill>
                <a:latin typeface="微软雅黑" panose="020B0503020204020204" pitchFamily="34" charset="-122"/>
                <a:ea typeface="微软雅黑" panose="020B0503020204020204" pitchFamily="34" charset="-122"/>
                <a:cs typeface="ELOMVG+Î¢ÈíÑÅºÚ"/>
              </a:rPr>
              <a:t>。</a:t>
            </a:r>
          </a:p>
        </p:txBody>
      </p:sp>
      <p:sp>
        <p:nvSpPr>
          <p:cNvPr id="7" name="object 7"/>
          <p:cNvSpPr txBox="1"/>
          <p:nvPr/>
        </p:nvSpPr>
        <p:spPr>
          <a:xfrm>
            <a:off x="2073910" y="2764513"/>
            <a:ext cx="8159144" cy="2462213"/>
          </a:xfrm>
          <a:prstGeom prst="rect">
            <a:avLst/>
          </a:prstGeom>
        </p:spPr>
        <p:txBody>
          <a:bodyPr vert="horz" wrap="square" lIns="0" tIns="0" rIns="0" bIns="0" rtlCol="0">
            <a:spAutoFit/>
          </a:bodyPr>
          <a:lstStyle/>
          <a:p>
            <a:pPr marL="0" marR="0">
              <a:lnSpc>
                <a:spcPts val="4750"/>
              </a:lnSpc>
              <a:spcBef>
                <a:spcPct val="0"/>
              </a:spcBef>
              <a:spcAft>
                <a:spcPct val="0"/>
              </a:spcAft>
            </a:pPr>
            <a:r>
              <a:rPr lang="zh-CN" altLang="en-US" sz="3200" dirty="0" smtClean="0">
                <a:solidFill>
                  <a:srgbClr val="FF0000"/>
                </a:solidFill>
                <a:latin typeface="微软雅黑" panose="020B0503020204020204" pitchFamily="34" charset="-122"/>
                <a:ea typeface="微软雅黑" panose="020B0503020204020204" pitchFamily="34" charset="-122"/>
                <a:cs typeface="ELOMVG+Î¢ÈíÑÅºÚ"/>
              </a:rPr>
              <a:t>实际经营月份为两个月，应按照一个季度标</a:t>
            </a:r>
          </a:p>
          <a:p>
            <a:pPr marL="0" marR="0">
              <a:lnSpc>
                <a:spcPts val="4750"/>
              </a:lnSpc>
              <a:spcBef>
                <a:spcPct val="0"/>
              </a:spcBef>
              <a:spcAft>
                <a:spcPct val="0"/>
              </a:spcAft>
            </a:pPr>
            <a:r>
              <a:rPr lang="zh-CN" altLang="en-US" sz="3200" dirty="0" smtClean="0">
                <a:solidFill>
                  <a:srgbClr val="FF0000"/>
                </a:solidFill>
                <a:latin typeface="微软雅黑" panose="020B0503020204020204" pitchFamily="34" charset="-122"/>
                <a:ea typeface="微软雅黑" panose="020B0503020204020204" pitchFamily="34" charset="-122"/>
                <a:cs typeface="ELOMVG+Î¢ÈíÑÅºÚ"/>
              </a:rPr>
              <a:t>准判定。合计销售额为</a:t>
            </a:r>
            <a:r>
              <a:rPr lang="en-US" altLang="zh-CN" sz="3200" dirty="0" smtClean="0">
                <a:solidFill>
                  <a:srgbClr val="FF0000"/>
                </a:solidFill>
                <a:latin typeface="微软雅黑" panose="020B0503020204020204" pitchFamily="34" charset="-122"/>
                <a:ea typeface="微软雅黑" panose="020B0503020204020204" pitchFamily="34" charset="-122"/>
                <a:cs typeface="ELOMVG+Î¢ÈíÑÅºÚ"/>
              </a:rPr>
              <a:t>40</a:t>
            </a:r>
            <a:r>
              <a:rPr lang="zh-CN" altLang="en-US" sz="3200" dirty="0" smtClean="0">
                <a:solidFill>
                  <a:srgbClr val="FF0000"/>
                </a:solidFill>
                <a:latin typeface="微软雅黑" panose="020B0503020204020204" pitchFamily="34" charset="-122"/>
                <a:ea typeface="微软雅黑" panose="020B0503020204020204" pitchFamily="34" charset="-122"/>
                <a:cs typeface="ELOMVG+Î¢ÈíÑÅºÚ"/>
              </a:rPr>
              <a:t>万元，未超过季度</a:t>
            </a:r>
          </a:p>
          <a:p>
            <a:pPr marL="0" marR="0">
              <a:lnSpc>
                <a:spcPts val="4750"/>
              </a:lnSpc>
              <a:spcBef>
                <a:spcPct val="0"/>
              </a:spcBef>
              <a:spcAft>
                <a:spcPct val="0"/>
              </a:spcAft>
            </a:pPr>
            <a:r>
              <a:rPr lang="en-US" altLang="zh-CN" sz="3200" dirty="0" smtClean="0">
                <a:solidFill>
                  <a:srgbClr val="FF0000"/>
                </a:solidFill>
                <a:latin typeface="微软雅黑" panose="020B0503020204020204" pitchFamily="34" charset="-122"/>
                <a:ea typeface="微软雅黑" panose="020B0503020204020204" pitchFamily="34" charset="-122"/>
                <a:cs typeface="ELOMVG+Î¢ÈíÑÅºÚ"/>
              </a:rPr>
              <a:t>45</a:t>
            </a:r>
            <a:r>
              <a:rPr lang="zh-CN" altLang="en-US" sz="3200" dirty="0" smtClean="0">
                <a:solidFill>
                  <a:srgbClr val="FF0000"/>
                </a:solidFill>
                <a:latin typeface="微软雅黑" panose="020B0503020204020204" pitchFamily="34" charset="-122"/>
                <a:ea typeface="微软雅黑" panose="020B0503020204020204" pitchFamily="34" charset="-122"/>
                <a:cs typeface="ELOMVG+Î¢ÈíÑÅºÚ"/>
              </a:rPr>
              <a:t>万免税标准，可享受免税政策。</a:t>
            </a:r>
          </a:p>
          <a:p>
            <a:pPr marL="0" marR="0">
              <a:lnSpc>
                <a:spcPts val="4750"/>
              </a:lnSpc>
              <a:spcBef>
                <a:spcPct val="0"/>
              </a:spcBef>
              <a:spcAft>
                <a:spcPct val="0"/>
              </a:spcAft>
            </a:pPr>
            <a:endParaRPr sz="3600" dirty="0">
              <a:solidFill>
                <a:srgbClr val="FF0000"/>
              </a:solidFill>
              <a:latin typeface="微软雅黑" panose="020B0503020204020204" pitchFamily="34" charset="-122"/>
              <a:ea typeface="微软雅黑" panose="020B0503020204020204" pitchFamily="34" charset="-122"/>
              <a:cs typeface="ELOMVG+Î¢ÈíÑÅºÚ"/>
            </a:endParaRPr>
          </a:p>
        </p:txBody>
      </p:sp>
      <p:sp>
        <p:nvSpPr>
          <p:cNvPr id="10" name="object 4"/>
          <p:cNvSpPr txBox="1"/>
          <p:nvPr/>
        </p:nvSpPr>
        <p:spPr>
          <a:xfrm>
            <a:off x="666902" y="1075880"/>
            <a:ext cx="1627632" cy="410369"/>
          </a:xfrm>
          <a:prstGeom prst="rect">
            <a:avLst/>
          </a:prstGeom>
        </p:spPr>
        <p:txBody>
          <a:bodyPr vert="horz" wrap="square" lIns="0" tIns="0" rIns="0" bIns="0" rtlCol="0">
            <a:spAutoFit/>
          </a:bodyPr>
          <a:lstStyle/>
          <a:p>
            <a:pPr marL="0" marR="0">
              <a:lnSpc>
                <a:spcPts val="3205"/>
              </a:lnSpc>
              <a:spcBef>
                <a:spcPct val="0"/>
              </a:spcBef>
              <a:spcAft>
                <a:spcPct val="0"/>
              </a:spcAft>
            </a:pPr>
            <a:r>
              <a:rPr sz="3200" dirty="0" smtClean="0">
                <a:solidFill>
                  <a:schemeClr val="bg1"/>
                </a:solidFill>
                <a:latin typeface="微软雅黑" panose="020B0503020204020204" pitchFamily="34" charset="-122"/>
                <a:ea typeface="微软雅黑" panose="020B0503020204020204" pitchFamily="34" charset="-122"/>
                <a:cs typeface="EPFMFW+ÐÂËÎÌå"/>
              </a:rPr>
              <a:t>例：</a:t>
            </a:r>
            <a:endParaRPr sz="3200" dirty="0">
              <a:solidFill>
                <a:schemeClr val="bg1"/>
              </a:solidFill>
              <a:latin typeface="微软雅黑" panose="020B0503020204020204" pitchFamily="34" charset="-122"/>
              <a:ea typeface="微软雅黑" panose="020B0503020204020204" pitchFamily="34" charset="-122"/>
              <a:cs typeface="EPFMFW+ÐÂËÎÌå"/>
            </a:endParaRPr>
          </a:p>
        </p:txBody>
      </p:sp>
      <p:sp>
        <p:nvSpPr>
          <p:cNvPr id="12"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第一章节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关于季销售额的执行口径</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3047745" y="3662338"/>
            <a:ext cx="7082145" cy="564515"/>
          </a:xfrm>
          <a:prstGeom prst="rect">
            <a:avLst/>
          </a:prstGeom>
        </p:spPr>
        <p:txBody>
          <a:bodyPr vert="horz" wrap="square" lIns="0" tIns="0" rIns="0" bIns="0" rtlCol="0">
            <a:spAutoFit/>
          </a:bodyPr>
          <a:lstStyle/>
          <a:p>
            <a:pPr marL="0" marR="0">
              <a:lnSpc>
                <a:spcPts val="4405"/>
              </a:lnSpc>
              <a:spcBef>
                <a:spcPct val="0"/>
              </a:spcBef>
              <a:spcAft>
                <a:spcPct val="0"/>
              </a:spcAft>
            </a:pPr>
            <a:r>
              <a:rPr sz="4400">
                <a:solidFill>
                  <a:srgbClr val="FF0000"/>
                </a:solidFill>
                <a:latin typeface="微软雅黑" panose="020B0503020204020204" pitchFamily="34" charset="-122"/>
                <a:ea typeface="微软雅黑" panose="020B0503020204020204" pitchFamily="34" charset="-122"/>
                <a:cs typeface="JRDJOD+ºÚÌå"/>
              </a:rPr>
              <a:t>（二）差额征税政策适用</a:t>
            </a:r>
          </a:p>
        </p:txBody>
      </p:sp>
      <p:sp>
        <p:nvSpPr>
          <p:cNvPr id="6" name="object 3"/>
          <p:cNvSpPr txBox="1"/>
          <p:nvPr/>
        </p:nvSpPr>
        <p:spPr>
          <a:xfrm>
            <a:off x="2112898" y="1559226"/>
            <a:ext cx="10253732" cy="1384995"/>
          </a:xfrm>
          <a:prstGeom prst="rect">
            <a:avLst/>
          </a:prstGeom>
        </p:spPr>
        <p:txBody>
          <a:bodyPr vert="horz" wrap="square" lIns="0" tIns="0" rIns="0" bIns="0" rtlCol="0">
            <a:spAutoFit/>
          </a:bodyPr>
          <a:lstStyle/>
          <a:p>
            <a:pPr marL="0" marR="0">
              <a:lnSpc>
                <a:spcPts val="5400"/>
              </a:lnSpc>
              <a:spcBef>
                <a:spcPct val="0"/>
              </a:spcBef>
              <a:spcAft>
                <a:spcPct val="0"/>
              </a:spcAft>
            </a:pPr>
            <a:r>
              <a:rPr lang="zh-CN" altLang="en-US" sz="5400" dirty="0" smtClean="0">
                <a:solidFill>
                  <a:srgbClr val="E12D09"/>
                </a:solidFill>
                <a:latin typeface="微软雅黑" panose="020B0503020204020204" pitchFamily="34" charset="-122"/>
                <a:ea typeface="微软雅黑" panose="020B0503020204020204" pitchFamily="34" charset="-122"/>
                <a:cs typeface="LJVHDP+ËÎÌå"/>
              </a:rPr>
              <a:t>小规模纳税人增值税免税标准</a:t>
            </a:r>
          </a:p>
          <a:p>
            <a:pPr marL="0" marR="0">
              <a:lnSpc>
                <a:spcPts val="5400"/>
              </a:lnSpc>
              <a:spcBef>
                <a:spcPct val="0"/>
              </a:spcBef>
              <a:spcAft>
                <a:spcPct val="0"/>
              </a:spcAft>
            </a:pPr>
            <a:endParaRPr sz="5400" dirty="0">
              <a:solidFill>
                <a:srgbClr val="E12D09"/>
              </a:solidFill>
              <a:latin typeface="微软雅黑" panose="020B0503020204020204" pitchFamily="34" charset="-122"/>
              <a:ea typeface="微软雅黑" panose="020B0503020204020204" pitchFamily="34" charset="-122"/>
              <a:cs typeface="LJVHDP+ËÎÌå"/>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
          <p:cNvSpPr/>
          <p:nvPr/>
        </p:nvSpPr>
        <p:spPr>
          <a:xfrm>
            <a:off x="0" y="71462"/>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1254556" y="1103825"/>
            <a:ext cx="6120978" cy="430887"/>
          </a:xfrm>
          <a:prstGeom prst="rect">
            <a:avLst/>
          </a:prstGeom>
        </p:spPr>
        <p:txBody>
          <a:bodyPr vert="horz" wrap="square" lIns="0" tIns="0" rIns="0" bIns="0" rtlCol="0">
            <a:spAutoFit/>
          </a:bodyPr>
          <a:lstStyle/>
          <a:p>
            <a:pPr marL="0" marR="0" algn="l">
              <a:spcBef>
                <a:spcPct val="0"/>
              </a:spcBef>
              <a:spcAft>
                <a:spcPct val="0"/>
              </a:spcAft>
            </a:pPr>
            <a:r>
              <a:rPr sz="2800" dirty="0" smtClean="0">
                <a:solidFill>
                  <a:schemeClr val="bg1"/>
                </a:solidFill>
                <a:latin typeface="Wingdings" panose="05000000000000000000"/>
                <a:cs typeface="Wingdings" panose="05000000000000000000"/>
              </a:rPr>
              <a:t></a:t>
            </a:r>
            <a:r>
              <a:rPr lang="en-US" sz="2800" spc="2548" dirty="0">
                <a:solidFill>
                  <a:schemeClr val="bg1"/>
                </a:solidFill>
                <a:latin typeface="Times New Roman" panose="02020603050405020304"/>
                <a:cs typeface="Times New Roman" panose="02020603050405020304"/>
              </a:rPr>
              <a:t> </a:t>
            </a:r>
            <a:r>
              <a:rPr lang="zh-CN" altLang="en-US" sz="2800" dirty="0" smtClean="0">
                <a:solidFill>
                  <a:schemeClr val="bg1"/>
                </a:solidFill>
                <a:latin typeface="微软雅黑" panose="020B0503020204020204" pitchFamily="34" charset="-122"/>
                <a:ea typeface="微软雅黑" panose="020B0503020204020204" pitchFamily="34" charset="-122"/>
                <a:cs typeface="Times New Roman" panose="02020603050405020304"/>
              </a:rPr>
              <a:t>以差额后销售额确定</a:t>
            </a:r>
            <a:endParaRPr sz="2800" b="1" dirty="0">
              <a:solidFill>
                <a:schemeClr val="bg1"/>
              </a:solidFill>
              <a:latin typeface="微软雅黑" panose="020B0503020204020204" pitchFamily="34" charset="-122"/>
              <a:ea typeface="微软雅黑" panose="020B0503020204020204" pitchFamily="34" charset="-122"/>
              <a:cs typeface="HCDKCB+Î¢ÈíÑÅºÚ,Bold"/>
            </a:endParaRPr>
          </a:p>
        </p:txBody>
      </p:sp>
      <p:sp>
        <p:nvSpPr>
          <p:cNvPr id="5" name="object 5"/>
          <p:cNvSpPr txBox="1"/>
          <p:nvPr/>
        </p:nvSpPr>
        <p:spPr>
          <a:xfrm>
            <a:off x="1253337" y="2290298"/>
            <a:ext cx="9479783" cy="2962349"/>
          </a:xfrm>
          <a:prstGeom prst="rect">
            <a:avLst/>
          </a:prstGeom>
        </p:spPr>
        <p:txBody>
          <a:bodyPr vert="horz" wrap="square" lIns="0" tIns="0" rIns="0" bIns="0" rtlCol="0">
            <a:spAutoFit/>
          </a:bodyPr>
          <a:lstStyle/>
          <a:p>
            <a:pPr marL="0" marR="0">
              <a:lnSpc>
                <a:spcPts val="3555"/>
              </a:lnSpc>
              <a:spcBef>
                <a:spcPct val="0"/>
              </a:spcBef>
              <a:spcAft>
                <a:spcPct val="0"/>
              </a:spcAft>
            </a:pPr>
            <a:r>
              <a:rPr sz="3200" dirty="0" smtClean="0">
                <a:solidFill>
                  <a:srgbClr val="000000"/>
                </a:solidFill>
                <a:latin typeface="Wingdings" panose="05000000000000000000"/>
                <a:cs typeface="Wingdings" panose="05000000000000000000"/>
              </a:rPr>
              <a:t></a:t>
            </a:r>
            <a:r>
              <a:rPr lang="zh-CN" altLang="en-US" sz="3200" spc="15" dirty="0" smtClean="0">
                <a:solidFill>
                  <a:srgbClr val="000000"/>
                </a:solidFill>
                <a:latin typeface="微软雅黑" panose="020B0503020204020204" pitchFamily="34" charset="-122"/>
                <a:ea typeface="微软雅黑" panose="020B0503020204020204" pitchFamily="34" charset="-122"/>
                <a:cs typeface="CBQNVE+ËÎÌå"/>
              </a:rPr>
              <a:t>适用增值税差额征税政策的小规模纳税人，以差额</a:t>
            </a:r>
          </a:p>
          <a:p>
            <a:pPr marL="0" marR="0">
              <a:lnSpc>
                <a:spcPts val="3205"/>
              </a:lnSpc>
              <a:spcBef>
                <a:spcPts val="3325"/>
              </a:spcBef>
              <a:spcAft>
                <a:spcPct val="0"/>
              </a:spcAft>
            </a:pPr>
            <a:r>
              <a:rPr lang="zh-CN" altLang="en-US" sz="3200" spc="15" dirty="0" smtClean="0">
                <a:solidFill>
                  <a:srgbClr val="000000"/>
                </a:solidFill>
                <a:latin typeface="微软雅黑" panose="020B0503020204020204" pitchFamily="34" charset="-122"/>
                <a:ea typeface="微软雅黑" panose="020B0503020204020204" pitchFamily="34" charset="-122"/>
                <a:cs typeface="CBQNVE+ËÎÌå"/>
              </a:rPr>
              <a:t>后销售额确定是否可以享受公告规定的免征增值税政</a:t>
            </a:r>
          </a:p>
          <a:p>
            <a:pPr marL="0" marR="0">
              <a:lnSpc>
                <a:spcPts val="3205"/>
              </a:lnSpc>
              <a:spcBef>
                <a:spcPts val="3325"/>
              </a:spcBef>
              <a:spcAft>
                <a:spcPct val="0"/>
              </a:spcAft>
            </a:pPr>
            <a:r>
              <a:rPr lang="zh-CN" altLang="en-US" sz="3200" spc="15" dirty="0" smtClean="0">
                <a:solidFill>
                  <a:srgbClr val="000000"/>
                </a:solidFill>
                <a:latin typeface="微软雅黑" panose="020B0503020204020204" pitchFamily="34" charset="-122"/>
                <a:ea typeface="微软雅黑" panose="020B0503020204020204" pitchFamily="34" charset="-122"/>
                <a:cs typeface="CBQNVE+ËÎÌå"/>
              </a:rPr>
              <a:t>策。</a:t>
            </a:r>
          </a:p>
          <a:p>
            <a:pPr marL="0" marR="0">
              <a:lnSpc>
                <a:spcPts val="3205"/>
              </a:lnSpc>
              <a:spcBef>
                <a:spcPts val="3325"/>
              </a:spcBef>
              <a:spcAft>
                <a:spcPct val="0"/>
              </a:spcAft>
            </a:pPr>
            <a:endParaRPr sz="3200" spc="15" dirty="0">
              <a:solidFill>
                <a:srgbClr val="000000"/>
              </a:solidFill>
              <a:latin typeface="微软雅黑" panose="020B0503020204020204" pitchFamily="34" charset="-122"/>
              <a:ea typeface="微软雅黑" panose="020B0503020204020204" pitchFamily="34" charset="-122"/>
              <a:cs typeface="CBQNVE+ËÎÌå"/>
            </a:endParaRPr>
          </a:p>
        </p:txBody>
      </p:sp>
      <p:sp>
        <p:nvSpPr>
          <p:cNvPr id="6" name="object 6"/>
          <p:cNvSpPr txBox="1"/>
          <p:nvPr/>
        </p:nvSpPr>
        <p:spPr>
          <a:xfrm>
            <a:off x="11162030" y="6706433"/>
            <a:ext cx="265975" cy="266473"/>
          </a:xfrm>
          <a:prstGeom prst="rect">
            <a:avLst/>
          </a:prstGeom>
        </p:spPr>
        <p:txBody>
          <a:bodyPr vert="horz" wrap="square" lIns="0" tIns="0" rIns="0" bIns="0" rtlCol="0">
            <a:spAutoFit/>
          </a:bodyPr>
          <a:lstStyle/>
          <a:p>
            <a:pPr marL="0" marR="0">
              <a:lnSpc>
                <a:spcPts val="900"/>
              </a:lnSpc>
              <a:spcBef>
                <a:spcPct val="0"/>
              </a:spcBef>
              <a:spcAft>
                <a:spcPct val="0"/>
              </a:spcAft>
            </a:pPr>
            <a:r>
              <a:rPr sz="800">
                <a:solidFill>
                  <a:srgbClr val="9D9D9D"/>
                </a:solidFill>
                <a:latin typeface="Arial" panose="020B0604020202020204"/>
                <a:cs typeface="Arial" panose="020B0604020202020204"/>
              </a:rPr>
              <a:t>18</a:t>
            </a:r>
          </a:p>
        </p:txBody>
      </p:sp>
      <p:sp>
        <p:nvSpPr>
          <p:cNvPr id="8"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第二章节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差额征税政策适用</a:t>
            </a:r>
            <a:endParaRPr sz="3600" dirty="0">
              <a:solidFill>
                <a:srgbClr val="E12D09"/>
              </a:solidFill>
              <a:latin typeface="微软雅黑" panose="020B0503020204020204" pitchFamily="34" charset="-122"/>
              <a:ea typeface="微软雅黑" panose="020B0503020204020204" pitchFamily="34" charset="-122"/>
              <a:cs typeface="TTCCVP+ËÎÌå"/>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666902" y="1250799"/>
            <a:ext cx="12023669" cy="1821011"/>
          </a:xfrm>
          <a:prstGeom prst="rect">
            <a:avLst/>
          </a:prstGeom>
        </p:spPr>
        <p:txBody>
          <a:bodyPr vert="horz" wrap="square" lIns="0" tIns="0" rIns="0" bIns="0" rtlCol="0">
            <a:spAutoFit/>
          </a:bodyPr>
          <a:lstStyle/>
          <a:p>
            <a:pPr marL="0" marR="0">
              <a:lnSpc>
                <a:spcPts val="4230"/>
              </a:lnSpc>
              <a:spcBef>
                <a:spcPct val="0"/>
              </a:spcBef>
              <a:spcAft>
                <a:spcPct val="0"/>
              </a:spcAft>
            </a:pPr>
            <a:r>
              <a:rPr lang="en-US" sz="3200" spc="11" dirty="0" smtClean="0">
                <a:solidFill>
                  <a:srgbClr val="223D6F"/>
                </a:solidFill>
                <a:latin typeface="Wingdings" panose="05000000000000000000"/>
                <a:cs typeface="Wingdings" panose="05000000000000000000"/>
              </a:rPr>
              <a:t>   </a:t>
            </a:r>
            <a:r>
              <a:rPr sz="3200" spc="11" dirty="0" smtClean="0">
                <a:solidFill>
                  <a:srgbClr val="223D6F"/>
                </a:solidFill>
                <a:latin typeface="Wingdings" panose="05000000000000000000"/>
                <a:cs typeface="Wingdings" panose="05000000000000000000"/>
              </a:rPr>
              <a:t></a:t>
            </a:r>
            <a:r>
              <a:rPr lang="en-US" altLang="zh-CN" sz="3200" dirty="0" smtClean="0">
                <a:solidFill>
                  <a:srgbClr val="000000"/>
                </a:solidFill>
                <a:latin typeface="微软雅黑" panose="020B0503020204020204" pitchFamily="34" charset="-122"/>
                <a:ea typeface="微软雅黑" panose="020B0503020204020204" pitchFamily="34" charset="-122"/>
                <a:cs typeface="OKWHBA+Î¢ÈíÑÅºÚ"/>
              </a:rPr>
              <a:t>2021</a:t>
            </a:r>
            <a:r>
              <a:rPr lang="zh-CN" altLang="en-US" sz="3200" dirty="0" smtClean="0">
                <a:solidFill>
                  <a:srgbClr val="000000"/>
                </a:solidFill>
                <a:latin typeface="微软雅黑" panose="020B0503020204020204" pitchFamily="34" charset="-122"/>
                <a:ea typeface="微软雅黑" panose="020B0503020204020204" pitchFamily="34" charset="-122"/>
                <a:cs typeface="OKWHBA+Î¢ÈíÑÅºÚ"/>
              </a:rPr>
              <a:t>年</a:t>
            </a:r>
            <a:r>
              <a:rPr lang="en-US" altLang="zh-CN" sz="3200" dirty="0">
                <a:solidFill>
                  <a:srgbClr val="000000"/>
                </a:solidFill>
                <a:latin typeface="微软雅黑" panose="020B0503020204020204" pitchFamily="34" charset="-122"/>
                <a:ea typeface="微软雅黑" panose="020B0503020204020204" pitchFamily="34" charset="-122"/>
                <a:cs typeface="OKWHBA+Î¢ÈíÑÅºÚ"/>
              </a:rPr>
              <a:t>2</a:t>
            </a:r>
            <a:r>
              <a:rPr lang="zh-CN" altLang="en-US" sz="3200" dirty="0" smtClean="0">
                <a:solidFill>
                  <a:srgbClr val="000000"/>
                </a:solidFill>
                <a:latin typeface="微软雅黑" panose="020B0503020204020204" pitchFamily="34" charset="-122"/>
                <a:ea typeface="微软雅黑" panose="020B0503020204020204" pitchFamily="34" charset="-122"/>
                <a:cs typeface="OKWHBA+Î¢ÈíÑÅºÚ"/>
              </a:rPr>
              <a:t>季度，某按季度纳税的小规模纳税人取得</a:t>
            </a:r>
          </a:p>
          <a:p>
            <a:pPr marL="1439545" marR="0">
              <a:lnSpc>
                <a:spcPts val="4230"/>
              </a:lnSpc>
              <a:spcBef>
                <a:spcPts val="765"/>
              </a:spcBef>
              <a:spcAft>
                <a:spcPct val="0"/>
              </a:spcAft>
            </a:pPr>
            <a:r>
              <a:rPr lang="zh-CN" altLang="en-US" sz="3200" dirty="0" smtClean="0">
                <a:solidFill>
                  <a:srgbClr val="000000"/>
                </a:solidFill>
                <a:latin typeface="微软雅黑" panose="020B0503020204020204" pitchFamily="34" charset="-122"/>
                <a:ea typeface="微软雅黑" panose="020B0503020204020204" pitchFamily="34" charset="-122"/>
                <a:cs typeface="OKWHBA+Î¢ÈíÑÅºÚ"/>
              </a:rPr>
              <a:t>建筑服务收入</a:t>
            </a:r>
            <a:r>
              <a:rPr lang="en-US" altLang="zh-CN" sz="3200" dirty="0" smtClean="0">
                <a:solidFill>
                  <a:srgbClr val="000000"/>
                </a:solidFill>
                <a:latin typeface="微软雅黑" panose="020B0503020204020204" pitchFamily="34" charset="-122"/>
                <a:ea typeface="微软雅黑" panose="020B0503020204020204" pitchFamily="34" charset="-122"/>
                <a:cs typeface="OKWHBA+Î¢ÈíÑÅºÚ"/>
              </a:rPr>
              <a:t>60</a:t>
            </a:r>
            <a:r>
              <a:rPr lang="zh-CN" altLang="en-US" sz="3200" dirty="0" smtClean="0">
                <a:solidFill>
                  <a:srgbClr val="000000"/>
                </a:solidFill>
                <a:latin typeface="微软雅黑" panose="020B0503020204020204" pitchFamily="34" charset="-122"/>
                <a:ea typeface="微软雅黑" panose="020B0503020204020204" pitchFamily="34" charset="-122"/>
                <a:cs typeface="OKWHBA+Î¢ÈíÑÅºÚ"/>
              </a:rPr>
              <a:t>万元，同时向其他建筑企业支付分</a:t>
            </a:r>
          </a:p>
          <a:p>
            <a:pPr marL="1439545" marR="0">
              <a:lnSpc>
                <a:spcPts val="4230"/>
              </a:lnSpc>
              <a:spcBef>
                <a:spcPts val="765"/>
              </a:spcBef>
              <a:spcAft>
                <a:spcPct val="0"/>
              </a:spcAft>
            </a:pPr>
            <a:r>
              <a:rPr lang="zh-CN" altLang="en-US" sz="3200" dirty="0" smtClean="0">
                <a:solidFill>
                  <a:srgbClr val="000000"/>
                </a:solidFill>
                <a:latin typeface="微软雅黑" panose="020B0503020204020204" pitchFamily="34" charset="-122"/>
                <a:ea typeface="微软雅黑" panose="020B0503020204020204" pitchFamily="34" charset="-122"/>
                <a:cs typeface="OKWHBA+Î¢ÈíÑÅºÚ"/>
              </a:rPr>
              <a:t>包款</a:t>
            </a:r>
            <a:r>
              <a:rPr lang="en-US" altLang="zh-CN" sz="3200" dirty="0" smtClean="0">
                <a:solidFill>
                  <a:srgbClr val="000000"/>
                </a:solidFill>
                <a:latin typeface="微软雅黑" panose="020B0503020204020204" pitchFamily="34" charset="-122"/>
                <a:ea typeface="微软雅黑" panose="020B0503020204020204" pitchFamily="34" charset="-122"/>
                <a:cs typeface="OKWHBA+Î¢ÈíÑÅºÚ"/>
              </a:rPr>
              <a:t>20</a:t>
            </a:r>
            <a:r>
              <a:rPr lang="zh-CN" altLang="en-US" sz="3200" dirty="0" smtClean="0">
                <a:solidFill>
                  <a:srgbClr val="000000"/>
                </a:solidFill>
                <a:latin typeface="微软雅黑" panose="020B0503020204020204" pitchFamily="34" charset="-122"/>
                <a:ea typeface="微软雅黑" panose="020B0503020204020204" pitchFamily="34" charset="-122"/>
                <a:cs typeface="OKWHBA+Î¢ÈíÑÅºÚ"/>
              </a:rPr>
              <a:t>万元。则该小规模纳税人是否可以享受优惠？</a:t>
            </a:r>
          </a:p>
        </p:txBody>
      </p:sp>
      <p:sp>
        <p:nvSpPr>
          <p:cNvPr id="5" name="object 5"/>
          <p:cNvSpPr txBox="1"/>
          <p:nvPr/>
        </p:nvSpPr>
        <p:spPr>
          <a:xfrm>
            <a:off x="1803370" y="3286124"/>
            <a:ext cx="10697197" cy="1823085"/>
          </a:xfrm>
          <a:prstGeom prst="rect">
            <a:avLst/>
          </a:prstGeom>
        </p:spPr>
        <p:txBody>
          <a:bodyPr vert="horz" wrap="square" lIns="0" tIns="0" rIns="0" bIns="0" rtlCol="0">
            <a:spAutoFit/>
          </a:bodyPr>
          <a:lstStyle/>
          <a:p>
            <a:pPr marL="0" marR="0">
              <a:lnSpc>
                <a:spcPts val="4230"/>
              </a:lnSpc>
              <a:spcBef>
                <a:spcPct val="0"/>
              </a:spcBef>
              <a:spcAft>
                <a:spcPct val="0"/>
              </a:spcAft>
            </a:pPr>
            <a:r>
              <a:rPr sz="3200" b="0" dirty="0">
                <a:solidFill>
                  <a:srgbClr val="FF0000"/>
                </a:solidFill>
                <a:latin typeface="Wingdings" panose="05000000000000000000"/>
                <a:cs typeface="Wingdings" panose="05000000000000000000"/>
              </a:rPr>
              <a:t></a:t>
            </a:r>
            <a:r>
              <a:rPr sz="3200" b="0" spc="501" dirty="0">
                <a:solidFill>
                  <a:srgbClr val="FF0000"/>
                </a:solidFill>
                <a:latin typeface="Times New Roman" panose="02020603050405020304"/>
                <a:cs typeface="Times New Roman" panose="02020603050405020304"/>
              </a:rPr>
              <a:t> </a:t>
            </a:r>
            <a:r>
              <a:rPr lang="zh-CN" altLang="en-US" sz="3200" b="0" dirty="0" smtClean="0">
                <a:solidFill>
                  <a:srgbClr val="FF0000"/>
                </a:solidFill>
                <a:latin typeface="微软雅黑" panose="020B0503020204020204" pitchFamily="34" charset="-122"/>
                <a:ea typeface="微软雅黑" panose="020B0503020204020204" pitchFamily="34" charset="-122"/>
                <a:cs typeface="OAVAMP+Î¢ÈíÑÅºÚ,Bold"/>
              </a:rPr>
              <a:t>当季扣除分包款后的销售额为</a:t>
            </a:r>
            <a:r>
              <a:rPr lang="en-US" altLang="zh-CN" sz="3200" b="0" dirty="0" smtClean="0">
                <a:solidFill>
                  <a:srgbClr val="FF0000"/>
                </a:solidFill>
                <a:latin typeface="微软雅黑" panose="020B0503020204020204" pitchFamily="34" charset="-122"/>
                <a:ea typeface="微软雅黑" panose="020B0503020204020204" pitchFamily="34" charset="-122"/>
                <a:cs typeface="OAVAMP+Î¢ÈíÑÅºÚ,Bold"/>
              </a:rPr>
              <a:t>40</a:t>
            </a:r>
            <a:r>
              <a:rPr lang="zh-CN" altLang="en-US" sz="3200" b="0" dirty="0" smtClean="0">
                <a:solidFill>
                  <a:srgbClr val="FF0000"/>
                </a:solidFill>
                <a:latin typeface="微软雅黑" panose="020B0503020204020204" pitchFamily="34" charset="-122"/>
                <a:ea typeface="微软雅黑" panose="020B0503020204020204" pitchFamily="34" charset="-122"/>
                <a:cs typeface="OAVAMP+Î¢ÈíÑÅºÚ,Bold"/>
              </a:rPr>
              <a:t>万元，未超过</a:t>
            </a:r>
            <a:r>
              <a:rPr lang="en-US" altLang="zh-CN" sz="3200" b="0" dirty="0" smtClean="0">
                <a:solidFill>
                  <a:srgbClr val="FF0000"/>
                </a:solidFill>
                <a:latin typeface="微软雅黑" panose="020B0503020204020204" pitchFamily="34" charset="-122"/>
                <a:ea typeface="微软雅黑" panose="020B0503020204020204" pitchFamily="34" charset="-122"/>
                <a:cs typeface="OAVAMP+Î¢ÈíÑÅºÚ,Bold"/>
              </a:rPr>
              <a:t>45</a:t>
            </a:r>
          </a:p>
          <a:p>
            <a:pPr marL="571500" marR="0">
              <a:lnSpc>
                <a:spcPts val="4230"/>
              </a:lnSpc>
              <a:spcBef>
                <a:spcPts val="765"/>
              </a:spcBef>
              <a:spcAft>
                <a:spcPct val="0"/>
              </a:spcAft>
            </a:pPr>
            <a:r>
              <a:rPr lang="zh-CN" altLang="en-US" sz="3200" b="0" dirty="0" smtClean="0">
                <a:solidFill>
                  <a:srgbClr val="FF0000"/>
                </a:solidFill>
                <a:latin typeface="微软雅黑" panose="020B0503020204020204" pitchFamily="34" charset="-122"/>
                <a:ea typeface="微软雅黑" panose="020B0503020204020204" pitchFamily="34" charset="-122"/>
                <a:cs typeface="OAVAMP+Î¢ÈíÑÅºÚ,Bold"/>
              </a:rPr>
              <a:t>万元免税标准</a:t>
            </a:r>
            <a:endParaRPr sz="3200" b="0" dirty="0">
              <a:solidFill>
                <a:srgbClr val="FF0000"/>
              </a:solidFill>
              <a:latin typeface="微软雅黑" panose="020B0503020204020204" pitchFamily="34" charset="-122"/>
              <a:ea typeface="微软雅黑" panose="020B0503020204020204" pitchFamily="34" charset="-122"/>
              <a:cs typeface="OAVAMP+Î¢ÈíÑÅºÚ,Bold"/>
            </a:endParaRPr>
          </a:p>
          <a:p>
            <a:pPr marL="0" marR="0">
              <a:lnSpc>
                <a:spcPts val="4230"/>
              </a:lnSpc>
              <a:spcBef>
                <a:spcPts val="765"/>
              </a:spcBef>
              <a:spcAft>
                <a:spcPct val="0"/>
              </a:spcAft>
            </a:pPr>
            <a:r>
              <a:rPr sz="3200" b="0" dirty="0">
                <a:solidFill>
                  <a:srgbClr val="FF0000"/>
                </a:solidFill>
                <a:latin typeface="Wingdings" panose="05000000000000000000"/>
                <a:cs typeface="Wingdings" panose="05000000000000000000"/>
              </a:rPr>
              <a:t></a:t>
            </a:r>
            <a:r>
              <a:rPr sz="3200" b="0" spc="501" dirty="0">
                <a:solidFill>
                  <a:srgbClr val="FF0000"/>
                </a:solidFill>
                <a:latin typeface="Times New Roman" panose="02020603050405020304"/>
                <a:cs typeface="Times New Roman" panose="02020603050405020304"/>
              </a:rPr>
              <a:t> </a:t>
            </a:r>
            <a:r>
              <a:rPr lang="zh-CN" altLang="en-US" sz="3200" b="0" dirty="0" smtClean="0">
                <a:solidFill>
                  <a:srgbClr val="FF0000"/>
                </a:solidFill>
                <a:latin typeface="微软雅黑" panose="020B0503020204020204" pitchFamily="34" charset="-122"/>
                <a:ea typeface="微软雅黑" panose="020B0503020204020204" pitchFamily="34" charset="-122"/>
                <a:cs typeface="OAVAMP+Î¢ÈíÑÅºÚ,Bold"/>
              </a:rPr>
              <a:t>当季可享受小规模纳税人免税政策。</a:t>
            </a:r>
            <a:endParaRPr sz="3200" b="0" dirty="0">
              <a:solidFill>
                <a:srgbClr val="FF0000"/>
              </a:solidFill>
              <a:latin typeface="微软雅黑" panose="020B0503020204020204" pitchFamily="34" charset="-122"/>
              <a:ea typeface="微软雅黑" panose="020B0503020204020204" pitchFamily="34" charset="-122"/>
              <a:cs typeface="OAVAMP+Î¢ÈíÑÅºÚ,Bold"/>
            </a:endParaRPr>
          </a:p>
        </p:txBody>
      </p:sp>
      <p:sp>
        <p:nvSpPr>
          <p:cNvPr id="8" name="object 4"/>
          <p:cNvSpPr txBox="1"/>
          <p:nvPr/>
        </p:nvSpPr>
        <p:spPr>
          <a:xfrm>
            <a:off x="666902" y="1075880"/>
            <a:ext cx="1627632" cy="410369"/>
          </a:xfrm>
          <a:prstGeom prst="rect">
            <a:avLst/>
          </a:prstGeom>
        </p:spPr>
        <p:txBody>
          <a:bodyPr vert="horz" wrap="square" lIns="0" tIns="0" rIns="0" bIns="0" rtlCol="0">
            <a:spAutoFit/>
          </a:bodyPr>
          <a:lstStyle/>
          <a:p>
            <a:pPr marL="0" marR="0">
              <a:lnSpc>
                <a:spcPts val="3205"/>
              </a:lnSpc>
              <a:spcBef>
                <a:spcPct val="0"/>
              </a:spcBef>
              <a:spcAft>
                <a:spcPct val="0"/>
              </a:spcAft>
            </a:pPr>
            <a:r>
              <a:rPr sz="3200" dirty="0" smtClean="0">
                <a:solidFill>
                  <a:schemeClr val="bg1"/>
                </a:solidFill>
                <a:latin typeface="微软雅黑" panose="020B0503020204020204" pitchFamily="34" charset="-122"/>
                <a:ea typeface="微软雅黑" panose="020B0503020204020204" pitchFamily="34" charset="-122"/>
                <a:cs typeface="EPFMFW+ÐÂËÎÌå"/>
              </a:rPr>
              <a:t>例：</a:t>
            </a:r>
            <a:endParaRPr sz="3200" dirty="0">
              <a:solidFill>
                <a:schemeClr val="bg1"/>
              </a:solidFill>
              <a:latin typeface="微软雅黑" panose="020B0503020204020204" pitchFamily="34" charset="-122"/>
              <a:ea typeface="微软雅黑" panose="020B0503020204020204" pitchFamily="34" charset="-122"/>
              <a:cs typeface="EPFMFW+ÐÂËÎÌå"/>
            </a:endParaRPr>
          </a:p>
        </p:txBody>
      </p:sp>
      <p:sp>
        <p:nvSpPr>
          <p:cNvPr id="3"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第二章节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差额征税政策适用</a:t>
            </a:r>
            <a:endParaRPr sz="3600" dirty="0">
              <a:solidFill>
                <a:srgbClr val="E12D09"/>
              </a:solidFill>
              <a:latin typeface="微软雅黑" panose="020B0503020204020204" pitchFamily="34" charset="-122"/>
              <a:ea typeface="微软雅黑" panose="020B0503020204020204" pitchFamily="34" charset="-122"/>
              <a:cs typeface="TTCCVP+ËÎÌå"/>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1254556" y="1103825"/>
            <a:ext cx="5149079" cy="474489"/>
          </a:xfrm>
          <a:prstGeom prst="rect">
            <a:avLst/>
          </a:prstGeom>
        </p:spPr>
        <p:txBody>
          <a:bodyPr vert="horz" wrap="square" lIns="0" tIns="0" rIns="0" bIns="0" rtlCol="0">
            <a:spAutoFit/>
          </a:bodyPr>
          <a:lstStyle/>
          <a:p>
            <a:pPr marL="0" marR="0">
              <a:lnSpc>
                <a:spcPts val="3690"/>
              </a:lnSpc>
              <a:spcBef>
                <a:spcPct val="0"/>
              </a:spcBef>
              <a:spcAft>
                <a:spcPct val="0"/>
              </a:spcAft>
            </a:pPr>
            <a:r>
              <a:rPr sz="2800" dirty="0">
                <a:solidFill>
                  <a:schemeClr val="bg1"/>
                </a:solidFill>
                <a:latin typeface="Wingdings" panose="05000000000000000000"/>
                <a:cs typeface="Wingdings" panose="05000000000000000000"/>
              </a:rPr>
              <a:t></a:t>
            </a:r>
            <a:r>
              <a:rPr sz="2800" spc="1709" dirty="0">
                <a:solidFill>
                  <a:schemeClr val="bg1"/>
                </a:solidFill>
                <a:latin typeface="微软雅黑" panose="020B0503020204020204" pitchFamily="34" charset="-122"/>
                <a:ea typeface="微软雅黑" panose="020B0503020204020204" pitchFamily="34" charset="-122"/>
                <a:cs typeface="Times New Roman" panose="02020603050405020304"/>
              </a:rPr>
              <a:t> </a:t>
            </a:r>
            <a:r>
              <a:rPr lang="zh-CN" altLang="en-US" sz="2800" b="1" dirty="0" smtClean="0">
                <a:solidFill>
                  <a:schemeClr val="bg1"/>
                </a:solidFill>
                <a:latin typeface="微软雅黑" panose="020B0503020204020204" pitchFamily="34" charset="-122"/>
                <a:ea typeface="微软雅黑" panose="020B0503020204020204" pitchFamily="34" charset="-122"/>
                <a:cs typeface="THKIBH+Î¢ÈíÑÅºÚ,Bold"/>
              </a:rPr>
              <a:t>申报表填差额后的销售额</a:t>
            </a:r>
            <a:endParaRPr sz="2800" b="1" dirty="0">
              <a:solidFill>
                <a:schemeClr val="bg1"/>
              </a:solidFill>
              <a:latin typeface="微软雅黑" panose="020B0503020204020204" pitchFamily="34" charset="-122"/>
              <a:ea typeface="微软雅黑" panose="020B0503020204020204" pitchFamily="34" charset="-122"/>
              <a:cs typeface="THKIBH+Î¢ÈíÑÅºÚ,Bold"/>
            </a:endParaRPr>
          </a:p>
        </p:txBody>
      </p:sp>
      <p:sp>
        <p:nvSpPr>
          <p:cNvPr id="5" name="object 5"/>
          <p:cNvSpPr txBox="1"/>
          <p:nvPr/>
        </p:nvSpPr>
        <p:spPr>
          <a:xfrm>
            <a:off x="1253337" y="2290298"/>
            <a:ext cx="10884698" cy="2130425"/>
          </a:xfrm>
          <a:prstGeom prst="rect">
            <a:avLst/>
          </a:prstGeom>
        </p:spPr>
        <p:txBody>
          <a:bodyPr vert="horz" wrap="square" lIns="0" tIns="0" rIns="0" bIns="0" rtlCol="0">
            <a:spAutoFit/>
          </a:bodyPr>
          <a:lstStyle/>
          <a:p>
            <a:pPr marL="0" marR="0">
              <a:lnSpc>
                <a:spcPts val="3555"/>
              </a:lnSpc>
              <a:spcBef>
                <a:spcPct val="0"/>
              </a:spcBef>
              <a:spcAft>
                <a:spcPct val="0"/>
              </a:spcAft>
            </a:pPr>
            <a:r>
              <a:rPr sz="3200" dirty="0" smtClean="0">
                <a:solidFill>
                  <a:srgbClr val="000000"/>
                </a:solidFill>
                <a:latin typeface="Wingdings" panose="05000000000000000000"/>
                <a:cs typeface="Wingdings" panose="05000000000000000000"/>
              </a:rPr>
              <a:t></a:t>
            </a:r>
            <a:r>
              <a:rPr lang="zh-CN" altLang="en-US" sz="3200" dirty="0" smtClean="0">
                <a:solidFill>
                  <a:srgbClr val="000000"/>
                </a:solidFill>
                <a:latin typeface="微软雅黑" panose="020B0503020204020204" pitchFamily="34" charset="-122"/>
                <a:ea typeface="微软雅黑" panose="020B0503020204020204" pitchFamily="34" charset="-122"/>
                <a:cs typeface="THKIBH+Î¢ÈíÑÅºÚ,Bold"/>
              </a:rPr>
              <a:t>增值税纳税申报表（小规模纳税人适用）中的</a:t>
            </a:r>
          </a:p>
          <a:p>
            <a:pPr marL="0" marR="0">
              <a:lnSpc>
                <a:spcPts val="4230"/>
              </a:lnSpc>
              <a:spcBef>
                <a:spcPts val="2300"/>
              </a:spcBef>
              <a:spcAft>
                <a:spcPct val="0"/>
              </a:spcAft>
            </a:pPr>
            <a:r>
              <a:rPr lang="zh-CN" altLang="en-US" sz="3200" dirty="0" smtClean="0">
                <a:solidFill>
                  <a:srgbClr val="000000"/>
                </a:solidFill>
                <a:latin typeface="微软雅黑" panose="020B0503020204020204" pitchFamily="34" charset="-122"/>
                <a:ea typeface="微软雅黑" panose="020B0503020204020204" pitchFamily="34" charset="-122"/>
                <a:cs typeface="THKIBH+Î¢ÈíÑÅºÚ,Bold"/>
              </a:rPr>
              <a:t>“免税销售额”相关栏次，填写差额后的销售额。</a:t>
            </a:r>
          </a:p>
          <a:p>
            <a:pPr marL="0" marR="0">
              <a:lnSpc>
                <a:spcPts val="4230"/>
              </a:lnSpc>
              <a:spcBef>
                <a:spcPts val="2300"/>
              </a:spcBef>
              <a:spcAft>
                <a:spcPct val="0"/>
              </a:spcAft>
            </a:pPr>
            <a:endParaRPr sz="3200" b="1" dirty="0">
              <a:solidFill>
                <a:srgbClr val="000000"/>
              </a:solidFill>
              <a:latin typeface="微软雅黑" panose="020B0503020204020204" pitchFamily="34" charset="-122"/>
              <a:ea typeface="微软雅黑" panose="020B0503020204020204" pitchFamily="34" charset="-122"/>
              <a:cs typeface="THKIBH+Î¢ÈíÑÅºÚ,Bold"/>
            </a:endParaRPr>
          </a:p>
        </p:txBody>
      </p:sp>
      <p:sp>
        <p:nvSpPr>
          <p:cNvPr id="6" name="object 6"/>
          <p:cNvSpPr txBox="1"/>
          <p:nvPr/>
        </p:nvSpPr>
        <p:spPr>
          <a:xfrm>
            <a:off x="11162030" y="6706433"/>
            <a:ext cx="265975" cy="266473"/>
          </a:xfrm>
          <a:prstGeom prst="rect">
            <a:avLst/>
          </a:prstGeom>
        </p:spPr>
        <p:txBody>
          <a:bodyPr vert="horz" wrap="square" lIns="0" tIns="0" rIns="0" bIns="0" rtlCol="0">
            <a:spAutoFit/>
          </a:bodyPr>
          <a:lstStyle/>
          <a:p>
            <a:pPr marL="0" marR="0">
              <a:lnSpc>
                <a:spcPts val="900"/>
              </a:lnSpc>
              <a:spcBef>
                <a:spcPct val="0"/>
              </a:spcBef>
              <a:spcAft>
                <a:spcPct val="0"/>
              </a:spcAft>
            </a:pPr>
            <a:r>
              <a:rPr sz="800">
                <a:solidFill>
                  <a:srgbClr val="9D9D9D"/>
                </a:solidFill>
                <a:latin typeface="Arial" panose="020B0604020202020204"/>
                <a:cs typeface="Arial" panose="020B0604020202020204"/>
              </a:rPr>
              <a:t>20</a:t>
            </a:r>
          </a:p>
        </p:txBody>
      </p:sp>
      <p:sp>
        <p:nvSpPr>
          <p:cNvPr id="3"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第二章节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差额征税政策适用</a:t>
            </a:r>
            <a:endParaRPr sz="3600" dirty="0">
              <a:solidFill>
                <a:srgbClr val="E12D09"/>
              </a:solidFill>
              <a:latin typeface="微软雅黑" panose="020B0503020204020204" pitchFamily="34" charset="-122"/>
              <a:ea typeface="微软雅黑" panose="020B0503020204020204" pitchFamily="34" charset="-122"/>
              <a:cs typeface="TTCCVP+ËÎÌå"/>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6302628" y="4445450"/>
            <a:ext cx="5608320" cy="791370"/>
          </a:xfrm>
          <a:prstGeom prst="rect">
            <a:avLst/>
          </a:prstGeom>
        </p:spPr>
        <p:txBody>
          <a:bodyPr vert="horz" wrap="square" lIns="0" tIns="0" rIns="0" bIns="0" rtlCol="0">
            <a:spAutoFit/>
          </a:bodyPr>
          <a:lstStyle/>
          <a:p>
            <a:pPr marL="0" marR="0">
              <a:lnSpc>
                <a:spcPts val="3165"/>
              </a:lnSpc>
              <a:spcBef>
                <a:spcPct val="0"/>
              </a:spcBef>
              <a:spcAft>
                <a:spcPct val="0"/>
              </a:spcAft>
            </a:pPr>
            <a:r>
              <a:rPr lang="zh-CN" altLang="en-US" sz="2400" dirty="0" smtClean="0">
                <a:solidFill>
                  <a:srgbClr val="FFFFFF"/>
                </a:solidFill>
                <a:latin typeface="微软雅黑" panose="020B0503020204020204" pitchFamily="34" charset="-122"/>
                <a:ea typeface="微软雅黑" panose="020B0503020204020204" pitchFamily="34" charset="-122"/>
                <a:cs typeface="IHBDFF+Î¢ÈíÑÅºÚ"/>
              </a:rPr>
              <a:t>除了个体户及其他个体外的小微企业</a:t>
            </a:r>
          </a:p>
          <a:p>
            <a:pPr marL="0" marR="0">
              <a:lnSpc>
                <a:spcPts val="3165"/>
              </a:lnSpc>
              <a:spcBef>
                <a:spcPct val="0"/>
              </a:spcBef>
              <a:spcAft>
                <a:spcPct val="0"/>
              </a:spcAft>
            </a:pPr>
            <a:endParaRPr sz="2400" dirty="0">
              <a:solidFill>
                <a:srgbClr val="FFFFFF"/>
              </a:solidFill>
              <a:latin typeface="微软雅黑" panose="020B0503020204020204" pitchFamily="34" charset="-122"/>
              <a:ea typeface="微软雅黑" panose="020B0503020204020204" pitchFamily="34" charset="-122"/>
              <a:cs typeface="IHBDFF+Î¢ÈíÑÅºÚ"/>
            </a:endParaRPr>
          </a:p>
        </p:txBody>
      </p:sp>
      <p:sp>
        <p:nvSpPr>
          <p:cNvPr id="5" name="object 5"/>
          <p:cNvSpPr txBox="1"/>
          <p:nvPr/>
        </p:nvSpPr>
        <p:spPr>
          <a:xfrm>
            <a:off x="6586093" y="5643160"/>
            <a:ext cx="4084319" cy="915828"/>
          </a:xfrm>
          <a:prstGeom prst="rect">
            <a:avLst/>
          </a:prstGeom>
        </p:spPr>
        <p:txBody>
          <a:bodyPr vert="horz" wrap="square" lIns="0" tIns="0" rIns="0" bIns="0" rtlCol="0">
            <a:spAutoFit/>
          </a:bodyPr>
          <a:lstStyle/>
          <a:p>
            <a:pPr marL="0" marR="0">
              <a:lnSpc>
                <a:spcPts val="3690"/>
              </a:lnSpc>
              <a:spcBef>
                <a:spcPct val="0"/>
              </a:spcBef>
              <a:spcAft>
                <a:spcPct val="0"/>
              </a:spcAft>
            </a:pPr>
            <a:r>
              <a:rPr lang="zh-CN" altLang="en-US" sz="2800" dirty="0" smtClean="0">
                <a:solidFill>
                  <a:srgbClr val="FFFFFF"/>
                </a:solidFill>
                <a:latin typeface="微软雅黑" panose="020B0503020204020204" pitchFamily="34" charset="-122"/>
                <a:ea typeface="微软雅黑" panose="020B0503020204020204" pitchFamily="34" charset="-122"/>
                <a:cs typeface="IHBDFF+Î¢ÈíÑÅºÚ"/>
              </a:rPr>
              <a:t>个体工商户和其他个人</a:t>
            </a:r>
          </a:p>
          <a:p>
            <a:pPr marL="0" marR="0">
              <a:lnSpc>
                <a:spcPts val="3690"/>
              </a:lnSpc>
              <a:spcBef>
                <a:spcPct val="0"/>
              </a:spcBef>
              <a:spcAft>
                <a:spcPct val="0"/>
              </a:spcAft>
            </a:pPr>
            <a:endParaRPr sz="2800" dirty="0">
              <a:solidFill>
                <a:srgbClr val="FFFFFF"/>
              </a:solidFill>
              <a:latin typeface="微软雅黑" panose="020B0503020204020204" pitchFamily="34" charset="-122"/>
              <a:ea typeface="微软雅黑" panose="020B0503020204020204" pitchFamily="34" charset="-122"/>
              <a:cs typeface="IHBDFF+Î¢ÈíÑÅºÚ"/>
            </a:endParaRPr>
          </a:p>
        </p:txBody>
      </p:sp>
      <p:sp>
        <p:nvSpPr>
          <p:cNvPr id="2"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第二章节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差额征税政策适用</a:t>
            </a:r>
            <a:endParaRPr sz="3600" dirty="0">
              <a:solidFill>
                <a:srgbClr val="E12D09"/>
              </a:solidFill>
              <a:latin typeface="微软雅黑" panose="020B0503020204020204" pitchFamily="34" charset="-122"/>
              <a:ea typeface="微软雅黑" panose="020B0503020204020204" pitchFamily="34" charset="-122"/>
              <a:cs typeface="TTCCVP+ËÎÌå"/>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693542" y="736758"/>
            <a:ext cx="8383036" cy="1128514"/>
          </a:xfrm>
          <a:prstGeom prst="rect">
            <a:avLst/>
          </a:prstGeom>
        </p:spPr>
        <p:txBody>
          <a:bodyPr vert="horz" wrap="square" lIns="0" tIns="0" rIns="0" bIns="0" rtlCol="0">
            <a:spAutoFit/>
          </a:bodyPr>
          <a:lstStyle/>
          <a:p>
            <a:pPr marL="0" marR="0">
              <a:lnSpc>
                <a:spcPts val="4405"/>
              </a:lnSpc>
              <a:spcBef>
                <a:spcPct val="0"/>
              </a:spcBef>
              <a:spcAft>
                <a:spcPct val="0"/>
              </a:spcAft>
            </a:pPr>
            <a:r>
              <a:rPr lang="zh-CN" altLang="en-US" sz="4400" spc="15" dirty="0" smtClean="0">
                <a:solidFill>
                  <a:srgbClr val="E12D09"/>
                </a:solidFill>
                <a:latin typeface="微软雅黑" panose="020B0503020204020204" pitchFamily="34" charset="-122"/>
                <a:ea typeface="微软雅黑" panose="020B0503020204020204" pitchFamily="34" charset="-122"/>
                <a:cs typeface="HLEBFN+ËÎÌå"/>
              </a:rPr>
              <a:t>小规模纳税人免征增值税政策</a:t>
            </a:r>
          </a:p>
          <a:p>
            <a:pPr marL="0" marR="0">
              <a:lnSpc>
                <a:spcPts val="4405"/>
              </a:lnSpc>
              <a:spcBef>
                <a:spcPct val="0"/>
              </a:spcBef>
              <a:spcAft>
                <a:spcPct val="0"/>
              </a:spcAft>
            </a:pPr>
            <a:endParaRPr sz="4400" spc="15" dirty="0">
              <a:solidFill>
                <a:srgbClr val="E12D09"/>
              </a:solidFill>
              <a:latin typeface="微软雅黑" panose="020B0503020204020204" pitchFamily="34" charset="-122"/>
              <a:ea typeface="微软雅黑" panose="020B0503020204020204" pitchFamily="34" charset="-122"/>
              <a:cs typeface="HLEBFN+ËÎÌå"/>
            </a:endParaRPr>
          </a:p>
        </p:txBody>
      </p:sp>
      <p:sp>
        <p:nvSpPr>
          <p:cNvPr id="4" name="object 4"/>
          <p:cNvSpPr txBox="1"/>
          <p:nvPr/>
        </p:nvSpPr>
        <p:spPr>
          <a:xfrm>
            <a:off x="1228725" y="2214880"/>
            <a:ext cx="10214610" cy="1292225"/>
          </a:xfrm>
          <a:prstGeom prst="rect">
            <a:avLst/>
          </a:prstGeom>
        </p:spPr>
        <p:txBody>
          <a:bodyPr vert="horz" wrap="square" lIns="0" tIns="0" rIns="0" bIns="0" rtlCol="0">
            <a:spAutoFit/>
          </a:bodyPr>
          <a:lstStyle/>
          <a:p>
            <a:pPr marL="0" marR="0">
              <a:lnSpc>
                <a:spcPct val="150000"/>
              </a:lnSpc>
              <a:spcBef>
                <a:spcPct val="0"/>
              </a:spcBef>
              <a:spcAft>
                <a:spcPct val="0"/>
              </a:spcAft>
            </a:pPr>
            <a:r>
              <a:rPr sz="2800" dirty="0" smtClean="0">
                <a:solidFill>
                  <a:srgbClr val="000000"/>
                </a:solidFill>
                <a:latin typeface="微软雅黑" panose="020B0503020204020204" pitchFamily="34" charset="-122"/>
                <a:ea typeface="微软雅黑" panose="020B0503020204020204" pitchFamily="34" charset="-122"/>
                <a:cs typeface="HLEBFN+ËÎÌå"/>
              </a:rPr>
              <a:t>《</a:t>
            </a:r>
            <a:r>
              <a:rPr lang="zh-CN" altLang="en-US" sz="2800" dirty="0" smtClean="0">
                <a:solidFill>
                  <a:srgbClr val="000000"/>
                </a:solidFill>
                <a:latin typeface="微软雅黑" panose="020B0503020204020204" pitchFamily="34" charset="-122"/>
                <a:ea typeface="微软雅黑" panose="020B0503020204020204" pitchFamily="34" charset="-122"/>
                <a:cs typeface="IBMRWK+ËÎÌå"/>
              </a:rPr>
              <a:t>国家税务总局关于小规模纳税人免征增值税征管问题的公告</a:t>
            </a:r>
            <a:r>
              <a:rPr sz="2800" dirty="0" smtClean="0">
                <a:solidFill>
                  <a:srgbClr val="000000"/>
                </a:solidFill>
                <a:latin typeface="微软雅黑" panose="020B0503020204020204" pitchFamily="34" charset="-122"/>
                <a:ea typeface="微软雅黑" panose="020B0503020204020204" pitchFamily="34" charset="-122"/>
                <a:cs typeface="HLEBFN+ËÎÌå"/>
              </a:rPr>
              <a:t>》</a:t>
            </a:r>
            <a:endParaRPr lang="en-US" sz="2800" dirty="0" smtClean="0">
              <a:solidFill>
                <a:srgbClr val="000000"/>
              </a:solidFill>
              <a:latin typeface="微软雅黑" panose="020B0503020204020204" pitchFamily="34" charset="-122"/>
              <a:ea typeface="微软雅黑" panose="020B0503020204020204" pitchFamily="34" charset="-122"/>
              <a:cs typeface="HLEBFN+ËÎÌå"/>
            </a:endParaRPr>
          </a:p>
          <a:p>
            <a:pPr marL="0" marR="0">
              <a:lnSpc>
                <a:spcPct val="150000"/>
              </a:lnSpc>
              <a:spcBef>
                <a:spcPct val="0"/>
              </a:spcBef>
              <a:spcAft>
                <a:spcPct val="0"/>
              </a:spcAft>
            </a:pPr>
            <a:r>
              <a:rPr sz="2800" dirty="0" smtClean="0">
                <a:solidFill>
                  <a:srgbClr val="000000"/>
                </a:solidFill>
                <a:latin typeface="微软雅黑" panose="020B0503020204020204" pitchFamily="34" charset="-122"/>
                <a:ea typeface="微软雅黑" panose="020B0503020204020204" pitchFamily="34" charset="-122"/>
                <a:cs typeface="HLEBFN+ËÎÌå"/>
              </a:rPr>
              <a:t>（</a:t>
            </a:r>
            <a:r>
              <a:rPr lang="zh-CN" altLang="en-US" sz="2800" dirty="0" smtClean="0">
                <a:solidFill>
                  <a:srgbClr val="000000"/>
                </a:solidFill>
                <a:latin typeface="微软雅黑" panose="020B0503020204020204" pitchFamily="34" charset="-122"/>
                <a:ea typeface="微软雅黑" panose="020B0503020204020204" pitchFamily="34" charset="-122"/>
                <a:cs typeface="HLEBFN+ËÎÌå"/>
              </a:rPr>
              <a:t>国家税务总局公告</a:t>
            </a:r>
            <a:r>
              <a:rPr sz="2800" dirty="0" smtClean="0">
                <a:solidFill>
                  <a:srgbClr val="000000"/>
                </a:solidFill>
                <a:latin typeface="微软雅黑" panose="020B0503020204020204" pitchFamily="34" charset="-122"/>
                <a:ea typeface="微软雅黑" panose="020B0503020204020204" pitchFamily="34" charset="-122"/>
                <a:cs typeface="IBMRWK+ËÎÌå"/>
              </a:rPr>
              <a:t>20</a:t>
            </a:r>
            <a:r>
              <a:rPr lang="en-US" altLang="zh-CN" sz="2800" dirty="0" smtClean="0">
                <a:solidFill>
                  <a:srgbClr val="000000"/>
                </a:solidFill>
                <a:latin typeface="微软雅黑" panose="020B0503020204020204" pitchFamily="34" charset="-122"/>
                <a:ea typeface="微软雅黑" panose="020B0503020204020204" pitchFamily="34" charset="-122"/>
                <a:cs typeface="IBMRWK+ËÎÌå"/>
              </a:rPr>
              <a:t>21</a:t>
            </a:r>
            <a:r>
              <a:rPr lang="zh-CN" altLang="en-US" sz="2800" dirty="0">
                <a:solidFill>
                  <a:srgbClr val="000000"/>
                </a:solidFill>
                <a:latin typeface="微软雅黑" panose="020B0503020204020204" pitchFamily="34" charset="-122"/>
                <a:ea typeface="微软雅黑" panose="020B0503020204020204" pitchFamily="34" charset="-122"/>
                <a:cs typeface="IBMRWK+ËÎÌå"/>
              </a:rPr>
              <a:t>年</a:t>
            </a:r>
            <a:r>
              <a:rPr lang="zh-CN" altLang="en-US" sz="2800" dirty="0" smtClean="0">
                <a:solidFill>
                  <a:srgbClr val="000000"/>
                </a:solidFill>
                <a:latin typeface="微软雅黑" panose="020B0503020204020204" pitchFamily="34" charset="-122"/>
                <a:ea typeface="微软雅黑" panose="020B0503020204020204" pitchFamily="34" charset="-122"/>
                <a:cs typeface="HLEBFN+ËÎÌå"/>
              </a:rPr>
              <a:t>第</a:t>
            </a:r>
            <a:r>
              <a:rPr lang="en-US" altLang="zh-CN" sz="2800" dirty="0" smtClean="0">
                <a:solidFill>
                  <a:srgbClr val="000000"/>
                </a:solidFill>
                <a:latin typeface="微软雅黑" panose="020B0503020204020204" pitchFamily="34" charset="-122"/>
                <a:ea typeface="微软雅黑" panose="020B0503020204020204" pitchFamily="34" charset="-122"/>
                <a:cs typeface="HLEBFN+ËÎÌå"/>
              </a:rPr>
              <a:t>5</a:t>
            </a:r>
            <a:r>
              <a:rPr sz="2800" dirty="0" smtClean="0">
                <a:solidFill>
                  <a:srgbClr val="000000"/>
                </a:solidFill>
                <a:latin typeface="微软雅黑" panose="020B0503020204020204" pitchFamily="34" charset="-122"/>
                <a:ea typeface="微软雅黑" panose="020B0503020204020204" pitchFamily="34" charset="-122"/>
                <a:cs typeface="HLEBFN+ËÎÌå"/>
              </a:rPr>
              <a:t>号）</a:t>
            </a:r>
            <a:r>
              <a:rPr lang="zh-CN" altLang="en-US" sz="2800" dirty="0" smtClean="0">
                <a:solidFill>
                  <a:srgbClr val="E12D09"/>
                </a:solidFill>
                <a:latin typeface="微软雅黑" panose="020B0503020204020204" pitchFamily="34" charset="-122"/>
                <a:ea typeface="微软雅黑" panose="020B0503020204020204" pitchFamily="34" charset="-122"/>
                <a:cs typeface="HLEBFN+ËÎÌå"/>
              </a:rPr>
              <a:t>执行时间：</a:t>
            </a:r>
            <a:r>
              <a:rPr lang="en-US" altLang="zh-CN" sz="2800" dirty="0" smtClean="0">
                <a:solidFill>
                  <a:srgbClr val="E12D09"/>
                </a:solidFill>
                <a:latin typeface="微软雅黑" panose="020B0503020204020204" pitchFamily="34" charset="-122"/>
                <a:ea typeface="微软雅黑" panose="020B0503020204020204" pitchFamily="34" charset="-122"/>
                <a:cs typeface="IBMRWK+ËÎÌå"/>
              </a:rPr>
              <a:t>2021</a:t>
            </a:r>
            <a:r>
              <a:rPr lang="zh-CN" altLang="en-US" sz="2800" dirty="0" smtClean="0">
                <a:solidFill>
                  <a:srgbClr val="E12D09"/>
                </a:solidFill>
                <a:latin typeface="微软雅黑" panose="020B0503020204020204" pitchFamily="34" charset="-122"/>
                <a:ea typeface="微软雅黑" panose="020B0503020204020204" pitchFamily="34" charset="-122"/>
                <a:cs typeface="IBMRWK+ËÎÌå"/>
              </a:rPr>
              <a:t>年</a:t>
            </a:r>
            <a:r>
              <a:rPr lang="en-US" altLang="zh-CN" sz="2800" dirty="0" smtClean="0">
                <a:solidFill>
                  <a:srgbClr val="E12D09"/>
                </a:solidFill>
                <a:latin typeface="微软雅黑" panose="020B0503020204020204" pitchFamily="34" charset="-122"/>
                <a:ea typeface="微软雅黑" panose="020B0503020204020204" pitchFamily="34" charset="-122"/>
                <a:cs typeface="IBMRWK+ËÎÌå"/>
              </a:rPr>
              <a:t>4</a:t>
            </a:r>
            <a:r>
              <a:rPr lang="zh-CN" altLang="en-US" sz="2800" dirty="0" smtClean="0">
                <a:solidFill>
                  <a:srgbClr val="E12D09"/>
                </a:solidFill>
                <a:latin typeface="微软雅黑" panose="020B0503020204020204" pitchFamily="34" charset="-122"/>
                <a:ea typeface="微软雅黑" panose="020B0503020204020204" pitchFamily="34" charset="-122"/>
                <a:cs typeface="IBMRWK+ËÎÌå"/>
              </a:rPr>
              <a:t>月</a:t>
            </a:r>
            <a:r>
              <a:rPr lang="en-US" altLang="zh-CN" sz="2800" dirty="0" smtClean="0">
                <a:solidFill>
                  <a:srgbClr val="E12D09"/>
                </a:solidFill>
                <a:latin typeface="微软雅黑" panose="020B0503020204020204" pitchFamily="34" charset="-122"/>
                <a:ea typeface="微软雅黑" panose="020B0503020204020204" pitchFamily="34" charset="-122"/>
                <a:cs typeface="IBMRWK+ËÎÌå"/>
              </a:rPr>
              <a:t>1</a:t>
            </a:r>
            <a:r>
              <a:rPr lang="zh-CN" altLang="en-US" sz="2800" dirty="0" smtClean="0">
                <a:solidFill>
                  <a:srgbClr val="E12D09"/>
                </a:solidFill>
                <a:latin typeface="微软雅黑" panose="020B0503020204020204" pitchFamily="34" charset="-122"/>
                <a:ea typeface="微软雅黑" panose="020B0503020204020204" pitchFamily="34" charset="-122"/>
                <a:cs typeface="IBMRWK+ËÎÌå"/>
              </a:rPr>
              <a:t>日起</a:t>
            </a:r>
            <a:endParaRPr sz="2800" dirty="0">
              <a:solidFill>
                <a:srgbClr val="000000"/>
              </a:solidFill>
              <a:latin typeface="微软雅黑" panose="020B0503020204020204" pitchFamily="34" charset="-122"/>
              <a:ea typeface="微软雅黑" panose="020B0503020204020204" pitchFamily="34" charset="-122"/>
              <a:cs typeface="HLEBFN+ËÎÌå"/>
            </a:endParaRPr>
          </a:p>
        </p:txBody>
      </p:sp>
      <p:sp>
        <p:nvSpPr>
          <p:cNvPr id="5" name="object 5"/>
          <p:cNvSpPr txBox="1"/>
          <p:nvPr/>
        </p:nvSpPr>
        <p:spPr>
          <a:xfrm>
            <a:off x="1486496" y="3790305"/>
            <a:ext cx="9889565" cy="1436291"/>
          </a:xfrm>
          <a:prstGeom prst="rect">
            <a:avLst/>
          </a:prstGeom>
        </p:spPr>
        <p:txBody>
          <a:bodyPr vert="horz" wrap="square" lIns="0" tIns="0" rIns="0" bIns="0" rtlCol="0">
            <a:spAutoFit/>
          </a:bodyPr>
          <a:lstStyle/>
          <a:p>
            <a:pPr marL="0" marR="0">
              <a:lnSpc>
                <a:spcPts val="2795"/>
              </a:lnSpc>
              <a:spcBef>
                <a:spcPct val="0"/>
              </a:spcBef>
              <a:spcAft>
                <a:spcPct val="0"/>
              </a:spcAft>
            </a:pPr>
            <a:r>
              <a:rPr lang="en-US" altLang="zh-CN" sz="2800" b="1" u="sng" dirty="0" smtClean="0"/>
              <a:t>《</a:t>
            </a:r>
            <a:r>
              <a:rPr lang="zh-CN" altLang="en-US" sz="2800" b="1" u="sng" dirty="0"/>
              <a:t>国家税务总局关于小规模纳税人免征增值税政策有关征管问题的公告</a:t>
            </a:r>
            <a:r>
              <a:rPr lang="en-US" altLang="zh-CN" sz="2800" b="1" u="sng" dirty="0" smtClean="0"/>
              <a:t>》</a:t>
            </a:r>
            <a:r>
              <a:rPr lang="en-US" altLang="zh-CN" sz="2800" dirty="0" smtClean="0"/>
              <a:t>(</a:t>
            </a:r>
            <a:r>
              <a:rPr lang="zh-CN" altLang="en-US" sz="2800" b="1" dirty="0" smtClean="0"/>
              <a:t>国家税务总局公告</a:t>
            </a:r>
            <a:r>
              <a:rPr lang="en-US" altLang="zh-CN" sz="2800" b="1" dirty="0" smtClean="0"/>
              <a:t>2019</a:t>
            </a:r>
            <a:r>
              <a:rPr lang="zh-CN" altLang="en-US" sz="2800" b="1" dirty="0" smtClean="0"/>
              <a:t>年第</a:t>
            </a:r>
            <a:r>
              <a:rPr lang="en-US" altLang="zh-CN" sz="2800" b="1" dirty="0" smtClean="0"/>
              <a:t>4</a:t>
            </a:r>
            <a:r>
              <a:rPr lang="zh-CN" altLang="en-US" sz="2800" b="1" dirty="0" smtClean="0"/>
              <a:t>号</a:t>
            </a:r>
            <a:r>
              <a:rPr lang="en-US" altLang="zh-CN" sz="2800" dirty="0" smtClean="0"/>
              <a:t>)</a:t>
            </a:r>
            <a:r>
              <a:rPr lang="zh-CN" altLang="en-US" sz="2800" dirty="0"/>
              <a:t>同时废止</a:t>
            </a:r>
            <a:r>
              <a:rPr lang="zh-CN" altLang="en-US" sz="2800" dirty="0" smtClean="0"/>
              <a:t>。</a:t>
            </a:r>
            <a:endParaRPr lang="en-US" altLang="zh-CN" sz="2800" dirty="0" smtClean="0"/>
          </a:p>
          <a:p>
            <a:pPr marL="0" marR="0">
              <a:lnSpc>
                <a:spcPts val="2795"/>
              </a:lnSpc>
              <a:spcBef>
                <a:spcPct val="0"/>
              </a:spcBef>
              <a:spcAft>
                <a:spcPct val="0"/>
              </a:spcAft>
            </a:pPr>
            <a:r>
              <a:rPr lang="zh-CN" altLang="en-US" sz="2800" dirty="0"/>
              <a:t/>
            </a:r>
            <a:br>
              <a:rPr lang="zh-CN" altLang="en-US" sz="2800" dirty="0"/>
            </a:br>
            <a:endParaRPr sz="2800" dirty="0">
              <a:solidFill>
                <a:srgbClr val="E12D09"/>
              </a:solidFill>
              <a:latin typeface="微软雅黑" panose="020B0503020204020204" pitchFamily="34" charset="-122"/>
              <a:ea typeface="微软雅黑" panose="020B0503020204020204" pitchFamily="34" charset="-122"/>
              <a:cs typeface="HLEBFN+ËÎÌå"/>
            </a:endParaRPr>
          </a:p>
        </p:txBody>
      </p:sp>
      <p:sp>
        <p:nvSpPr>
          <p:cNvPr id="6" name="TextBox 5"/>
          <p:cNvSpPr txBox="1"/>
          <p:nvPr/>
        </p:nvSpPr>
        <p:spPr>
          <a:xfrm>
            <a:off x="1160428" y="5000636"/>
            <a:ext cx="9929882" cy="1477328"/>
          </a:xfrm>
          <a:prstGeom prst="rect">
            <a:avLst/>
          </a:prstGeom>
          <a:noFill/>
        </p:spPr>
        <p:txBody>
          <a:bodyPr wrap="square" rtlCol="0">
            <a:spAutoFit/>
          </a:bodyPr>
          <a:lstStyle/>
          <a:p>
            <a:r>
              <a:rPr lang="zh-CN" altLang="en-US" dirty="0"/>
              <a:t>一、小规模纳税人发生增值税应税销售行为，合计月销售额未超过</a:t>
            </a:r>
            <a:r>
              <a:rPr lang="en-US" altLang="zh-CN" dirty="0"/>
              <a:t>15</a:t>
            </a:r>
            <a:r>
              <a:rPr lang="zh-CN" altLang="en-US" dirty="0"/>
              <a:t>万元</a:t>
            </a:r>
            <a:r>
              <a:rPr lang="en-US" altLang="zh-CN" dirty="0"/>
              <a:t>(</a:t>
            </a:r>
            <a:r>
              <a:rPr lang="zh-CN" altLang="en-US" dirty="0"/>
              <a:t>以</a:t>
            </a:r>
            <a:r>
              <a:rPr lang="en-US" altLang="zh-CN" dirty="0"/>
              <a:t>1</a:t>
            </a:r>
            <a:r>
              <a:rPr lang="zh-CN" altLang="en-US" dirty="0"/>
              <a:t>个季度为</a:t>
            </a:r>
            <a:r>
              <a:rPr lang="en-US" altLang="zh-CN" dirty="0"/>
              <a:t>1</a:t>
            </a:r>
            <a:r>
              <a:rPr lang="zh-CN" altLang="en-US" dirty="0"/>
              <a:t>个纳税期的，季度销售额未超过</a:t>
            </a:r>
            <a:r>
              <a:rPr lang="en-US" altLang="zh-CN" dirty="0"/>
              <a:t>45</a:t>
            </a:r>
            <a:r>
              <a:rPr lang="zh-CN" altLang="en-US" dirty="0"/>
              <a:t>万元，下同</a:t>
            </a:r>
            <a:r>
              <a:rPr lang="en-US" altLang="zh-CN" dirty="0"/>
              <a:t>)</a:t>
            </a:r>
            <a:r>
              <a:rPr lang="zh-CN" altLang="en-US" dirty="0"/>
              <a:t>的，免征增值税。</a:t>
            </a:r>
            <a:br>
              <a:rPr lang="zh-CN" altLang="en-US" dirty="0"/>
            </a:br>
            <a:r>
              <a:rPr lang="zh-CN" altLang="en-US" dirty="0"/>
              <a:t>　　小规模纳税人发生增值税应税销售行为，合计月销售额超过</a:t>
            </a:r>
            <a:r>
              <a:rPr lang="en-US" altLang="zh-CN" dirty="0"/>
              <a:t>15</a:t>
            </a:r>
            <a:r>
              <a:rPr lang="zh-CN" altLang="en-US" dirty="0"/>
              <a:t>万元，但扣除本期发生的销售不动产的销售额后未超过</a:t>
            </a:r>
            <a:r>
              <a:rPr lang="en-US" altLang="zh-CN" dirty="0"/>
              <a:t>15</a:t>
            </a:r>
            <a:r>
              <a:rPr lang="zh-CN" altLang="en-US" dirty="0"/>
              <a:t>万元的，其销售货物、劳务、服务、无形资产取得的销售额免征增值税</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2"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第二章节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差额征税政策适用</a:t>
            </a:r>
            <a:endParaRPr sz="3600" dirty="0">
              <a:solidFill>
                <a:srgbClr val="E12D09"/>
              </a:solidFill>
              <a:latin typeface="微软雅黑" panose="020B0503020204020204" pitchFamily="34" charset="-122"/>
              <a:ea typeface="微软雅黑" panose="020B0503020204020204" pitchFamily="34" charset="-122"/>
              <a:cs typeface="TTCCVP+ËÎÌå"/>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112898" y="1559226"/>
            <a:ext cx="10253732" cy="1384995"/>
          </a:xfrm>
          <a:prstGeom prst="rect">
            <a:avLst/>
          </a:prstGeom>
        </p:spPr>
        <p:txBody>
          <a:bodyPr vert="horz" wrap="square" lIns="0" tIns="0" rIns="0" bIns="0" rtlCol="0">
            <a:spAutoFit/>
          </a:bodyPr>
          <a:lstStyle/>
          <a:p>
            <a:pPr marL="0" marR="0">
              <a:lnSpc>
                <a:spcPts val="5400"/>
              </a:lnSpc>
              <a:spcBef>
                <a:spcPct val="0"/>
              </a:spcBef>
              <a:spcAft>
                <a:spcPct val="0"/>
              </a:spcAft>
            </a:pPr>
            <a:r>
              <a:rPr lang="zh-CN" altLang="en-US" sz="5400" dirty="0" smtClean="0">
                <a:solidFill>
                  <a:srgbClr val="E12D09"/>
                </a:solidFill>
                <a:latin typeface="微软雅黑" panose="020B0503020204020204" pitchFamily="34" charset="-122"/>
                <a:ea typeface="微软雅黑" panose="020B0503020204020204" pitchFamily="34" charset="-122"/>
                <a:cs typeface="LJVHDP+ËÎÌå"/>
              </a:rPr>
              <a:t>小规模纳税人增值税免税标准</a:t>
            </a:r>
          </a:p>
          <a:p>
            <a:pPr marL="0" marR="0">
              <a:lnSpc>
                <a:spcPts val="5400"/>
              </a:lnSpc>
              <a:spcBef>
                <a:spcPct val="0"/>
              </a:spcBef>
              <a:spcAft>
                <a:spcPct val="0"/>
              </a:spcAft>
            </a:pPr>
            <a:endParaRPr sz="5400" dirty="0">
              <a:solidFill>
                <a:srgbClr val="E12D09"/>
              </a:solidFill>
              <a:latin typeface="微软雅黑" panose="020B0503020204020204" pitchFamily="34" charset="-122"/>
              <a:ea typeface="微软雅黑" panose="020B0503020204020204" pitchFamily="34" charset="-122"/>
              <a:cs typeface="LJVHDP+ËÎÌå"/>
            </a:endParaRPr>
          </a:p>
        </p:txBody>
      </p:sp>
      <p:sp>
        <p:nvSpPr>
          <p:cNvPr id="4" name="object 4"/>
          <p:cNvSpPr txBox="1"/>
          <p:nvPr/>
        </p:nvSpPr>
        <p:spPr>
          <a:xfrm>
            <a:off x="60325" y="3772535"/>
            <a:ext cx="12075160" cy="511810"/>
          </a:xfrm>
          <a:prstGeom prst="rect">
            <a:avLst/>
          </a:prstGeom>
        </p:spPr>
        <p:txBody>
          <a:bodyPr vert="horz" wrap="square" lIns="0" tIns="0" rIns="0" bIns="0" rtlCol="0">
            <a:spAutoFit/>
          </a:bodyPr>
          <a:lstStyle/>
          <a:p>
            <a:pPr marL="0" marR="0" algn="ctr">
              <a:lnSpc>
                <a:spcPts val="3995"/>
              </a:lnSpc>
              <a:spcBef>
                <a:spcPct val="0"/>
              </a:spcBef>
              <a:spcAft>
                <a:spcPct val="0"/>
              </a:spcAft>
            </a:pPr>
            <a:r>
              <a:rPr lang="zh-CN" altLang="en-US" sz="4000" dirty="0" smtClean="0">
                <a:solidFill>
                  <a:srgbClr val="FF0000"/>
                </a:solidFill>
                <a:latin typeface="微软雅黑" panose="020B0503020204020204" pitchFamily="34" charset="-122"/>
                <a:ea typeface="微软雅黑" panose="020B0503020204020204" pitchFamily="34" charset="-122"/>
                <a:cs typeface="FMQJOF+ºÚÌå"/>
              </a:rPr>
              <a:t>（三）不动产相关政策的适用</a:t>
            </a:r>
            <a:endParaRPr sz="4000" dirty="0">
              <a:solidFill>
                <a:srgbClr val="FF0000"/>
              </a:solidFill>
              <a:latin typeface="微软雅黑" panose="020B0503020204020204" pitchFamily="34" charset="-122"/>
              <a:ea typeface="微软雅黑" panose="020B0503020204020204" pitchFamily="34" charset="-122"/>
              <a:cs typeface="FMQJOF+ºÚÌå"/>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1254556" y="1103825"/>
            <a:ext cx="7720582" cy="915828"/>
          </a:xfrm>
          <a:prstGeom prst="rect">
            <a:avLst/>
          </a:prstGeom>
        </p:spPr>
        <p:txBody>
          <a:bodyPr vert="horz" wrap="square" lIns="0" tIns="0" rIns="0" bIns="0" rtlCol="0">
            <a:spAutoFit/>
          </a:bodyPr>
          <a:lstStyle/>
          <a:p>
            <a:pPr marL="0" marR="0">
              <a:lnSpc>
                <a:spcPts val="3690"/>
              </a:lnSpc>
              <a:spcBef>
                <a:spcPct val="0"/>
              </a:spcBef>
              <a:spcAft>
                <a:spcPct val="0"/>
              </a:spcAft>
            </a:pPr>
            <a:r>
              <a:rPr lang="en-US" altLang="zh-CN" sz="2800" b="1" dirty="0" smtClean="0">
                <a:solidFill>
                  <a:schemeClr val="bg1"/>
                </a:solidFill>
                <a:latin typeface="微软雅黑" panose="020B0503020204020204" pitchFamily="34" charset="-122"/>
                <a:ea typeface="微软雅黑" panose="020B0503020204020204" pitchFamily="34" charset="-122"/>
                <a:cs typeface="WIQPRH+Î¢ÈíÑÅºÚ,Bold"/>
              </a:rPr>
              <a:t>1.</a:t>
            </a:r>
            <a:r>
              <a:rPr lang="zh-CN" altLang="en-US" sz="2800" b="1" dirty="0" smtClean="0">
                <a:solidFill>
                  <a:schemeClr val="bg1"/>
                </a:solidFill>
                <a:latin typeface="微软雅黑" panose="020B0503020204020204" pitchFamily="34" charset="-122"/>
                <a:ea typeface="微软雅黑" panose="020B0503020204020204" pitchFamily="34" charset="-122"/>
                <a:cs typeface="WIQPRH+Î¢ÈíÑÅºÚ,Bold"/>
              </a:rPr>
              <a:t>其他个人不动产租金收入免税政策的适用</a:t>
            </a:r>
          </a:p>
          <a:p>
            <a:pPr marL="0" marR="0">
              <a:lnSpc>
                <a:spcPts val="3690"/>
              </a:lnSpc>
              <a:spcBef>
                <a:spcPct val="0"/>
              </a:spcBef>
              <a:spcAft>
                <a:spcPct val="0"/>
              </a:spcAft>
            </a:pPr>
            <a:endParaRPr sz="2800" b="1" dirty="0">
              <a:solidFill>
                <a:schemeClr val="bg1"/>
              </a:solidFill>
              <a:latin typeface="微软雅黑" panose="020B0503020204020204" pitchFamily="34" charset="-122"/>
              <a:ea typeface="微软雅黑" panose="020B0503020204020204" pitchFamily="34" charset="-122"/>
              <a:cs typeface="WIQPRH+Î¢ÈíÑÅºÚ,Bold"/>
            </a:endParaRPr>
          </a:p>
        </p:txBody>
      </p:sp>
      <p:sp>
        <p:nvSpPr>
          <p:cNvPr id="5" name="object 5"/>
          <p:cNvSpPr txBox="1"/>
          <p:nvPr/>
        </p:nvSpPr>
        <p:spPr>
          <a:xfrm>
            <a:off x="1253337" y="2290298"/>
            <a:ext cx="9336907" cy="3788217"/>
          </a:xfrm>
          <a:prstGeom prst="rect">
            <a:avLst/>
          </a:prstGeom>
        </p:spPr>
        <p:txBody>
          <a:bodyPr vert="horz" wrap="square" lIns="0" tIns="0" rIns="0" bIns="0" rtlCol="0">
            <a:spAutoFit/>
          </a:bodyPr>
          <a:lstStyle/>
          <a:p>
            <a:pPr marL="0" marR="0">
              <a:lnSpc>
                <a:spcPct val="150000"/>
              </a:lnSpc>
              <a:spcBef>
                <a:spcPct val="0"/>
              </a:spcBef>
              <a:spcAft>
                <a:spcPct val="0"/>
              </a:spcAft>
            </a:pPr>
            <a:r>
              <a:rPr sz="3200" spc="11" dirty="0" smtClean="0">
                <a:solidFill>
                  <a:srgbClr val="E12D09"/>
                </a:solidFill>
                <a:latin typeface="Wingdings" panose="05000000000000000000"/>
                <a:cs typeface="Wingdings" panose="05000000000000000000"/>
              </a:rPr>
              <a:t></a:t>
            </a:r>
            <a:r>
              <a:rPr lang="zh-CN" altLang="en-US" sz="3200" spc="15" dirty="0" smtClean="0">
                <a:solidFill>
                  <a:srgbClr val="000000"/>
                </a:solidFill>
                <a:latin typeface="微软雅黑" panose="020B0503020204020204" pitchFamily="34" charset="-122"/>
                <a:ea typeface="微软雅黑" panose="020B0503020204020204" pitchFamily="34" charset="-122"/>
                <a:cs typeface="BTMMCE+ËÎÌå"/>
              </a:rPr>
              <a:t>其他个人采取一次性收取租金（包括预收款）形式出租不动产取得的租金收入，可在对应的租赁期内平均分摊，分摊后的月租金收入不超过</a:t>
            </a:r>
            <a:r>
              <a:rPr lang="en-US" altLang="zh-CN" sz="3200" spc="15" dirty="0" smtClean="0">
                <a:solidFill>
                  <a:srgbClr val="000000"/>
                </a:solidFill>
                <a:latin typeface="微软雅黑" panose="020B0503020204020204" pitchFamily="34" charset="-122"/>
                <a:ea typeface="微软雅黑" panose="020B0503020204020204" pitchFamily="34" charset="-122"/>
                <a:cs typeface="BTMMCE+ËÎÌå"/>
              </a:rPr>
              <a:t>15</a:t>
            </a:r>
            <a:r>
              <a:rPr lang="zh-CN" altLang="en-US" sz="3200" spc="15" dirty="0" smtClean="0">
                <a:solidFill>
                  <a:srgbClr val="000000"/>
                </a:solidFill>
                <a:latin typeface="微软雅黑" panose="020B0503020204020204" pitchFamily="34" charset="-122"/>
                <a:ea typeface="微软雅黑" panose="020B0503020204020204" pitchFamily="34" charset="-122"/>
                <a:cs typeface="BTMMCE+ËÎÌå"/>
              </a:rPr>
              <a:t>万元的，可享受小规模纳税人免税政策。</a:t>
            </a:r>
          </a:p>
          <a:p>
            <a:pPr marL="342900" marR="0">
              <a:lnSpc>
                <a:spcPts val="3205"/>
              </a:lnSpc>
              <a:spcBef>
                <a:spcPts val="3325"/>
              </a:spcBef>
              <a:spcAft>
                <a:spcPct val="0"/>
              </a:spcAft>
            </a:pPr>
            <a:endParaRPr sz="3200" spc="15" dirty="0">
              <a:solidFill>
                <a:srgbClr val="000000"/>
              </a:solidFill>
              <a:latin typeface="微软雅黑" panose="020B0503020204020204" pitchFamily="34" charset="-122"/>
              <a:ea typeface="微软雅黑" panose="020B0503020204020204" pitchFamily="34" charset="-122"/>
              <a:cs typeface="BTMMCE+ËÎÌå"/>
            </a:endParaRPr>
          </a:p>
        </p:txBody>
      </p:sp>
      <p:sp>
        <p:nvSpPr>
          <p:cNvPr id="6" name="object 6"/>
          <p:cNvSpPr txBox="1"/>
          <p:nvPr/>
        </p:nvSpPr>
        <p:spPr>
          <a:xfrm>
            <a:off x="11162030" y="6706433"/>
            <a:ext cx="265975" cy="266473"/>
          </a:xfrm>
          <a:prstGeom prst="rect">
            <a:avLst/>
          </a:prstGeom>
        </p:spPr>
        <p:txBody>
          <a:bodyPr vert="horz" wrap="square" lIns="0" tIns="0" rIns="0" bIns="0" rtlCol="0">
            <a:spAutoFit/>
          </a:bodyPr>
          <a:lstStyle/>
          <a:p>
            <a:pPr marL="0" marR="0">
              <a:lnSpc>
                <a:spcPts val="900"/>
              </a:lnSpc>
              <a:spcBef>
                <a:spcPct val="0"/>
              </a:spcBef>
              <a:spcAft>
                <a:spcPct val="0"/>
              </a:spcAft>
            </a:pPr>
            <a:r>
              <a:rPr sz="800">
                <a:solidFill>
                  <a:srgbClr val="9D9D9D"/>
                </a:solidFill>
                <a:latin typeface="Arial" panose="020B0604020202020204"/>
                <a:cs typeface="Arial" panose="020B0604020202020204"/>
              </a:rPr>
              <a:t>24</a:t>
            </a:r>
          </a:p>
        </p:txBody>
      </p:sp>
      <p:sp>
        <p:nvSpPr>
          <p:cNvPr id="8"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第三章节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不动产相关政策的适用</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0" y="-14290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1254556" y="1103825"/>
            <a:ext cx="7720582" cy="915828"/>
          </a:xfrm>
          <a:prstGeom prst="rect">
            <a:avLst/>
          </a:prstGeom>
        </p:spPr>
        <p:txBody>
          <a:bodyPr vert="horz" wrap="square" lIns="0" tIns="0" rIns="0" bIns="0" rtlCol="0">
            <a:spAutoFit/>
          </a:bodyPr>
          <a:lstStyle/>
          <a:p>
            <a:pPr marL="0" marR="0">
              <a:lnSpc>
                <a:spcPts val="3690"/>
              </a:lnSpc>
              <a:spcBef>
                <a:spcPct val="0"/>
              </a:spcBef>
              <a:spcAft>
                <a:spcPct val="0"/>
              </a:spcAft>
            </a:pPr>
            <a:r>
              <a:rPr lang="en-US" altLang="zh-CN" sz="2800" b="1" dirty="0" smtClean="0">
                <a:solidFill>
                  <a:schemeClr val="bg1"/>
                </a:solidFill>
                <a:latin typeface="微软雅黑" panose="020B0503020204020204" pitchFamily="34" charset="-122"/>
                <a:ea typeface="微软雅黑" panose="020B0503020204020204" pitchFamily="34" charset="-122"/>
                <a:cs typeface="WIQPRH+Î¢ÈíÑÅºÚ,Bold"/>
              </a:rPr>
              <a:t>1.</a:t>
            </a:r>
            <a:r>
              <a:rPr lang="zh-CN" altLang="en-US" sz="2800" b="1" dirty="0" smtClean="0">
                <a:solidFill>
                  <a:schemeClr val="bg1"/>
                </a:solidFill>
                <a:latin typeface="微软雅黑" panose="020B0503020204020204" pitchFamily="34" charset="-122"/>
                <a:ea typeface="微软雅黑" panose="020B0503020204020204" pitchFamily="34" charset="-122"/>
                <a:cs typeface="WIQPRH+Î¢ÈíÑÅºÚ,Bold"/>
              </a:rPr>
              <a:t>其他个人不动产租金收入免税政策的适用</a:t>
            </a:r>
          </a:p>
          <a:p>
            <a:pPr marL="0" marR="0">
              <a:lnSpc>
                <a:spcPts val="3690"/>
              </a:lnSpc>
              <a:spcBef>
                <a:spcPct val="0"/>
              </a:spcBef>
              <a:spcAft>
                <a:spcPct val="0"/>
              </a:spcAft>
            </a:pPr>
            <a:endParaRPr sz="2800" b="1" dirty="0">
              <a:solidFill>
                <a:schemeClr val="bg1"/>
              </a:solidFill>
              <a:latin typeface="微软雅黑" panose="020B0503020204020204" pitchFamily="34" charset="-122"/>
              <a:ea typeface="微软雅黑" panose="020B0503020204020204" pitchFamily="34" charset="-122"/>
              <a:cs typeface="WIQPRH+Î¢ÈíÑÅºÚ,Bold"/>
            </a:endParaRPr>
          </a:p>
        </p:txBody>
      </p:sp>
      <p:sp>
        <p:nvSpPr>
          <p:cNvPr id="5" name="object 5"/>
          <p:cNvSpPr txBox="1"/>
          <p:nvPr/>
        </p:nvSpPr>
        <p:spPr>
          <a:xfrm>
            <a:off x="1374742" y="1928802"/>
            <a:ext cx="9336907" cy="3603551"/>
          </a:xfrm>
          <a:prstGeom prst="rect">
            <a:avLst/>
          </a:prstGeom>
        </p:spPr>
        <p:txBody>
          <a:bodyPr vert="horz" wrap="square" lIns="0" tIns="0" rIns="0" bIns="0" rtlCol="0">
            <a:spAutoFit/>
          </a:bodyPr>
          <a:lstStyle/>
          <a:p>
            <a:r>
              <a:rPr lang="zh-CN" sz="2000" dirty="0"/>
              <a:t>一、个人出租住房</a:t>
            </a:r>
          </a:p>
          <a:p>
            <a:r>
              <a:rPr lang="zh-CN" sz="2000" dirty="0">
                <a:solidFill>
                  <a:srgbClr val="FF0000"/>
                </a:solidFill>
              </a:rPr>
              <a:t>（一）不含税月租金≤</a:t>
            </a:r>
            <a:r>
              <a:rPr lang="zh-CN" sz="2000" dirty="0" smtClean="0">
                <a:solidFill>
                  <a:srgbClr val="FF0000"/>
                </a:solidFill>
              </a:rPr>
              <a:t>1</a:t>
            </a:r>
            <a:r>
              <a:rPr lang="en-US" altLang="zh-CN" sz="2000" dirty="0">
                <a:solidFill>
                  <a:srgbClr val="FF0000"/>
                </a:solidFill>
              </a:rPr>
              <a:t>5</a:t>
            </a:r>
            <a:r>
              <a:rPr lang="zh-CN" sz="2000" dirty="0" smtClean="0">
                <a:solidFill>
                  <a:srgbClr val="FF0000"/>
                </a:solidFill>
              </a:rPr>
              <a:t>0000</a:t>
            </a:r>
            <a:r>
              <a:rPr lang="zh-CN" sz="2000" dirty="0">
                <a:solidFill>
                  <a:srgbClr val="FF0000"/>
                </a:solidFill>
              </a:rPr>
              <a:t>元，代开增值税普通发票时：</a:t>
            </a:r>
          </a:p>
          <a:p>
            <a:r>
              <a:rPr lang="zh-CN" sz="2000" dirty="0">
                <a:solidFill>
                  <a:srgbClr val="FF0000"/>
                </a:solidFill>
              </a:rPr>
              <a:t>税收综合征收率为2.5%（房产税2%，个人所得税0.5%）</a:t>
            </a:r>
            <a:r>
              <a:rPr lang="zh-CN" sz="2000" dirty="0"/>
              <a:t>；</a:t>
            </a:r>
          </a:p>
          <a:p>
            <a:r>
              <a:rPr lang="zh-CN" sz="2000" dirty="0"/>
              <a:t>（二）不含税月租金≤</a:t>
            </a:r>
            <a:r>
              <a:rPr lang="zh-CN" sz="2000" dirty="0" smtClean="0"/>
              <a:t>1</a:t>
            </a:r>
            <a:r>
              <a:rPr lang="en-US" altLang="zh-CN" sz="2000" dirty="0" smtClean="0"/>
              <a:t>5</a:t>
            </a:r>
            <a:r>
              <a:rPr lang="zh-CN" sz="2000" dirty="0" smtClean="0"/>
              <a:t>0000</a:t>
            </a:r>
            <a:r>
              <a:rPr lang="zh-CN" sz="2000" dirty="0"/>
              <a:t>元，代开增值税专用发票时：</a:t>
            </a:r>
          </a:p>
          <a:p>
            <a:r>
              <a:rPr lang="zh-CN" sz="2000" dirty="0"/>
              <a:t>税收综合征收率为4.0525%（增值税1.5%，房产税2%，个人所得税0.5%，城市维护建设税0.0525%）</a:t>
            </a:r>
          </a:p>
          <a:p>
            <a:r>
              <a:rPr lang="zh-CN" sz="2000" dirty="0"/>
              <a:t>（三）不含税月租金＞</a:t>
            </a:r>
            <a:r>
              <a:rPr lang="zh-CN" sz="2000" dirty="0" smtClean="0"/>
              <a:t>1</a:t>
            </a:r>
            <a:r>
              <a:rPr lang="en-US" altLang="zh-CN" sz="2000" dirty="0" smtClean="0"/>
              <a:t>5</a:t>
            </a:r>
            <a:r>
              <a:rPr lang="zh-CN" sz="2000" dirty="0" smtClean="0"/>
              <a:t>0000</a:t>
            </a:r>
            <a:r>
              <a:rPr lang="zh-CN" sz="2000" dirty="0"/>
              <a:t>元，税收综合征收率为4.09%（增值税1.5%，房产税2%，个人所得税0.5%，城市维护建设税0.0525%，教育费附加0.0225%，地方教育附加0.015%）。</a:t>
            </a:r>
          </a:p>
          <a:p>
            <a:pPr marL="342900" marR="0">
              <a:lnSpc>
                <a:spcPts val="3205"/>
              </a:lnSpc>
              <a:spcBef>
                <a:spcPts val="3325"/>
              </a:spcBef>
              <a:spcAft>
                <a:spcPct val="0"/>
              </a:spcAft>
            </a:pPr>
            <a:endParaRPr sz="3200" spc="15" dirty="0">
              <a:solidFill>
                <a:srgbClr val="000000"/>
              </a:solidFill>
              <a:latin typeface="微软雅黑" panose="020B0503020204020204" pitchFamily="34" charset="-122"/>
              <a:ea typeface="微软雅黑" panose="020B0503020204020204" pitchFamily="34" charset="-122"/>
              <a:cs typeface="BTMMCE+ËÎÌå"/>
            </a:endParaRPr>
          </a:p>
        </p:txBody>
      </p:sp>
      <p:sp>
        <p:nvSpPr>
          <p:cNvPr id="6" name="object 6"/>
          <p:cNvSpPr txBox="1"/>
          <p:nvPr/>
        </p:nvSpPr>
        <p:spPr>
          <a:xfrm>
            <a:off x="11162030" y="6706433"/>
            <a:ext cx="265975" cy="266473"/>
          </a:xfrm>
          <a:prstGeom prst="rect">
            <a:avLst/>
          </a:prstGeom>
        </p:spPr>
        <p:txBody>
          <a:bodyPr vert="horz" wrap="square" lIns="0" tIns="0" rIns="0" bIns="0" rtlCol="0">
            <a:spAutoFit/>
          </a:bodyPr>
          <a:lstStyle/>
          <a:p>
            <a:pPr marL="0" marR="0">
              <a:lnSpc>
                <a:spcPts val="900"/>
              </a:lnSpc>
              <a:spcBef>
                <a:spcPct val="0"/>
              </a:spcBef>
              <a:spcAft>
                <a:spcPct val="0"/>
              </a:spcAft>
            </a:pPr>
            <a:r>
              <a:rPr sz="800">
                <a:solidFill>
                  <a:srgbClr val="9D9D9D"/>
                </a:solidFill>
                <a:latin typeface="Arial" panose="020B0604020202020204"/>
                <a:cs typeface="Arial" panose="020B0604020202020204"/>
              </a:rPr>
              <a:t>24</a:t>
            </a:r>
          </a:p>
        </p:txBody>
      </p:sp>
      <p:sp>
        <p:nvSpPr>
          <p:cNvPr id="8"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第三章节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不动产相关政策的适用</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1254556" y="1103825"/>
            <a:ext cx="7720582" cy="915828"/>
          </a:xfrm>
          <a:prstGeom prst="rect">
            <a:avLst/>
          </a:prstGeom>
        </p:spPr>
        <p:txBody>
          <a:bodyPr vert="horz" wrap="square" lIns="0" tIns="0" rIns="0" bIns="0" rtlCol="0">
            <a:spAutoFit/>
          </a:bodyPr>
          <a:lstStyle/>
          <a:p>
            <a:pPr marL="0" marR="0">
              <a:lnSpc>
                <a:spcPts val="3690"/>
              </a:lnSpc>
              <a:spcBef>
                <a:spcPct val="0"/>
              </a:spcBef>
              <a:spcAft>
                <a:spcPct val="0"/>
              </a:spcAft>
            </a:pPr>
            <a:r>
              <a:rPr lang="en-US" altLang="zh-CN" sz="2800" b="1" dirty="0" smtClean="0">
                <a:solidFill>
                  <a:schemeClr val="bg1"/>
                </a:solidFill>
                <a:latin typeface="微软雅黑" panose="020B0503020204020204" pitchFamily="34" charset="-122"/>
                <a:ea typeface="微软雅黑" panose="020B0503020204020204" pitchFamily="34" charset="-122"/>
                <a:cs typeface="WIQPRH+Î¢ÈíÑÅºÚ,Bold"/>
              </a:rPr>
              <a:t>1.</a:t>
            </a:r>
            <a:r>
              <a:rPr lang="zh-CN" altLang="en-US" sz="2800" b="1" dirty="0" smtClean="0">
                <a:solidFill>
                  <a:schemeClr val="bg1"/>
                </a:solidFill>
                <a:latin typeface="微软雅黑" panose="020B0503020204020204" pitchFamily="34" charset="-122"/>
                <a:ea typeface="微软雅黑" panose="020B0503020204020204" pitchFamily="34" charset="-122"/>
                <a:cs typeface="WIQPRH+Î¢ÈíÑÅºÚ,Bold"/>
              </a:rPr>
              <a:t>其他个人不动产租金收入免税政策的适用</a:t>
            </a:r>
          </a:p>
          <a:p>
            <a:pPr marL="0" marR="0">
              <a:lnSpc>
                <a:spcPts val="3690"/>
              </a:lnSpc>
              <a:spcBef>
                <a:spcPct val="0"/>
              </a:spcBef>
              <a:spcAft>
                <a:spcPct val="0"/>
              </a:spcAft>
            </a:pPr>
            <a:endParaRPr sz="2800" b="1" dirty="0">
              <a:solidFill>
                <a:schemeClr val="bg1"/>
              </a:solidFill>
              <a:latin typeface="微软雅黑" panose="020B0503020204020204" pitchFamily="34" charset="-122"/>
              <a:ea typeface="微软雅黑" panose="020B0503020204020204" pitchFamily="34" charset="-122"/>
              <a:cs typeface="WIQPRH+Î¢ÈíÑÅºÚ,Bold"/>
            </a:endParaRPr>
          </a:p>
        </p:txBody>
      </p:sp>
      <p:sp>
        <p:nvSpPr>
          <p:cNvPr id="5" name="object 5"/>
          <p:cNvSpPr txBox="1"/>
          <p:nvPr/>
        </p:nvSpPr>
        <p:spPr>
          <a:xfrm>
            <a:off x="1231866" y="2000240"/>
            <a:ext cx="9336907" cy="4157548"/>
          </a:xfrm>
          <a:prstGeom prst="rect">
            <a:avLst/>
          </a:prstGeom>
        </p:spPr>
        <p:txBody>
          <a:bodyPr vert="horz" wrap="square" lIns="0" tIns="0" rIns="0" bIns="0" rtlCol="0">
            <a:spAutoFit/>
          </a:bodyPr>
          <a:lstStyle/>
          <a:p>
            <a:r>
              <a:rPr lang="zh-CN" sz="2400" dirty="0" smtClean="0"/>
              <a:t>二</a:t>
            </a:r>
            <a:r>
              <a:rPr lang="zh-CN" sz="2400" dirty="0"/>
              <a:t>、个人出租非住房</a:t>
            </a:r>
          </a:p>
          <a:p>
            <a:r>
              <a:rPr lang="zh-CN" sz="2400" dirty="0"/>
              <a:t>（一）</a:t>
            </a:r>
            <a:r>
              <a:rPr lang="zh-CN" sz="2400" dirty="0">
                <a:solidFill>
                  <a:srgbClr val="FF0000"/>
                </a:solidFill>
              </a:rPr>
              <a:t>不含税月租金</a:t>
            </a:r>
            <a:r>
              <a:rPr lang="zh-CN" sz="2400" dirty="0" smtClean="0">
                <a:solidFill>
                  <a:srgbClr val="FF0000"/>
                </a:solidFill>
              </a:rPr>
              <a:t>≤</a:t>
            </a:r>
            <a:r>
              <a:rPr lang="en-US" altLang="zh-CN" sz="2400" dirty="0" smtClean="0">
                <a:solidFill>
                  <a:srgbClr val="FF0000"/>
                </a:solidFill>
              </a:rPr>
              <a:t>15</a:t>
            </a:r>
            <a:r>
              <a:rPr lang="zh-CN" sz="2400" dirty="0" smtClean="0">
                <a:solidFill>
                  <a:srgbClr val="FF0000"/>
                </a:solidFill>
              </a:rPr>
              <a:t>0000</a:t>
            </a:r>
            <a:r>
              <a:rPr lang="zh-CN" sz="2400" dirty="0">
                <a:solidFill>
                  <a:srgbClr val="FF0000"/>
                </a:solidFill>
              </a:rPr>
              <a:t>元，代开增值税普通发票时：</a:t>
            </a:r>
          </a:p>
          <a:p>
            <a:r>
              <a:rPr lang="zh-CN" sz="2400" dirty="0">
                <a:solidFill>
                  <a:srgbClr val="FF0000"/>
                </a:solidFill>
              </a:rPr>
              <a:t>税收综合征收率为3%（房产税2%，个人所得税1%</a:t>
            </a:r>
            <a:r>
              <a:rPr lang="zh-CN" sz="2400" dirty="0"/>
              <a:t>）；</a:t>
            </a:r>
          </a:p>
          <a:p>
            <a:r>
              <a:rPr lang="zh-CN" sz="2400" dirty="0"/>
              <a:t>（二）不含税月租金</a:t>
            </a:r>
            <a:r>
              <a:rPr lang="zh-CN" sz="2400" dirty="0" smtClean="0"/>
              <a:t>≤</a:t>
            </a:r>
            <a:r>
              <a:rPr lang="en-US" altLang="zh-CN" sz="2400" dirty="0" smtClean="0"/>
              <a:t>15</a:t>
            </a:r>
            <a:r>
              <a:rPr lang="zh-CN" sz="2400" dirty="0" smtClean="0"/>
              <a:t>0000</a:t>
            </a:r>
            <a:r>
              <a:rPr lang="zh-CN" sz="2400" dirty="0"/>
              <a:t>元，代开增值税专用发票时：</a:t>
            </a:r>
          </a:p>
          <a:p>
            <a:r>
              <a:rPr lang="zh-CN" sz="2400" dirty="0"/>
              <a:t>税收综合征收率为8.175%（增值税5%，房产税2%，个人所得税1%，城市维护建设税0.175%）；</a:t>
            </a:r>
          </a:p>
          <a:p>
            <a:r>
              <a:rPr lang="zh-CN" sz="2400" dirty="0"/>
              <a:t>（三）不含税月租金</a:t>
            </a:r>
            <a:r>
              <a:rPr lang="zh-CN" sz="2400" dirty="0" smtClean="0"/>
              <a:t>＞</a:t>
            </a:r>
            <a:r>
              <a:rPr lang="en-US" altLang="zh-CN" sz="2400" dirty="0" smtClean="0"/>
              <a:t>15</a:t>
            </a:r>
            <a:r>
              <a:rPr lang="zh-CN" sz="2400" dirty="0" smtClean="0"/>
              <a:t>0000</a:t>
            </a:r>
            <a:r>
              <a:rPr lang="zh-CN" sz="2400" dirty="0"/>
              <a:t>元，税收综合征收率为8.3%(增值税5%，房产税2%，个人所得税1%，城市维护建设税0.175%，教育费附加0.075%，地方教育费附加0.05%)。</a:t>
            </a:r>
          </a:p>
          <a:p>
            <a:pPr marL="342900" marR="0">
              <a:lnSpc>
                <a:spcPts val="3205"/>
              </a:lnSpc>
              <a:spcBef>
                <a:spcPts val="3325"/>
              </a:spcBef>
              <a:spcAft>
                <a:spcPct val="0"/>
              </a:spcAft>
            </a:pPr>
            <a:endParaRPr sz="3200" spc="15" dirty="0">
              <a:solidFill>
                <a:srgbClr val="000000"/>
              </a:solidFill>
              <a:latin typeface="微软雅黑" panose="020B0503020204020204" pitchFamily="34" charset="-122"/>
              <a:ea typeface="微软雅黑" panose="020B0503020204020204" pitchFamily="34" charset="-122"/>
              <a:cs typeface="BTMMCE+ËÎÌå"/>
            </a:endParaRPr>
          </a:p>
        </p:txBody>
      </p:sp>
      <p:sp>
        <p:nvSpPr>
          <p:cNvPr id="6" name="object 6"/>
          <p:cNvSpPr txBox="1"/>
          <p:nvPr/>
        </p:nvSpPr>
        <p:spPr>
          <a:xfrm>
            <a:off x="11162030" y="6706433"/>
            <a:ext cx="265975" cy="266473"/>
          </a:xfrm>
          <a:prstGeom prst="rect">
            <a:avLst/>
          </a:prstGeom>
        </p:spPr>
        <p:txBody>
          <a:bodyPr vert="horz" wrap="square" lIns="0" tIns="0" rIns="0" bIns="0" rtlCol="0">
            <a:spAutoFit/>
          </a:bodyPr>
          <a:lstStyle/>
          <a:p>
            <a:pPr marL="0" marR="0">
              <a:lnSpc>
                <a:spcPts val="900"/>
              </a:lnSpc>
              <a:spcBef>
                <a:spcPct val="0"/>
              </a:spcBef>
              <a:spcAft>
                <a:spcPct val="0"/>
              </a:spcAft>
            </a:pPr>
            <a:r>
              <a:rPr sz="800">
                <a:solidFill>
                  <a:srgbClr val="9D9D9D"/>
                </a:solidFill>
                <a:latin typeface="Arial" panose="020B0604020202020204"/>
                <a:cs typeface="Arial" panose="020B0604020202020204"/>
              </a:rPr>
              <a:t>24</a:t>
            </a:r>
          </a:p>
        </p:txBody>
      </p:sp>
      <p:sp>
        <p:nvSpPr>
          <p:cNvPr id="8"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第三章节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不动产相关政策的适用</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1361186" y="1103825"/>
            <a:ext cx="6087218" cy="441339"/>
          </a:xfrm>
          <a:prstGeom prst="rect">
            <a:avLst/>
          </a:prstGeom>
        </p:spPr>
        <p:txBody>
          <a:bodyPr vert="horz" wrap="square" lIns="0" tIns="0" rIns="0" bIns="0" rtlCol="0">
            <a:spAutoFit/>
          </a:bodyPr>
          <a:lstStyle/>
          <a:p>
            <a:pPr marL="0" marR="0">
              <a:lnSpc>
                <a:spcPts val="3690"/>
              </a:lnSpc>
              <a:spcBef>
                <a:spcPct val="0"/>
              </a:spcBef>
              <a:spcAft>
                <a:spcPct val="0"/>
              </a:spcAft>
            </a:pPr>
            <a:r>
              <a:rPr sz="2800" b="1" dirty="0">
                <a:solidFill>
                  <a:schemeClr val="bg1"/>
                </a:solidFill>
                <a:latin typeface="微软雅黑" panose="020B0503020204020204" pitchFamily="34" charset="-122"/>
                <a:ea typeface="微软雅黑" panose="020B0503020204020204" pitchFamily="34" charset="-122"/>
                <a:cs typeface="TJCFMD+Î¢ÈíÑÅºÚ,Bold"/>
              </a:rPr>
              <a:t>2.</a:t>
            </a:r>
            <a:r>
              <a:rPr sz="2800" b="1" dirty="0">
                <a:solidFill>
                  <a:schemeClr val="bg1"/>
                </a:solidFill>
                <a:latin typeface="微软雅黑" panose="020B0503020204020204" pitchFamily="34" charset="-122"/>
                <a:ea typeface="微软雅黑" panose="020B0503020204020204" pitchFamily="34" charset="-122"/>
                <a:cs typeface="SRHULC+Î¢ÈíÑÅºÚ,Bold"/>
              </a:rPr>
              <a:t>其他个人销售不动产政策的适用</a:t>
            </a:r>
          </a:p>
        </p:txBody>
      </p:sp>
      <p:sp>
        <p:nvSpPr>
          <p:cNvPr id="5" name="object 5"/>
          <p:cNvSpPr txBox="1"/>
          <p:nvPr/>
        </p:nvSpPr>
        <p:spPr>
          <a:xfrm>
            <a:off x="1017552" y="2214554"/>
            <a:ext cx="10229480" cy="3150863"/>
          </a:xfrm>
          <a:prstGeom prst="rect">
            <a:avLst/>
          </a:prstGeom>
        </p:spPr>
        <p:txBody>
          <a:bodyPr vert="horz" wrap="square" lIns="0" tIns="0" rIns="0" bIns="0" rtlCol="0">
            <a:spAutoFit/>
          </a:bodyPr>
          <a:lstStyle/>
          <a:p>
            <a:pPr marL="0" marR="0" algn="l">
              <a:lnSpc>
                <a:spcPct val="150000"/>
              </a:lnSpc>
              <a:spcBef>
                <a:spcPct val="0"/>
              </a:spcBef>
              <a:spcAft>
                <a:spcPct val="0"/>
              </a:spcAft>
            </a:pPr>
            <a:r>
              <a:rPr lang="zh-CN" altLang="en-US" sz="2800" dirty="0" smtClean="0"/>
              <a:t>个人</a:t>
            </a:r>
            <a:r>
              <a:rPr lang="zh-CN" altLang="en-US" sz="2800" dirty="0"/>
              <a:t>将购买不足</a:t>
            </a:r>
            <a:r>
              <a:rPr lang="en-US" altLang="zh-CN" sz="2800" dirty="0"/>
              <a:t>5</a:t>
            </a:r>
            <a:r>
              <a:rPr lang="zh-CN" altLang="en-US" sz="2800" dirty="0"/>
              <a:t>年的住房对外销售的，按照</a:t>
            </a:r>
            <a:r>
              <a:rPr lang="en-US" altLang="zh-CN" sz="2800" dirty="0"/>
              <a:t>5%</a:t>
            </a:r>
            <a:r>
              <a:rPr lang="zh-CN" altLang="en-US" sz="2800" dirty="0"/>
              <a:t>的征收率全额缴纳增值税</a:t>
            </a:r>
            <a:r>
              <a:rPr lang="en-US" altLang="zh-CN" sz="2800" dirty="0" smtClean="0"/>
              <a:t>;</a:t>
            </a:r>
          </a:p>
          <a:p>
            <a:pPr marL="0" marR="0" algn="l">
              <a:lnSpc>
                <a:spcPct val="150000"/>
              </a:lnSpc>
              <a:spcBef>
                <a:spcPct val="0"/>
              </a:spcBef>
              <a:spcAft>
                <a:spcPct val="0"/>
              </a:spcAft>
            </a:pPr>
            <a:r>
              <a:rPr lang="zh-CN" altLang="en-US" sz="2800" dirty="0" smtClean="0"/>
              <a:t>个人</a:t>
            </a:r>
            <a:r>
              <a:rPr lang="zh-CN" altLang="en-US" sz="2800" dirty="0"/>
              <a:t>将购买</a:t>
            </a:r>
            <a:r>
              <a:rPr lang="en-US" altLang="zh-CN" sz="2800" dirty="0"/>
              <a:t>5</a:t>
            </a:r>
            <a:r>
              <a:rPr lang="zh-CN" altLang="en-US" sz="2800" dirty="0"/>
              <a:t>年以上</a:t>
            </a:r>
            <a:r>
              <a:rPr lang="en-US" altLang="zh-CN" sz="2800" dirty="0"/>
              <a:t>(</a:t>
            </a:r>
            <a:r>
              <a:rPr lang="zh-CN" altLang="en-US" sz="2800" dirty="0"/>
              <a:t>含</a:t>
            </a:r>
            <a:r>
              <a:rPr lang="en-US" altLang="zh-CN" sz="2800" dirty="0"/>
              <a:t>5</a:t>
            </a:r>
            <a:r>
              <a:rPr lang="zh-CN" altLang="en-US" sz="2800" dirty="0"/>
              <a:t>年</a:t>
            </a:r>
            <a:r>
              <a:rPr lang="en-US" altLang="zh-CN" sz="2800" dirty="0"/>
              <a:t>)</a:t>
            </a:r>
            <a:r>
              <a:rPr lang="zh-CN" altLang="en-US" sz="2800" dirty="0"/>
              <a:t>的非普通住房对外销售的，以销售收入减去购买住房价款后的差额按照</a:t>
            </a:r>
            <a:r>
              <a:rPr lang="en-US" altLang="zh-CN" sz="2800" dirty="0"/>
              <a:t>5%</a:t>
            </a:r>
            <a:r>
              <a:rPr lang="zh-CN" altLang="en-US" sz="2800" dirty="0"/>
              <a:t>的征收率缴纳增值税</a:t>
            </a:r>
            <a:r>
              <a:rPr lang="en-US" altLang="zh-CN" sz="2800" dirty="0" smtClean="0"/>
              <a:t>;</a:t>
            </a:r>
          </a:p>
          <a:p>
            <a:pPr marL="0" marR="0" algn="l">
              <a:lnSpc>
                <a:spcPct val="150000"/>
              </a:lnSpc>
              <a:spcBef>
                <a:spcPct val="0"/>
              </a:spcBef>
              <a:spcAft>
                <a:spcPct val="0"/>
              </a:spcAft>
            </a:pPr>
            <a:r>
              <a:rPr lang="zh-CN" altLang="en-US" sz="2800" dirty="0" smtClean="0"/>
              <a:t>个人</a:t>
            </a:r>
            <a:r>
              <a:rPr lang="zh-CN" altLang="en-US" sz="2800" dirty="0"/>
              <a:t>将购买</a:t>
            </a:r>
            <a:r>
              <a:rPr lang="en-US" altLang="zh-CN" sz="2800" dirty="0"/>
              <a:t>5</a:t>
            </a:r>
            <a:r>
              <a:rPr lang="zh-CN" altLang="en-US" sz="2800" dirty="0"/>
              <a:t>年以上</a:t>
            </a:r>
            <a:r>
              <a:rPr lang="en-US" altLang="zh-CN" sz="2800" dirty="0"/>
              <a:t>(</a:t>
            </a:r>
            <a:r>
              <a:rPr lang="zh-CN" altLang="en-US" sz="2800" dirty="0"/>
              <a:t>含</a:t>
            </a:r>
            <a:r>
              <a:rPr lang="en-US" altLang="zh-CN" sz="2800" dirty="0"/>
              <a:t>5</a:t>
            </a:r>
            <a:r>
              <a:rPr lang="zh-CN" altLang="en-US" sz="2800" dirty="0"/>
              <a:t>年</a:t>
            </a:r>
            <a:r>
              <a:rPr lang="en-US" altLang="zh-CN" sz="2800" dirty="0"/>
              <a:t>)</a:t>
            </a:r>
            <a:r>
              <a:rPr lang="zh-CN" altLang="en-US" sz="2800" dirty="0"/>
              <a:t>的普通住房对外销售的，免征增值税</a:t>
            </a:r>
            <a:endParaRPr sz="2800" spc="14" dirty="0">
              <a:solidFill>
                <a:srgbClr val="000000"/>
              </a:solidFill>
              <a:latin typeface="微软雅黑" panose="020B0503020204020204" pitchFamily="34" charset="-122"/>
              <a:ea typeface="微软雅黑" panose="020B0503020204020204" pitchFamily="34" charset="-122"/>
              <a:cs typeface="SJMWBV+ËÎÌå"/>
            </a:endParaRPr>
          </a:p>
        </p:txBody>
      </p:sp>
      <p:sp>
        <p:nvSpPr>
          <p:cNvPr id="6" name="object 6"/>
          <p:cNvSpPr txBox="1"/>
          <p:nvPr/>
        </p:nvSpPr>
        <p:spPr>
          <a:xfrm>
            <a:off x="11162030" y="6706433"/>
            <a:ext cx="265975" cy="266473"/>
          </a:xfrm>
          <a:prstGeom prst="rect">
            <a:avLst/>
          </a:prstGeom>
        </p:spPr>
        <p:txBody>
          <a:bodyPr vert="horz" wrap="square" lIns="0" tIns="0" rIns="0" bIns="0" rtlCol="0">
            <a:spAutoFit/>
          </a:bodyPr>
          <a:lstStyle/>
          <a:p>
            <a:pPr marL="0" marR="0">
              <a:lnSpc>
                <a:spcPts val="900"/>
              </a:lnSpc>
              <a:spcBef>
                <a:spcPct val="0"/>
              </a:spcBef>
              <a:spcAft>
                <a:spcPct val="0"/>
              </a:spcAft>
            </a:pPr>
            <a:r>
              <a:rPr sz="800">
                <a:solidFill>
                  <a:srgbClr val="9D9D9D"/>
                </a:solidFill>
                <a:latin typeface="Arial" panose="020B0604020202020204"/>
                <a:cs typeface="Arial" panose="020B0604020202020204"/>
              </a:rPr>
              <a:t>25</a:t>
            </a:r>
          </a:p>
        </p:txBody>
      </p:sp>
      <p:sp>
        <p:nvSpPr>
          <p:cNvPr id="2"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第三章节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不动产相关政策的适用</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2364994" y="3667411"/>
            <a:ext cx="8370716" cy="564515"/>
          </a:xfrm>
          <a:prstGeom prst="rect">
            <a:avLst/>
          </a:prstGeom>
        </p:spPr>
        <p:txBody>
          <a:bodyPr vert="horz" wrap="square" lIns="0" tIns="0" rIns="0" bIns="0" rtlCol="0">
            <a:spAutoFit/>
          </a:bodyPr>
          <a:lstStyle/>
          <a:p>
            <a:pPr marL="0" marR="0">
              <a:lnSpc>
                <a:spcPts val="4405"/>
              </a:lnSpc>
              <a:spcBef>
                <a:spcPct val="0"/>
              </a:spcBef>
              <a:spcAft>
                <a:spcPct val="0"/>
              </a:spcAft>
            </a:pPr>
            <a:r>
              <a:rPr sz="4400">
                <a:solidFill>
                  <a:srgbClr val="FF0000"/>
                </a:solidFill>
                <a:latin typeface="微软雅黑" panose="020B0503020204020204" pitchFamily="34" charset="-122"/>
                <a:ea typeface="微软雅黑" panose="020B0503020204020204" pitchFamily="34" charset="-122"/>
                <a:cs typeface="WJJIWP+ºÚÌå"/>
              </a:rPr>
              <a:t>（四）预缴增值税政策的适用</a:t>
            </a:r>
          </a:p>
        </p:txBody>
      </p:sp>
      <p:sp>
        <p:nvSpPr>
          <p:cNvPr id="6" name="object 3"/>
          <p:cNvSpPr txBox="1"/>
          <p:nvPr/>
        </p:nvSpPr>
        <p:spPr>
          <a:xfrm>
            <a:off x="2112898" y="1559226"/>
            <a:ext cx="10253732" cy="1384995"/>
          </a:xfrm>
          <a:prstGeom prst="rect">
            <a:avLst/>
          </a:prstGeom>
        </p:spPr>
        <p:txBody>
          <a:bodyPr vert="horz" wrap="square" lIns="0" tIns="0" rIns="0" bIns="0" rtlCol="0">
            <a:spAutoFit/>
          </a:bodyPr>
          <a:lstStyle/>
          <a:p>
            <a:pPr marL="0" marR="0">
              <a:lnSpc>
                <a:spcPts val="5400"/>
              </a:lnSpc>
              <a:spcBef>
                <a:spcPct val="0"/>
              </a:spcBef>
              <a:spcAft>
                <a:spcPct val="0"/>
              </a:spcAft>
            </a:pPr>
            <a:r>
              <a:rPr lang="zh-CN" altLang="en-US" sz="5400" dirty="0" smtClean="0">
                <a:solidFill>
                  <a:srgbClr val="E12D09"/>
                </a:solidFill>
                <a:latin typeface="微软雅黑" panose="020B0503020204020204" pitchFamily="34" charset="-122"/>
                <a:ea typeface="微软雅黑" panose="020B0503020204020204" pitchFamily="34" charset="-122"/>
                <a:cs typeface="LJVHDP+ËÎÌå"/>
              </a:rPr>
              <a:t>小规模纳税人增值税免税标准</a:t>
            </a:r>
          </a:p>
          <a:p>
            <a:pPr marL="0" marR="0">
              <a:lnSpc>
                <a:spcPts val="5400"/>
              </a:lnSpc>
              <a:spcBef>
                <a:spcPct val="0"/>
              </a:spcBef>
              <a:spcAft>
                <a:spcPct val="0"/>
              </a:spcAft>
            </a:pPr>
            <a:endParaRPr sz="5400" dirty="0">
              <a:solidFill>
                <a:srgbClr val="E12D09"/>
              </a:solidFill>
              <a:latin typeface="微软雅黑" panose="020B0503020204020204" pitchFamily="34" charset="-122"/>
              <a:ea typeface="微软雅黑" panose="020B0503020204020204" pitchFamily="34" charset="-122"/>
              <a:cs typeface="LJVHDP+ËÎÌå"/>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1361186" y="1103825"/>
            <a:ext cx="4084320" cy="915828"/>
          </a:xfrm>
          <a:prstGeom prst="rect">
            <a:avLst/>
          </a:prstGeom>
        </p:spPr>
        <p:txBody>
          <a:bodyPr vert="horz" wrap="square" lIns="0" tIns="0" rIns="0" bIns="0" rtlCol="0">
            <a:spAutoFit/>
          </a:bodyPr>
          <a:lstStyle/>
          <a:p>
            <a:pPr marL="0" marR="0">
              <a:lnSpc>
                <a:spcPts val="3690"/>
              </a:lnSpc>
              <a:spcBef>
                <a:spcPct val="0"/>
              </a:spcBef>
              <a:spcAft>
                <a:spcPct val="0"/>
              </a:spcAft>
            </a:pPr>
            <a:r>
              <a:rPr lang="zh-CN" altLang="en-US" sz="2800" b="1" dirty="0" smtClean="0">
                <a:solidFill>
                  <a:schemeClr val="bg1"/>
                </a:solidFill>
                <a:latin typeface="微软雅黑" panose="020B0503020204020204" pitchFamily="34" charset="-122"/>
                <a:ea typeface="微软雅黑" panose="020B0503020204020204" pitchFamily="34" charset="-122"/>
                <a:cs typeface="SAPPFT+Î¢ÈíÑÅºÚ,Bold"/>
              </a:rPr>
              <a:t>预缴增值税政策的适用</a:t>
            </a:r>
          </a:p>
          <a:p>
            <a:pPr marL="0" marR="0">
              <a:lnSpc>
                <a:spcPts val="3690"/>
              </a:lnSpc>
              <a:spcBef>
                <a:spcPct val="0"/>
              </a:spcBef>
              <a:spcAft>
                <a:spcPct val="0"/>
              </a:spcAft>
            </a:pPr>
            <a:endParaRPr sz="2800" b="1" dirty="0">
              <a:solidFill>
                <a:schemeClr val="bg1"/>
              </a:solidFill>
              <a:latin typeface="微软雅黑" panose="020B0503020204020204" pitchFamily="34" charset="-122"/>
              <a:ea typeface="微软雅黑" panose="020B0503020204020204" pitchFamily="34" charset="-122"/>
              <a:cs typeface="SAPPFT+Î¢ÈíÑÅºÚ,Bold"/>
            </a:endParaRPr>
          </a:p>
        </p:txBody>
      </p:sp>
      <p:sp>
        <p:nvSpPr>
          <p:cNvPr id="5" name="object 5"/>
          <p:cNvSpPr txBox="1"/>
          <p:nvPr/>
        </p:nvSpPr>
        <p:spPr>
          <a:xfrm>
            <a:off x="1043556" y="2348880"/>
            <a:ext cx="9942638" cy="2960370"/>
          </a:xfrm>
          <a:prstGeom prst="rect">
            <a:avLst/>
          </a:prstGeom>
        </p:spPr>
        <p:txBody>
          <a:bodyPr vert="horz" wrap="square" lIns="0" tIns="0" rIns="0" bIns="0" rtlCol="0">
            <a:spAutoFit/>
          </a:bodyPr>
          <a:lstStyle/>
          <a:p>
            <a:pPr marL="0" marR="0">
              <a:lnSpc>
                <a:spcPct val="150000"/>
              </a:lnSpc>
              <a:spcBef>
                <a:spcPct val="0"/>
              </a:spcBef>
              <a:spcAft>
                <a:spcPct val="0"/>
              </a:spcAft>
            </a:pPr>
            <a:r>
              <a:rPr lang="zh-CN" altLang="en-US" sz="3200" spc="10" dirty="0" smtClean="0">
                <a:solidFill>
                  <a:srgbClr val="000000"/>
                </a:solidFill>
                <a:latin typeface="微软雅黑" panose="020B0503020204020204" pitchFamily="34" charset="-122"/>
                <a:ea typeface="微软雅黑" panose="020B0503020204020204" pitchFamily="34" charset="-122"/>
                <a:cs typeface="VMFCDG+ËÎÌå"/>
              </a:rPr>
              <a:t>按照现行规定应当预缴增值税税款的小规模纳税人，凡本期在预缴地实现的销售额未超过免税标准的，当期无需预缴税款</a:t>
            </a:r>
            <a:r>
              <a:rPr lang="zh-CN" altLang="en-US" sz="3200" spc="10" dirty="0">
                <a:solidFill>
                  <a:srgbClr val="000000"/>
                </a:solidFill>
                <a:latin typeface="微软雅黑" panose="020B0503020204020204" pitchFamily="34" charset="-122"/>
                <a:ea typeface="微软雅黑" panose="020B0503020204020204" pitchFamily="34" charset="-122"/>
                <a:cs typeface="VMFCDG+ËÎÌå"/>
              </a:rPr>
              <a:t>。</a:t>
            </a:r>
            <a:endParaRPr sz="3200" spc="10" dirty="0">
              <a:solidFill>
                <a:srgbClr val="000000"/>
              </a:solidFill>
              <a:latin typeface="微软雅黑" panose="020B0503020204020204" pitchFamily="34" charset="-122"/>
              <a:ea typeface="微软雅黑" panose="020B0503020204020204" pitchFamily="34" charset="-122"/>
              <a:cs typeface="VMFCDG+ËÎÌå"/>
            </a:endParaRPr>
          </a:p>
          <a:p>
            <a:pPr marL="0" marR="0">
              <a:lnSpc>
                <a:spcPts val="3690"/>
              </a:lnSpc>
              <a:spcBef>
                <a:spcPts val="2115"/>
              </a:spcBef>
              <a:spcAft>
                <a:spcPct val="0"/>
              </a:spcAft>
            </a:pPr>
            <a:r>
              <a:rPr sz="3200" dirty="0">
                <a:solidFill>
                  <a:srgbClr val="FF0000"/>
                </a:solidFill>
                <a:latin typeface="微软雅黑" panose="020B0503020204020204" pitchFamily="34" charset="-122"/>
                <a:ea typeface="微软雅黑" panose="020B0503020204020204" pitchFamily="34" charset="-122"/>
                <a:cs typeface="VMFCDG+ËÎÌå"/>
              </a:rPr>
              <a:t>按季纳税</a:t>
            </a:r>
            <a:r>
              <a:rPr sz="3200" dirty="0" smtClean="0">
                <a:solidFill>
                  <a:srgbClr val="FF0000"/>
                </a:solidFill>
                <a:latin typeface="微软雅黑" panose="020B0503020204020204" pitchFamily="34" charset="-122"/>
                <a:ea typeface="微软雅黑" panose="020B0503020204020204" pitchFamily="34" charset="-122"/>
                <a:cs typeface="VMFCDG+ËÎÌå"/>
              </a:rPr>
              <a:t>：</a:t>
            </a:r>
            <a:r>
              <a:rPr lang="en-US" altLang="zh-CN" sz="3200" b="1" dirty="0" smtClean="0">
                <a:solidFill>
                  <a:srgbClr val="FF0000"/>
                </a:solidFill>
                <a:latin typeface="微软雅黑" panose="020B0503020204020204" pitchFamily="34" charset="-122"/>
                <a:ea typeface="微软雅黑" panose="020B0503020204020204" pitchFamily="34" charset="-122"/>
                <a:cs typeface="VMFCDG+ËÎÌå"/>
              </a:rPr>
              <a:t>45</a:t>
            </a:r>
            <a:r>
              <a:rPr sz="3200" spc="10" dirty="0" smtClean="0">
                <a:solidFill>
                  <a:srgbClr val="FF0000"/>
                </a:solidFill>
                <a:latin typeface="微软雅黑" panose="020B0503020204020204" pitchFamily="34" charset="-122"/>
                <a:ea typeface="微软雅黑" panose="020B0503020204020204" pitchFamily="34" charset="-122"/>
                <a:cs typeface="VMFCDG+ËÎÌå"/>
              </a:rPr>
              <a:t>万元</a:t>
            </a:r>
            <a:r>
              <a:rPr sz="3200" spc="10" dirty="0">
                <a:solidFill>
                  <a:srgbClr val="FF0000"/>
                </a:solidFill>
                <a:latin typeface="微软雅黑" panose="020B0503020204020204" pitchFamily="34" charset="-122"/>
                <a:ea typeface="微软雅黑" panose="020B0503020204020204" pitchFamily="34" charset="-122"/>
                <a:cs typeface="VMFCDG+ËÎÌå"/>
              </a:rPr>
              <a:t>。</a:t>
            </a:r>
          </a:p>
        </p:txBody>
      </p:sp>
      <p:sp>
        <p:nvSpPr>
          <p:cNvPr id="7" name="object 7"/>
          <p:cNvSpPr txBox="1"/>
          <p:nvPr/>
        </p:nvSpPr>
        <p:spPr>
          <a:xfrm>
            <a:off x="11162030" y="6706433"/>
            <a:ext cx="265975" cy="266473"/>
          </a:xfrm>
          <a:prstGeom prst="rect">
            <a:avLst/>
          </a:prstGeom>
        </p:spPr>
        <p:txBody>
          <a:bodyPr vert="horz" wrap="square" lIns="0" tIns="0" rIns="0" bIns="0" rtlCol="0">
            <a:spAutoFit/>
          </a:bodyPr>
          <a:lstStyle/>
          <a:p>
            <a:pPr marL="0" marR="0">
              <a:lnSpc>
                <a:spcPts val="900"/>
              </a:lnSpc>
              <a:spcBef>
                <a:spcPct val="0"/>
              </a:spcBef>
              <a:spcAft>
                <a:spcPct val="0"/>
              </a:spcAft>
            </a:pPr>
            <a:r>
              <a:rPr sz="800">
                <a:solidFill>
                  <a:srgbClr val="9D9D9D"/>
                </a:solidFill>
                <a:latin typeface="Arial" panose="020B0604020202020204"/>
                <a:cs typeface="Arial" panose="020B0604020202020204"/>
              </a:rPr>
              <a:t>27</a:t>
            </a:r>
          </a:p>
        </p:txBody>
      </p:sp>
      <p:sp>
        <p:nvSpPr>
          <p:cNvPr id="9"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第四章节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预缴增值税政策的适用</a:t>
            </a:r>
            <a:endParaRPr sz="3600" dirty="0">
              <a:solidFill>
                <a:srgbClr val="E12D09"/>
              </a:solidFill>
              <a:latin typeface="微软雅黑" panose="020B0503020204020204" pitchFamily="34" charset="-122"/>
              <a:ea typeface="微软雅黑" panose="020B0503020204020204" pitchFamily="34" charset="-122"/>
              <a:cs typeface="TTCCVP+ËÎÌå"/>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5" name="object 5"/>
          <p:cNvSpPr txBox="1"/>
          <p:nvPr/>
        </p:nvSpPr>
        <p:spPr>
          <a:xfrm>
            <a:off x="2060701" y="1620117"/>
            <a:ext cx="10263013" cy="1084580"/>
          </a:xfrm>
          <a:prstGeom prst="rect">
            <a:avLst/>
          </a:prstGeom>
        </p:spPr>
        <p:txBody>
          <a:bodyPr vert="horz" wrap="square" lIns="0" tIns="0" rIns="0" bIns="0" rtlCol="0">
            <a:spAutoFit/>
          </a:bodyPr>
          <a:lstStyle/>
          <a:p>
            <a:pPr marL="0" marR="0">
              <a:lnSpc>
                <a:spcPts val="4230"/>
              </a:lnSpc>
              <a:spcBef>
                <a:spcPct val="0"/>
              </a:spcBef>
              <a:spcAft>
                <a:spcPct val="0"/>
              </a:spcAft>
            </a:pPr>
            <a:r>
              <a:rPr lang="zh-CN" altLang="en-US" sz="3200" dirty="0" smtClean="0">
                <a:solidFill>
                  <a:srgbClr val="000000"/>
                </a:solidFill>
                <a:latin typeface="微软雅黑" panose="020B0503020204020204" pitchFamily="34" charset="-122"/>
                <a:ea typeface="微软雅黑" panose="020B0503020204020204" pitchFamily="34" charset="-122"/>
                <a:cs typeface="GABMVD+Î¢ÈíÑÅºÚ"/>
              </a:rPr>
              <a:t>如果某个体工商户</a:t>
            </a:r>
            <a:r>
              <a:rPr lang="en-US" altLang="zh-CN" sz="3200" dirty="0" smtClean="0">
                <a:solidFill>
                  <a:srgbClr val="000000"/>
                </a:solidFill>
                <a:latin typeface="微软雅黑" panose="020B0503020204020204" pitchFamily="34" charset="-122"/>
                <a:ea typeface="微软雅黑" panose="020B0503020204020204" pitchFamily="34" charset="-122"/>
                <a:cs typeface="GABMVD+Î¢ÈíÑÅºÚ"/>
              </a:rPr>
              <a:t>2021</a:t>
            </a:r>
            <a:r>
              <a:rPr lang="zh-CN" altLang="en-US" sz="3200" dirty="0" smtClean="0">
                <a:solidFill>
                  <a:srgbClr val="000000"/>
                </a:solidFill>
                <a:latin typeface="微软雅黑" panose="020B0503020204020204" pitchFamily="34" charset="-122"/>
                <a:ea typeface="微软雅黑" panose="020B0503020204020204" pitchFamily="34" charset="-122"/>
                <a:cs typeface="GABMVD+Î¢ÈíÑÅºÚ"/>
              </a:rPr>
              <a:t>年</a:t>
            </a:r>
            <a:r>
              <a:rPr lang="en-US" altLang="zh-CN" sz="3200" dirty="0">
                <a:solidFill>
                  <a:srgbClr val="000000"/>
                </a:solidFill>
                <a:latin typeface="微软雅黑" panose="020B0503020204020204" pitchFamily="34" charset="-122"/>
                <a:ea typeface="微软雅黑" panose="020B0503020204020204" pitchFamily="34" charset="-122"/>
                <a:cs typeface="GABMVD+Î¢ÈíÑÅºÚ"/>
              </a:rPr>
              <a:t>2</a:t>
            </a:r>
            <a:r>
              <a:rPr lang="zh-CN" altLang="en-US" sz="3200" dirty="0" smtClean="0">
                <a:solidFill>
                  <a:srgbClr val="000000"/>
                </a:solidFill>
                <a:latin typeface="微软雅黑" panose="020B0503020204020204" pitchFamily="34" charset="-122"/>
                <a:ea typeface="微软雅黑" panose="020B0503020204020204" pitchFamily="34" charset="-122"/>
                <a:cs typeface="GABMVD+Î¢ÈíÑÅºÚ"/>
              </a:rPr>
              <a:t>季度销售不动产销售额</a:t>
            </a:r>
          </a:p>
          <a:p>
            <a:pPr marL="0" marR="0">
              <a:lnSpc>
                <a:spcPts val="4230"/>
              </a:lnSpc>
              <a:spcBef>
                <a:spcPct val="0"/>
              </a:spcBef>
              <a:spcAft>
                <a:spcPct val="0"/>
              </a:spcAft>
            </a:pPr>
            <a:endParaRPr sz="3200" dirty="0">
              <a:solidFill>
                <a:srgbClr val="000000"/>
              </a:solidFill>
              <a:latin typeface="微软雅黑" panose="020B0503020204020204" pitchFamily="34" charset="-122"/>
              <a:ea typeface="微软雅黑" panose="020B0503020204020204" pitchFamily="34" charset="-122"/>
              <a:cs typeface="GABMVD+Î¢ÈíÑÅºÚ"/>
            </a:endParaRPr>
          </a:p>
        </p:txBody>
      </p:sp>
      <p:sp>
        <p:nvSpPr>
          <p:cNvPr id="6" name="object 6"/>
          <p:cNvSpPr txBox="1"/>
          <p:nvPr/>
        </p:nvSpPr>
        <p:spPr>
          <a:xfrm>
            <a:off x="2060701" y="2351637"/>
            <a:ext cx="2716149" cy="538609"/>
          </a:xfrm>
          <a:prstGeom prst="rect">
            <a:avLst/>
          </a:prstGeom>
        </p:spPr>
        <p:txBody>
          <a:bodyPr vert="horz" wrap="square" lIns="0" tIns="0" rIns="0" bIns="0" rtlCol="0">
            <a:spAutoFit/>
          </a:bodyPr>
          <a:lstStyle/>
          <a:p>
            <a:pPr marL="0" marR="0">
              <a:lnSpc>
                <a:spcPts val="4230"/>
              </a:lnSpc>
              <a:spcBef>
                <a:spcPct val="0"/>
              </a:spcBef>
              <a:spcAft>
                <a:spcPct val="0"/>
              </a:spcAft>
            </a:pPr>
            <a:r>
              <a:rPr sz="3200" dirty="0" smtClean="0">
                <a:solidFill>
                  <a:srgbClr val="000000"/>
                </a:solidFill>
                <a:latin typeface="微软雅黑" panose="020B0503020204020204" pitchFamily="34" charset="-122"/>
                <a:ea typeface="微软雅黑" panose="020B0503020204020204" pitchFamily="34" charset="-122"/>
                <a:cs typeface="GABMVD+Î¢ÈíÑÅºÚ"/>
              </a:rPr>
              <a:t>为</a:t>
            </a:r>
            <a:r>
              <a:rPr lang="en-US" altLang="zh-CN" sz="3200" dirty="0" smtClean="0">
                <a:solidFill>
                  <a:srgbClr val="000000"/>
                </a:solidFill>
                <a:latin typeface="微软雅黑" panose="020B0503020204020204" pitchFamily="34" charset="-122"/>
                <a:ea typeface="微软雅黑" panose="020B0503020204020204" pitchFamily="34" charset="-122"/>
                <a:cs typeface="GABMVD+Î¢ÈíÑÅºÚ"/>
              </a:rPr>
              <a:t>40</a:t>
            </a:r>
            <a:r>
              <a:rPr sz="3200" dirty="0" smtClean="0">
                <a:solidFill>
                  <a:srgbClr val="000000"/>
                </a:solidFill>
                <a:latin typeface="微软雅黑" panose="020B0503020204020204" pitchFamily="34" charset="-122"/>
                <a:ea typeface="微软雅黑" panose="020B0503020204020204" pitchFamily="34" charset="-122"/>
                <a:cs typeface="GABMVD+Î¢ÈíÑÅºÚ"/>
              </a:rPr>
              <a:t>万元</a:t>
            </a:r>
            <a:r>
              <a:rPr sz="3200" dirty="0">
                <a:solidFill>
                  <a:srgbClr val="000000"/>
                </a:solidFill>
                <a:latin typeface="微软雅黑" panose="020B0503020204020204" pitchFamily="34" charset="-122"/>
                <a:ea typeface="微软雅黑" panose="020B0503020204020204" pitchFamily="34" charset="-122"/>
                <a:cs typeface="GABMVD+Î¢ÈíÑÅºÚ"/>
              </a:rPr>
              <a:t>：</a:t>
            </a:r>
          </a:p>
        </p:txBody>
      </p:sp>
      <p:sp>
        <p:nvSpPr>
          <p:cNvPr id="7" name="object 7"/>
          <p:cNvSpPr txBox="1"/>
          <p:nvPr/>
        </p:nvSpPr>
        <p:spPr>
          <a:xfrm>
            <a:off x="2060701" y="3307088"/>
            <a:ext cx="579239" cy="632579"/>
          </a:xfrm>
          <a:prstGeom prst="rect">
            <a:avLst/>
          </a:prstGeom>
        </p:spPr>
        <p:txBody>
          <a:bodyPr vert="horz" wrap="square" lIns="0" tIns="0" rIns="0" bIns="0" rtlCol="0">
            <a:spAutoFit/>
          </a:bodyPr>
          <a:lstStyle/>
          <a:p>
            <a:pPr marL="0" marR="0">
              <a:lnSpc>
                <a:spcPts val="2130"/>
              </a:lnSpc>
              <a:spcBef>
                <a:spcPct val="0"/>
              </a:spcBef>
              <a:spcAft>
                <a:spcPct val="0"/>
              </a:spcAft>
            </a:pPr>
            <a:r>
              <a:rPr sz="1900">
                <a:solidFill>
                  <a:srgbClr val="223D6F"/>
                </a:solidFill>
                <a:latin typeface="Wingdings" panose="05000000000000000000"/>
                <a:cs typeface="Wingdings" panose="05000000000000000000"/>
              </a:rPr>
              <a:t></a:t>
            </a:r>
          </a:p>
        </p:txBody>
      </p:sp>
      <p:sp>
        <p:nvSpPr>
          <p:cNvPr id="8" name="object 8"/>
          <p:cNvSpPr txBox="1"/>
          <p:nvPr/>
        </p:nvSpPr>
        <p:spPr>
          <a:xfrm>
            <a:off x="2517901" y="3095730"/>
            <a:ext cx="9439769" cy="538609"/>
          </a:xfrm>
          <a:prstGeom prst="rect">
            <a:avLst/>
          </a:prstGeom>
        </p:spPr>
        <p:txBody>
          <a:bodyPr vert="horz" wrap="square" lIns="0" tIns="0" rIns="0" bIns="0" rtlCol="0">
            <a:spAutoFit/>
          </a:bodyPr>
          <a:lstStyle/>
          <a:p>
            <a:pPr marL="0" marR="0">
              <a:lnSpc>
                <a:spcPts val="4230"/>
              </a:lnSpc>
              <a:spcBef>
                <a:spcPct val="0"/>
              </a:spcBef>
              <a:spcAft>
                <a:spcPct val="0"/>
              </a:spcAft>
            </a:pPr>
            <a:r>
              <a:rPr sz="3200" b="1" dirty="0">
                <a:solidFill>
                  <a:srgbClr val="FF0000"/>
                </a:solidFill>
                <a:latin typeface="微软雅黑" panose="020B0503020204020204" pitchFamily="34" charset="-122"/>
                <a:ea typeface="微软雅黑" panose="020B0503020204020204" pitchFamily="34" charset="-122"/>
                <a:cs typeface="DMCEOJ+Î¢ÈíÑÅºÚ,Bold"/>
              </a:rPr>
              <a:t>按季纳税：</a:t>
            </a:r>
            <a:r>
              <a:rPr sz="3200" dirty="0" smtClean="0">
                <a:solidFill>
                  <a:srgbClr val="000000"/>
                </a:solidFill>
                <a:latin typeface="微软雅黑" panose="020B0503020204020204" pitchFamily="34" charset="-122"/>
                <a:ea typeface="微软雅黑" panose="020B0503020204020204" pitchFamily="34" charset="-122"/>
                <a:cs typeface="GABMVD+Î¢ÈíÑÅºÚ"/>
              </a:rPr>
              <a:t>未超过季度销售额</a:t>
            </a:r>
            <a:r>
              <a:rPr lang="en-US" altLang="zh-CN" sz="3200" dirty="0" smtClean="0">
                <a:solidFill>
                  <a:srgbClr val="000000"/>
                </a:solidFill>
                <a:latin typeface="微软雅黑" panose="020B0503020204020204" pitchFamily="34" charset="-122"/>
                <a:ea typeface="微软雅黑" panose="020B0503020204020204" pitchFamily="34" charset="-122"/>
                <a:cs typeface="GABMVD+Î¢ÈíÑÅºÚ"/>
              </a:rPr>
              <a:t>45</a:t>
            </a:r>
            <a:r>
              <a:rPr sz="3200" dirty="0" smtClean="0">
                <a:solidFill>
                  <a:srgbClr val="000000"/>
                </a:solidFill>
                <a:latin typeface="微软雅黑" panose="020B0503020204020204" pitchFamily="34" charset="-122"/>
                <a:ea typeface="微软雅黑" panose="020B0503020204020204" pitchFamily="34" charset="-122"/>
                <a:cs typeface="GABMVD+Î¢ÈíÑÅºÚ"/>
              </a:rPr>
              <a:t>万元的免税标</a:t>
            </a:r>
            <a:endParaRPr sz="3200" dirty="0">
              <a:solidFill>
                <a:srgbClr val="000000"/>
              </a:solidFill>
              <a:latin typeface="微软雅黑" panose="020B0503020204020204" pitchFamily="34" charset="-122"/>
              <a:ea typeface="微软雅黑" panose="020B0503020204020204" pitchFamily="34" charset="-122"/>
              <a:cs typeface="GABMVD+Î¢ÈíÑÅºÚ"/>
            </a:endParaRPr>
          </a:p>
        </p:txBody>
      </p:sp>
      <p:sp>
        <p:nvSpPr>
          <p:cNvPr id="9" name="object 9"/>
          <p:cNvSpPr txBox="1"/>
          <p:nvPr/>
        </p:nvSpPr>
        <p:spPr>
          <a:xfrm>
            <a:off x="2517901" y="3827250"/>
            <a:ext cx="7487108" cy="1040221"/>
          </a:xfrm>
          <a:prstGeom prst="rect">
            <a:avLst/>
          </a:prstGeom>
        </p:spPr>
        <p:txBody>
          <a:bodyPr vert="horz" wrap="square" lIns="0" tIns="0" rIns="0" bIns="0" rtlCol="0">
            <a:spAutoFit/>
          </a:bodyPr>
          <a:lstStyle/>
          <a:p>
            <a:pPr marL="0" marR="0">
              <a:lnSpc>
                <a:spcPts val="4230"/>
              </a:lnSpc>
              <a:spcBef>
                <a:spcPct val="0"/>
              </a:spcBef>
              <a:spcAft>
                <a:spcPct val="0"/>
              </a:spcAft>
            </a:pPr>
            <a:r>
              <a:rPr lang="zh-CN" altLang="en-US" sz="3200" dirty="0" smtClean="0">
                <a:solidFill>
                  <a:srgbClr val="000000"/>
                </a:solidFill>
                <a:latin typeface="微软雅黑" panose="020B0503020204020204" pitchFamily="34" charset="-122"/>
                <a:ea typeface="微软雅黑" panose="020B0503020204020204" pitchFamily="34" charset="-122"/>
                <a:cs typeface="GABMVD+Î¢ÈíÑÅºÚ"/>
              </a:rPr>
              <a:t>准，则无需在不动产所在地预缴税款</a:t>
            </a:r>
          </a:p>
          <a:p>
            <a:pPr marL="0" marR="0">
              <a:lnSpc>
                <a:spcPts val="4230"/>
              </a:lnSpc>
              <a:spcBef>
                <a:spcPct val="0"/>
              </a:spcBef>
              <a:spcAft>
                <a:spcPct val="0"/>
              </a:spcAft>
            </a:pPr>
            <a:endParaRPr sz="3200" dirty="0">
              <a:solidFill>
                <a:srgbClr val="000000"/>
              </a:solidFill>
              <a:latin typeface="微软雅黑" panose="020B0503020204020204" pitchFamily="34" charset="-122"/>
              <a:ea typeface="微软雅黑" panose="020B0503020204020204" pitchFamily="34" charset="-122"/>
              <a:cs typeface="GABMVD+Î¢ÈíÑÅºÚ"/>
            </a:endParaRPr>
          </a:p>
        </p:txBody>
      </p:sp>
      <p:sp>
        <p:nvSpPr>
          <p:cNvPr id="10" name="object 10"/>
          <p:cNvSpPr txBox="1"/>
          <p:nvPr/>
        </p:nvSpPr>
        <p:spPr>
          <a:xfrm>
            <a:off x="11148059" y="6486367"/>
            <a:ext cx="265975" cy="266474"/>
          </a:xfrm>
          <a:prstGeom prst="rect">
            <a:avLst/>
          </a:prstGeom>
        </p:spPr>
        <p:txBody>
          <a:bodyPr vert="horz" wrap="square" lIns="0" tIns="0" rIns="0" bIns="0" rtlCol="0">
            <a:spAutoFit/>
          </a:bodyPr>
          <a:lstStyle/>
          <a:p>
            <a:pPr marL="0" marR="0">
              <a:lnSpc>
                <a:spcPts val="900"/>
              </a:lnSpc>
              <a:spcBef>
                <a:spcPct val="0"/>
              </a:spcBef>
              <a:spcAft>
                <a:spcPct val="0"/>
              </a:spcAft>
            </a:pPr>
            <a:r>
              <a:rPr sz="800">
                <a:solidFill>
                  <a:srgbClr val="9D9D9D"/>
                </a:solidFill>
                <a:latin typeface="Arial" panose="020B0604020202020204"/>
                <a:cs typeface="Arial" panose="020B0604020202020204"/>
              </a:rPr>
              <a:t>28</a:t>
            </a:r>
          </a:p>
        </p:txBody>
      </p:sp>
      <p:sp>
        <p:nvSpPr>
          <p:cNvPr id="13" name="object 4"/>
          <p:cNvSpPr txBox="1"/>
          <p:nvPr/>
        </p:nvSpPr>
        <p:spPr>
          <a:xfrm>
            <a:off x="890118" y="1375557"/>
            <a:ext cx="1627632" cy="410369"/>
          </a:xfrm>
          <a:prstGeom prst="rect">
            <a:avLst/>
          </a:prstGeom>
        </p:spPr>
        <p:txBody>
          <a:bodyPr vert="horz" wrap="square" lIns="0" tIns="0" rIns="0" bIns="0" rtlCol="0">
            <a:spAutoFit/>
          </a:bodyPr>
          <a:lstStyle/>
          <a:p>
            <a:pPr marL="0" marR="0">
              <a:lnSpc>
                <a:spcPts val="3205"/>
              </a:lnSpc>
              <a:spcBef>
                <a:spcPct val="0"/>
              </a:spcBef>
              <a:spcAft>
                <a:spcPct val="0"/>
              </a:spcAft>
            </a:pPr>
            <a:r>
              <a:rPr sz="3200" dirty="0" smtClean="0">
                <a:solidFill>
                  <a:schemeClr val="bg1"/>
                </a:solidFill>
                <a:latin typeface="微软雅黑" panose="020B0503020204020204" pitchFamily="34" charset="-122"/>
                <a:ea typeface="微软雅黑" panose="020B0503020204020204" pitchFamily="34" charset="-122"/>
                <a:cs typeface="EPFMFW+ÐÂËÎÌå"/>
              </a:rPr>
              <a:t>例：</a:t>
            </a:r>
            <a:endParaRPr sz="3200" dirty="0">
              <a:solidFill>
                <a:schemeClr val="bg1"/>
              </a:solidFill>
              <a:latin typeface="微软雅黑" panose="020B0503020204020204" pitchFamily="34" charset="-122"/>
              <a:ea typeface="微软雅黑" panose="020B0503020204020204" pitchFamily="34" charset="-122"/>
              <a:cs typeface="EPFMFW+ÐÂËÎÌå"/>
            </a:endParaRPr>
          </a:p>
        </p:txBody>
      </p:sp>
      <p:sp>
        <p:nvSpPr>
          <p:cNvPr id="2"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第四章节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预缴增值税政策的适用</a:t>
            </a:r>
            <a:endParaRPr sz="3600" dirty="0">
              <a:solidFill>
                <a:srgbClr val="E12D09"/>
              </a:solidFill>
              <a:latin typeface="微软雅黑" panose="020B0503020204020204" pitchFamily="34" charset="-122"/>
              <a:ea typeface="微软雅黑" panose="020B0503020204020204" pitchFamily="34" charset="-122"/>
              <a:cs typeface="TTCCVP+ËÎÌå"/>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xmlns="" id="{72F14590-C8F2-4FC0-8243-48D461EF077D}"/>
              </a:ext>
            </a:extLst>
          </p:cNvPr>
          <p:cNvCxnSpPr/>
          <p:nvPr/>
        </p:nvCxnSpPr>
        <p:spPr>
          <a:xfrm flipH="1">
            <a:off x="9472260" y="1271587"/>
            <a:ext cx="1091062" cy="1092200"/>
          </a:xfrm>
          <a:prstGeom prst="line">
            <a:avLst/>
          </a:prstGeom>
          <a:ln w="25400" cap="rnd">
            <a:gradFill>
              <a:gsLst>
                <a:gs pos="85000">
                  <a:schemeClr val="accent1"/>
                </a:gs>
                <a:gs pos="12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xmlns="" id="{AFC89E11-34F3-40AE-9AF5-09E1D0BE57FD}"/>
              </a:ext>
            </a:extLst>
          </p:cNvPr>
          <p:cNvCxnSpPr>
            <a:cxnSpLocks/>
          </p:cNvCxnSpPr>
          <p:nvPr/>
        </p:nvCxnSpPr>
        <p:spPr>
          <a:xfrm flipH="1">
            <a:off x="8838179" y="2170145"/>
            <a:ext cx="2066357" cy="2106581"/>
          </a:xfrm>
          <a:prstGeom prst="line">
            <a:avLst/>
          </a:prstGeom>
          <a:ln w="25400" cap="rnd">
            <a:gradFill>
              <a:gsLst>
                <a:gs pos="85000">
                  <a:schemeClr val="accent1"/>
                </a:gs>
                <a:gs pos="12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C25FE86A-65F0-44D5-B14C-54B022499AAC}"/>
              </a:ext>
            </a:extLst>
          </p:cNvPr>
          <p:cNvCxnSpPr>
            <a:cxnSpLocks/>
          </p:cNvCxnSpPr>
          <p:nvPr/>
        </p:nvCxnSpPr>
        <p:spPr>
          <a:xfrm flipH="1">
            <a:off x="11146121" y="3401291"/>
            <a:ext cx="1033179" cy="1053291"/>
          </a:xfrm>
          <a:prstGeom prst="line">
            <a:avLst/>
          </a:prstGeom>
          <a:ln w="60325" cap="rnd">
            <a:gradFill>
              <a:gsLst>
                <a:gs pos="85000">
                  <a:schemeClr val="accent1"/>
                </a:gs>
                <a:gs pos="12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 id="{CACA70C2-7330-44E0-BAE6-1BFF3A45DAE6}"/>
              </a:ext>
            </a:extLst>
          </p:cNvPr>
          <p:cNvCxnSpPr>
            <a:cxnSpLocks/>
          </p:cNvCxnSpPr>
          <p:nvPr/>
        </p:nvCxnSpPr>
        <p:spPr>
          <a:xfrm flipH="1">
            <a:off x="1928389" y="4697340"/>
            <a:ext cx="1840704" cy="1881261"/>
          </a:xfrm>
          <a:prstGeom prst="line">
            <a:avLst/>
          </a:prstGeom>
          <a:ln w="60325" cap="rnd">
            <a:gradFill>
              <a:gsLst>
                <a:gs pos="85000">
                  <a:schemeClr val="accent1"/>
                </a:gs>
                <a:gs pos="12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CA14F849-ADE8-40BF-B533-152B8453115A}"/>
              </a:ext>
            </a:extLst>
          </p:cNvPr>
          <p:cNvCxnSpPr>
            <a:cxnSpLocks/>
          </p:cNvCxnSpPr>
          <p:nvPr/>
        </p:nvCxnSpPr>
        <p:spPr>
          <a:xfrm flipH="1">
            <a:off x="1777241" y="1951593"/>
            <a:ext cx="1145611" cy="1170854"/>
          </a:xfrm>
          <a:prstGeom prst="line">
            <a:avLst/>
          </a:prstGeom>
          <a:ln w="60325" cap="rnd">
            <a:gradFill>
              <a:gsLst>
                <a:gs pos="85000">
                  <a:schemeClr val="accent1"/>
                </a:gs>
                <a:gs pos="12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xmlns="" id="{14A2661E-23DA-462C-8F40-2257177EC1F5}"/>
              </a:ext>
            </a:extLst>
          </p:cNvPr>
          <p:cNvCxnSpPr>
            <a:cxnSpLocks/>
          </p:cNvCxnSpPr>
          <p:nvPr/>
        </p:nvCxnSpPr>
        <p:spPr>
          <a:xfrm flipH="1">
            <a:off x="1167773" y="4092575"/>
            <a:ext cx="843576" cy="862164"/>
          </a:xfrm>
          <a:prstGeom prst="line">
            <a:avLst/>
          </a:prstGeom>
          <a:ln w="22225" cap="rnd">
            <a:gradFill>
              <a:gsLst>
                <a:gs pos="85000">
                  <a:schemeClr val="accent1"/>
                </a:gs>
                <a:gs pos="12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xmlns="" id="{5E6FE40B-EB0B-413A-BFBE-E000DD1D9CEE}"/>
              </a:ext>
            </a:extLst>
          </p:cNvPr>
          <p:cNvCxnSpPr>
            <a:cxnSpLocks/>
          </p:cNvCxnSpPr>
          <p:nvPr/>
        </p:nvCxnSpPr>
        <p:spPr>
          <a:xfrm flipH="1">
            <a:off x="479388" y="2616331"/>
            <a:ext cx="572806" cy="585427"/>
          </a:xfrm>
          <a:prstGeom prst="line">
            <a:avLst/>
          </a:prstGeom>
          <a:ln w="38100" cap="rnd">
            <a:gradFill>
              <a:gsLst>
                <a:gs pos="85000">
                  <a:schemeClr val="accent1"/>
                </a:gs>
                <a:gs pos="12000">
                  <a:schemeClr val="accent1">
                    <a:lumMod val="30000"/>
                    <a:lumOff val="7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6"/>
          <p:cNvSpPr/>
          <p:nvPr/>
        </p:nvSpPr>
        <p:spPr bwMode="auto">
          <a:xfrm rot="5400000">
            <a:off x="4814493" y="1248722"/>
            <a:ext cx="2233978" cy="1940388"/>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tx2">
              <a:lumMod val="60000"/>
              <a:lumOff val="4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rgbClr val="FFFFFF"/>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0" name="4"/>
          <p:cNvSpPr txBox="1"/>
          <p:nvPr>
            <p:custDataLst>
              <p:tags r:id="rId1"/>
            </p:custDataLst>
          </p:nvPr>
        </p:nvSpPr>
        <p:spPr>
          <a:xfrm>
            <a:off x="4576369" y="1537020"/>
            <a:ext cx="2710228" cy="1440686"/>
          </a:xfrm>
          <a:prstGeom prst="rect">
            <a:avLst/>
          </a:prstGeom>
          <a:noFill/>
        </p:spPr>
        <p:txBody>
          <a:bodyPr wrap="square" lIns="85983" tIns="42991" rIns="85983" bIns="42991">
            <a:spAutoFit/>
          </a:bodyPr>
          <a:lstStyle/>
          <a:p>
            <a:pPr algn="ctr">
              <a:defRPr/>
            </a:pPr>
            <a:r>
              <a:rPr lang="en-US" altLang="zh-CN" sz="8795" dirty="0" smtClean="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rPr>
              <a:t>01</a:t>
            </a:r>
            <a:endParaRPr lang="en-US" altLang="zh-CN" sz="8795" dirty="0">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1" name="2"/>
          <p:cNvSpPr txBox="1"/>
          <p:nvPr>
            <p:custDataLst>
              <p:tags r:id="rId2"/>
            </p:custDataLst>
          </p:nvPr>
        </p:nvSpPr>
        <p:spPr>
          <a:xfrm>
            <a:off x="2979580" y="3665999"/>
            <a:ext cx="6057027" cy="2118147"/>
          </a:xfrm>
          <a:prstGeom prst="rect">
            <a:avLst/>
          </a:prstGeom>
          <a:noFill/>
        </p:spPr>
        <p:txBody>
          <a:bodyPr wrap="square" lIns="85983" tIns="42991" rIns="85983" bIns="4299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defRPr/>
            </a:pPr>
            <a:r>
              <a:rPr lang="zh-CN" altLang="en-US" sz="6600" b="1" dirty="0" smtClean="0">
                <a:solidFill>
                  <a:prstClr val="black"/>
                </a:solidFill>
                <a:latin typeface="微软雅黑" pitchFamily="34" charset="-122"/>
                <a:ea typeface="微软雅黑" pitchFamily="34" charset="-122"/>
              </a:rPr>
              <a:t>小规模纳税人代开发票相关问题</a:t>
            </a:r>
            <a:endParaRPr lang="zh-CN" altLang="en-US" sz="6600" b="1" dirty="0">
              <a:solidFill>
                <a:prstClr val="black"/>
              </a:solidFill>
              <a:latin typeface="微软雅黑" pitchFamily="34" charset="-122"/>
              <a:ea typeface="微软雅黑" pitchFamily="34" charset="-122"/>
            </a:endParaRPr>
          </a:p>
        </p:txBody>
      </p:sp>
      <p:sp>
        <p:nvSpPr>
          <p:cNvPr id="13" name="平行四边形 12"/>
          <p:cNvSpPr/>
          <p:nvPr/>
        </p:nvSpPr>
        <p:spPr>
          <a:xfrm>
            <a:off x="-1289338" y="294519"/>
            <a:ext cx="2581848" cy="2365194"/>
          </a:xfrm>
          <a:prstGeom prst="parallelogram">
            <a:avLst>
              <a:gd name="adj" fmla="val 10014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平行四边形 13"/>
          <p:cNvSpPr/>
          <p:nvPr/>
        </p:nvSpPr>
        <p:spPr>
          <a:xfrm>
            <a:off x="511138" y="-888078"/>
            <a:ext cx="2581848" cy="2365194"/>
          </a:xfrm>
          <a:prstGeom prst="parallelogram">
            <a:avLst>
              <a:gd name="adj" fmla="val 100148"/>
            </a:avLst>
          </a:prstGeom>
          <a:solidFill>
            <a:schemeClr val="bg2">
              <a:lumMod val="7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7" name="平行四边形 16"/>
          <p:cNvSpPr/>
          <p:nvPr/>
        </p:nvSpPr>
        <p:spPr>
          <a:xfrm>
            <a:off x="9086315" y="5427303"/>
            <a:ext cx="2581848" cy="2365194"/>
          </a:xfrm>
          <a:prstGeom prst="parallelogram">
            <a:avLst>
              <a:gd name="adj" fmla="val 10014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8" name="平行四边形 17"/>
          <p:cNvSpPr/>
          <p:nvPr/>
        </p:nvSpPr>
        <p:spPr>
          <a:xfrm>
            <a:off x="10886791" y="4244706"/>
            <a:ext cx="2581848" cy="2365194"/>
          </a:xfrm>
          <a:prstGeom prst="parallelogram">
            <a:avLst>
              <a:gd name="adj" fmla="val 100148"/>
            </a:avLst>
          </a:prstGeom>
          <a:solidFill>
            <a:schemeClr val="bg2">
              <a:lumMod val="7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Tree>
    <p:extLst>
      <p:ext uri="{BB962C8B-B14F-4D97-AF65-F5344CB8AC3E}">
        <p14:creationId xmlns:p14="http://schemas.microsoft.com/office/powerpoint/2010/main" xmlns="" val="218149864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dirty="0"/>
          </a:p>
        </p:txBody>
      </p:sp>
      <p:sp>
        <p:nvSpPr>
          <p:cNvPr id="3" name="object 3"/>
          <p:cNvSpPr txBox="1"/>
          <p:nvPr/>
        </p:nvSpPr>
        <p:spPr>
          <a:xfrm>
            <a:off x="2774314" y="1255910"/>
            <a:ext cx="4744096" cy="551433"/>
          </a:xfrm>
          <a:prstGeom prst="rect">
            <a:avLst/>
          </a:prstGeom>
        </p:spPr>
        <p:txBody>
          <a:bodyPr vert="horz" wrap="square" lIns="0" tIns="0" rIns="0" bIns="0" rtlCol="0">
            <a:spAutoFit/>
          </a:bodyPr>
          <a:lstStyle/>
          <a:p>
            <a:pPr marL="0" marR="0">
              <a:lnSpc>
                <a:spcPts val="4260"/>
              </a:lnSpc>
              <a:spcBef>
                <a:spcPct val="0"/>
              </a:spcBef>
              <a:spcAft>
                <a:spcPct val="0"/>
              </a:spcAft>
            </a:pPr>
            <a:r>
              <a:rPr lang="zh-CN" altLang="en-US" sz="4800" spc="25" dirty="0" smtClean="0">
                <a:solidFill>
                  <a:srgbClr val="E12D09"/>
                </a:solidFill>
                <a:latin typeface="微软雅黑" panose="020B0503020204020204" pitchFamily="34" charset="-122"/>
                <a:ea typeface="微软雅黑" panose="020B0503020204020204" pitchFamily="34" charset="-122"/>
                <a:cs typeface="DFMTVW+ËÎÌå"/>
              </a:rPr>
              <a:t>目录</a:t>
            </a:r>
            <a:r>
              <a:rPr sz="4800" spc="25" dirty="0" smtClean="0">
                <a:solidFill>
                  <a:srgbClr val="E12D09"/>
                </a:solidFill>
                <a:latin typeface="微软雅黑" panose="020B0503020204020204" pitchFamily="34" charset="-122"/>
                <a:ea typeface="微软雅黑" panose="020B0503020204020204" pitchFamily="34" charset="-122"/>
                <a:cs typeface="DFMTVW+ËÎÌå"/>
              </a:rPr>
              <a:t>/</a:t>
            </a:r>
            <a:r>
              <a:rPr sz="4800" spc="10" dirty="0">
                <a:solidFill>
                  <a:srgbClr val="E12D09"/>
                </a:solidFill>
                <a:latin typeface="微软雅黑" panose="020B0503020204020204" pitchFamily="34" charset="-122"/>
                <a:ea typeface="微软雅黑" panose="020B0503020204020204" pitchFamily="34" charset="-122"/>
                <a:cs typeface="DFMTVW+ËÎÌå"/>
              </a:rPr>
              <a:t>Contents</a:t>
            </a:r>
          </a:p>
        </p:txBody>
      </p:sp>
      <p:sp>
        <p:nvSpPr>
          <p:cNvPr id="4" name="object 4"/>
          <p:cNvSpPr txBox="1"/>
          <p:nvPr/>
        </p:nvSpPr>
        <p:spPr>
          <a:xfrm>
            <a:off x="4128515" y="2378643"/>
            <a:ext cx="552524" cy="621729"/>
          </a:xfrm>
          <a:prstGeom prst="rect">
            <a:avLst/>
          </a:prstGeom>
        </p:spPr>
        <p:txBody>
          <a:bodyPr vert="horz" wrap="square" lIns="0" tIns="0" rIns="0" bIns="0" rtlCol="0">
            <a:spAutoFit/>
          </a:bodyPr>
          <a:lstStyle/>
          <a:p>
            <a:pPr marL="0" marR="0">
              <a:lnSpc>
                <a:spcPts val="2195"/>
              </a:lnSpc>
              <a:spcBef>
                <a:spcPct val="0"/>
              </a:spcBef>
              <a:spcAft>
                <a:spcPct val="0"/>
              </a:spcAft>
            </a:pPr>
            <a:r>
              <a:rPr sz="1800" dirty="0">
                <a:solidFill>
                  <a:srgbClr val="FFFFFF"/>
                </a:solidFill>
                <a:latin typeface="Impact" panose="020B0806030902050204"/>
                <a:cs typeface="Impact" panose="020B0806030902050204"/>
              </a:rPr>
              <a:t>01</a:t>
            </a:r>
          </a:p>
        </p:txBody>
      </p:sp>
      <p:sp>
        <p:nvSpPr>
          <p:cNvPr id="5" name="object 5"/>
          <p:cNvSpPr txBox="1"/>
          <p:nvPr/>
        </p:nvSpPr>
        <p:spPr>
          <a:xfrm>
            <a:off x="4547869" y="2341689"/>
            <a:ext cx="4839181" cy="307340"/>
          </a:xfrm>
          <a:prstGeom prst="rect">
            <a:avLst/>
          </a:prstGeom>
        </p:spPr>
        <p:txBody>
          <a:bodyPr vert="horz" wrap="square" lIns="0" tIns="0" rIns="0" bIns="0" rtlCol="0">
            <a:spAutoFit/>
          </a:bodyPr>
          <a:lstStyle/>
          <a:p>
            <a:pPr marL="0" marR="0">
              <a:lnSpc>
                <a:spcPts val="2400"/>
              </a:lnSpc>
              <a:spcBef>
                <a:spcPct val="0"/>
              </a:spcBef>
              <a:spcAft>
                <a:spcPct val="0"/>
              </a:spcAft>
            </a:pPr>
            <a:r>
              <a:rPr lang="zh-CN" altLang="en-US" sz="2800" spc="11" dirty="0" smtClean="0">
                <a:solidFill>
                  <a:srgbClr val="E12D09"/>
                </a:solidFill>
                <a:latin typeface="微软雅黑" panose="020B0503020204020204" pitchFamily="34" charset="-122"/>
                <a:ea typeface="微软雅黑" panose="020B0503020204020204" pitchFamily="34" charset="-122"/>
                <a:cs typeface="PLCHJT+ËÎÌå"/>
              </a:rPr>
              <a:t>关于季销售额的执行口径</a:t>
            </a:r>
          </a:p>
        </p:txBody>
      </p:sp>
      <p:sp>
        <p:nvSpPr>
          <p:cNvPr id="6" name="object 6"/>
          <p:cNvSpPr txBox="1"/>
          <p:nvPr/>
        </p:nvSpPr>
        <p:spPr>
          <a:xfrm>
            <a:off x="4138548" y="3093023"/>
            <a:ext cx="580206" cy="621729"/>
          </a:xfrm>
          <a:prstGeom prst="rect">
            <a:avLst/>
          </a:prstGeom>
        </p:spPr>
        <p:txBody>
          <a:bodyPr vert="horz" wrap="square" lIns="0" tIns="0" rIns="0" bIns="0" rtlCol="0">
            <a:spAutoFit/>
          </a:bodyPr>
          <a:lstStyle/>
          <a:p>
            <a:pPr marL="0" marR="0">
              <a:lnSpc>
                <a:spcPts val="2195"/>
              </a:lnSpc>
              <a:spcBef>
                <a:spcPct val="0"/>
              </a:spcBef>
              <a:spcAft>
                <a:spcPct val="0"/>
              </a:spcAft>
            </a:pPr>
            <a:r>
              <a:rPr sz="1800" dirty="0">
                <a:solidFill>
                  <a:srgbClr val="FFFFFF"/>
                </a:solidFill>
                <a:latin typeface="Impact" panose="020B0806030902050204"/>
                <a:cs typeface="Impact" panose="020B0806030902050204"/>
              </a:rPr>
              <a:t>02</a:t>
            </a:r>
          </a:p>
        </p:txBody>
      </p:sp>
      <p:sp>
        <p:nvSpPr>
          <p:cNvPr id="7" name="object 7"/>
          <p:cNvSpPr txBox="1"/>
          <p:nvPr/>
        </p:nvSpPr>
        <p:spPr>
          <a:xfrm>
            <a:off x="4576826" y="3097966"/>
            <a:ext cx="5584790" cy="307340"/>
          </a:xfrm>
          <a:prstGeom prst="rect">
            <a:avLst/>
          </a:prstGeom>
        </p:spPr>
        <p:txBody>
          <a:bodyPr vert="horz" wrap="square" lIns="0" tIns="0" rIns="0" bIns="0" rtlCol="0">
            <a:spAutoFit/>
          </a:bodyPr>
          <a:lstStyle/>
          <a:p>
            <a:pPr marL="0" marR="0">
              <a:lnSpc>
                <a:spcPts val="2400"/>
              </a:lnSpc>
              <a:spcBef>
                <a:spcPct val="0"/>
              </a:spcBef>
              <a:spcAft>
                <a:spcPct val="0"/>
              </a:spcAft>
            </a:pPr>
            <a:r>
              <a:rPr lang="zh-CN" altLang="en-US" sz="2800" spc="11" dirty="0" smtClean="0">
                <a:solidFill>
                  <a:srgbClr val="595959"/>
                </a:solidFill>
                <a:latin typeface="微软雅黑" panose="020B0503020204020204" pitchFamily="34" charset="-122"/>
                <a:ea typeface="微软雅黑" panose="020B0503020204020204" pitchFamily="34" charset="-122"/>
                <a:cs typeface="PLCHJT+ËÎÌå"/>
              </a:rPr>
              <a:t>差额征税政策的适用</a:t>
            </a:r>
          </a:p>
        </p:txBody>
      </p:sp>
      <p:sp>
        <p:nvSpPr>
          <p:cNvPr id="8" name="object 8"/>
          <p:cNvSpPr txBox="1"/>
          <p:nvPr/>
        </p:nvSpPr>
        <p:spPr>
          <a:xfrm>
            <a:off x="4130294" y="3878841"/>
            <a:ext cx="586680" cy="621729"/>
          </a:xfrm>
          <a:prstGeom prst="rect">
            <a:avLst/>
          </a:prstGeom>
        </p:spPr>
        <p:txBody>
          <a:bodyPr vert="horz" wrap="square" lIns="0" tIns="0" rIns="0" bIns="0" rtlCol="0">
            <a:spAutoFit/>
          </a:bodyPr>
          <a:lstStyle/>
          <a:p>
            <a:pPr marL="0" marR="0">
              <a:lnSpc>
                <a:spcPts val="2195"/>
              </a:lnSpc>
              <a:spcBef>
                <a:spcPct val="0"/>
              </a:spcBef>
              <a:spcAft>
                <a:spcPct val="0"/>
              </a:spcAft>
            </a:pPr>
            <a:r>
              <a:rPr sz="1800" dirty="0">
                <a:solidFill>
                  <a:srgbClr val="FFFFFF"/>
                </a:solidFill>
                <a:latin typeface="Impact" panose="020B0806030902050204"/>
                <a:cs typeface="Impact" panose="020B0806030902050204"/>
              </a:rPr>
              <a:t>03</a:t>
            </a:r>
          </a:p>
        </p:txBody>
      </p:sp>
      <p:sp>
        <p:nvSpPr>
          <p:cNvPr id="9" name="object 9"/>
          <p:cNvSpPr txBox="1"/>
          <p:nvPr/>
        </p:nvSpPr>
        <p:spPr>
          <a:xfrm>
            <a:off x="4631335" y="4549983"/>
            <a:ext cx="5468473" cy="307340"/>
          </a:xfrm>
          <a:prstGeom prst="rect">
            <a:avLst/>
          </a:prstGeom>
        </p:spPr>
        <p:txBody>
          <a:bodyPr vert="horz" wrap="square" lIns="0" tIns="0" rIns="0" bIns="0" rtlCol="0">
            <a:spAutoFit/>
          </a:bodyPr>
          <a:lstStyle/>
          <a:p>
            <a:pPr marL="0" marR="0">
              <a:lnSpc>
                <a:spcPts val="2400"/>
              </a:lnSpc>
              <a:spcBef>
                <a:spcPct val="0"/>
              </a:spcBef>
              <a:spcAft>
                <a:spcPct val="0"/>
              </a:spcAft>
            </a:pPr>
            <a:r>
              <a:rPr lang="zh-CN" altLang="en-US" sz="2800" spc="11" dirty="0" smtClean="0">
                <a:solidFill>
                  <a:srgbClr val="595959"/>
                </a:solidFill>
                <a:latin typeface="微软雅黑" panose="020B0503020204020204" pitchFamily="34" charset="-122"/>
                <a:ea typeface="微软雅黑" panose="020B0503020204020204" pitchFamily="34" charset="-122"/>
                <a:cs typeface="Impact" panose="020B0806030902050204"/>
              </a:rPr>
              <a:t>预缴增值税政策的适用</a:t>
            </a:r>
          </a:p>
        </p:txBody>
      </p:sp>
      <p:sp>
        <p:nvSpPr>
          <p:cNvPr id="11" name="object 8"/>
          <p:cNvSpPr txBox="1"/>
          <p:nvPr/>
        </p:nvSpPr>
        <p:spPr>
          <a:xfrm>
            <a:off x="4145648" y="4593221"/>
            <a:ext cx="586680" cy="259495"/>
          </a:xfrm>
          <a:prstGeom prst="rect">
            <a:avLst/>
          </a:prstGeom>
        </p:spPr>
        <p:txBody>
          <a:bodyPr vert="horz" wrap="square" lIns="0" tIns="0" rIns="0" bIns="0" rtlCol="0">
            <a:spAutoFit/>
          </a:bodyPr>
          <a:lstStyle/>
          <a:p>
            <a:pPr marL="0" marR="0">
              <a:lnSpc>
                <a:spcPts val="2195"/>
              </a:lnSpc>
              <a:spcBef>
                <a:spcPct val="0"/>
              </a:spcBef>
              <a:spcAft>
                <a:spcPct val="0"/>
              </a:spcAft>
            </a:pPr>
            <a:r>
              <a:rPr sz="1800" dirty="0" smtClean="0">
                <a:solidFill>
                  <a:srgbClr val="FFFFFF"/>
                </a:solidFill>
                <a:latin typeface="Impact" panose="020B0806030902050204"/>
                <a:cs typeface="Impact" panose="020B0806030902050204"/>
              </a:rPr>
              <a:t>0</a:t>
            </a:r>
            <a:r>
              <a:rPr lang="en-US" sz="1800" dirty="0" smtClean="0">
                <a:solidFill>
                  <a:srgbClr val="FFFFFF"/>
                </a:solidFill>
                <a:latin typeface="Impact" panose="020B0806030902050204"/>
                <a:cs typeface="Impact" panose="020B0806030902050204"/>
              </a:rPr>
              <a:t>4</a:t>
            </a:r>
            <a:endParaRPr sz="1800" dirty="0">
              <a:solidFill>
                <a:srgbClr val="FFFFFF"/>
              </a:solidFill>
              <a:latin typeface="Impact" panose="020B0806030902050204"/>
              <a:cs typeface="Impact" panose="020B0806030902050204"/>
            </a:endParaRPr>
          </a:p>
        </p:txBody>
      </p:sp>
      <p:sp>
        <p:nvSpPr>
          <p:cNvPr id="13" name="TextBox 12"/>
          <p:cNvSpPr txBox="1"/>
          <p:nvPr/>
        </p:nvSpPr>
        <p:spPr>
          <a:xfrm>
            <a:off x="4518014" y="3691598"/>
            <a:ext cx="4643470" cy="521970"/>
          </a:xfrm>
          <a:prstGeom prst="rect">
            <a:avLst/>
          </a:prstGeom>
          <a:noFill/>
        </p:spPr>
        <p:txBody>
          <a:bodyPr wrap="square" rtlCol="0">
            <a:spAutoFit/>
          </a:bodyPr>
          <a:lstStyle/>
          <a:p>
            <a:r>
              <a:rPr lang="zh-CN" altLang="en-US" sz="2800" spc="11" dirty="0" smtClean="0">
                <a:solidFill>
                  <a:srgbClr val="E12D09"/>
                </a:solidFill>
                <a:latin typeface="微软雅黑" panose="020B0503020204020204" pitchFamily="34" charset="-122"/>
                <a:ea typeface="微软雅黑" panose="020B0503020204020204" pitchFamily="34" charset="-122"/>
                <a:cs typeface="PLCHJT+ËÎÌå"/>
              </a:rPr>
              <a:t>不动产相关政策的适用</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32750" y="1576409"/>
            <a:ext cx="120289" cy="4860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cs typeface="+mn-ea"/>
              <a:sym typeface="Arial" panose="020B0604020202020204" pitchFamily="34" charset="0"/>
            </a:endParaRPr>
          </a:p>
        </p:txBody>
      </p:sp>
      <p:sp>
        <p:nvSpPr>
          <p:cNvPr id="13" name="文本框 12"/>
          <p:cNvSpPr txBox="1"/>
          <p:nvPr/>
        </p:nvSpPr>
        <p:spPr>
          <a:xfrm>
            <a:off x="997082" y="1600935"/>
            <a:ext cx="937277" cy="461665"/>
          </a:xfrm>
          <a:prstGeom prst="rect">
            <a:avLst/>
          </a:prstGeom>
          <a:noFill/>
        </p:spPr>
        <p:txBody>
          <a:bodyPr wrap="square" rtlCol="0">
            <a:spAutoFit/>
          </a:bodyPr>
          <a:lstStyle/>
          <a:p>
            <a:pPr algn="dist"/>
            <a:r>
              <a:rPr lang="zh-CN" altLang="en-US" sz="2400" dirty="0" smtClean="0">
                <a:solidFill>
                  <a:prstClr val="black"/>
                </a:solidFill>
                <a:latin typeface="微软雅黑" pitchFamily="34" charset="-122"/>
                <a:ea typeface="微软雅黑" pitchFamily="34" charset="-122"/>
                <a:cs typeface="+mn-ea"/>
                <a:sym typeface="Arial" panose="020B0604020202020204" pitchFamily="34" charset="0"/>
              </a:rPr>
              <a:t>身份</a:t>
            </a:r>
            <a:endParaRPr lang="zh-CN" altLang="en-US" sz="2400" dirty="0">
              <a:solidFill>
                <a:prstClr val="black"/>
              </a:solidFill>
              <a:latin typeface="微软雅黑" pitchFamily="34" charset="-122"/>
              <a:ea typeface="微软雅黑" pitchFamily="34" charset="-122"/>
              <a:cs typeface="+mn-ea"/>
              <a:sym typeface="Arial" panose="020B0604020202020204" pitchFamily="34" charset="0"/>
            </a:endParaRPr>
          </a:p>
        </p:txBody>
      </p:sp>
      <p:sp>
        <p:nvSpPr>
          <p:cNvPr id="14" name="文本框 13"/>
          <p:cNvSpPr txBox="1"/>
          <p:nvPr/>
        </p:nvSpPr>
        <p:spPr>
          <a:xfrm>
            <a:off x="817849" y="2100012"/>
            <a:ext cx="6135099" cy="507831"/>
          </a:xfrm>
          <a:prstGeom prst="rect">
            <a:avLst/>
          </a:prstGeom>
          <a:noFill/>
        </p:spPr>
        <p:txBody>
          <a:bodyPr wrap="square" rtlCol="0">
            <a:spAutoFit/>
          </a:bodyPr>
          <a:lstStyle/>
          <a:p>
            <a:pPr indent="457200">
              <a:lnSpc>
                <a:spcPct val="150000"/>
              </a:lnSpc>
            </a:pPr>
            <a:r>
              <a:rPr lang="zh-CN" altLang="en-US" dirty="0" smtClean="0">
                <a:solidFill>
                  <a:prstClr val="black"/>
                </a:solidFill>
                <a:latin typeface="微软雅黑" pitchFamily="34" charset="-122"/>
                <a:ea typeface="微软雅黑" pitchFamily="34" charset="-122"/>
                <a:cs typeface="+mn-ea"/>
                <a:sym typeface="Arial" panose="020B0604020202020204" pitchFamily="34" charset="0"/>
              </a:rPr>
              <a:t>小规模纳税人（一般纳税人无法向税局申请代开发票）</a:t>
            </a:r>
            <a:endParaRPr lang="zh-CN" altLang="en-US" dirty="0">
              <a:solidFill>
                <a:prstClr val="black"/>
              </a:solidFill>
              <a:latin typeface="微软雅黑" pitchFamily="34" charset="-122"/>
              <a:ea typeface="微软雅黑" pitchFamily="34" charset="-122"/>
              <a:cs typeface="+mn-ea"/>
              <a:sym typeface="Arial" panose="020B0604020202020204" pitchFamily="34" charset="0"/>
            </a:endParaRPr>
          </a:p>
        </p:txBody>
      </p:sp>
      <p:sp>
        <p:nvSpPr>
          <p:cNvPr id="15" name="矩形 14"/>
          <p:cNvSpPr/>
          <p:nvPr/>
        </p:nvSpPr>
        <p:spPr>
          <a:xfrm>
            <a:off x="884589" y="3054645"/>
            <a:ext cx="120289" cy="486069"/>
          </a:xfrm>
          <a:prstGeom prst="rect">
            <a:avLst/>
          </a:prstGeom>
          <a:solidFill>
            <a:srgbClr val="59A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cs typeface="+mn-ea"/>
              <a:sym typeface="Arial" panose="020B0604020202020204" pitchFamily="34" charset="0"/>
            </a:endParaRPr>
          </a:p>
        </p:txBody>
      </p:sp>
      <p:sp>
        <p:nvSpPr>
          <p:cNvPr id="16" name="文本框 15"/>
          <p:cNvSpPr txBox="1"/>
          <p:nvPr/>
        </p:nvSpPr>
        <p:spPr>
          <a:xfrm>
            <a:off x="1048922" y="3079170"/>
            <a:ext cx="896184" cy="461545"/>
          </a:xfrm>
          <a:prstGeom prst="rect">
            <a:avLst/>
          </a:prstGeom>
          <a:noFill/>
        </p:spPr>
        <p:txBody>
          <a:bodyPr wrap="square" rtlCol="0">
            <a:spAutoFit/>
          </a:bodyPr>
          <a:lstStyle/>
          <a:p>
            <a:pPr algn="dist"/>
            <a:r>
              <a:rPr lang="zh-CN" altLang="en-US" sz="2400" dirty="0" smtClean="0">
                <a:solidFill>
                  <a:prstClr val="black"/>
                </a:solidFill>
                <a:latin typeface="微软雅黑" pitchFamily="34" charset="-122"/>
                <a:ea typeface="微软雅黑" pitchFamily="34" charset="-122"/>
                <a:cs typeface="+mn-ea"/>
                <a:sym typeface="Arial" panose="020B0604020202020204" pitchFamily="34" charset="0"/>
              </a:rPr>
              <a:t>票种</a:t>
            </a:r>
            <a:endParaRPr lang="zh-CN" altLang="en-US" sz="2400" dirty="0">
              <a:solidFill>
                <a:prstClr val="black"/>
              </a:solidFill>
              <a:latin typeface="微软雅黑" pitchFamily="34" charset="-122"/>
              <a:ea typeface="微软雅黑" pitchFamily="34" charset="-122"/>
              <a:cs typeface="+mn-ea"/>
              <a:sym typeface="Arial" panose="020B0604020202020204" pitchFamily="34" charset="0"/>
            </a:endParaRPr>
          </a:p>
        </p:txBody>
      </p:sp>
      <p:sp>
        <p:nvSpPr>
          <p:cNvPr id="17" name="文本框 16"/>
          <p:cNvSpPr txBox="1"/>
          <p:nvPr/>
        </p:nvSpPr>
        <p:spPr>
          <a:xfrm>
            <a:off x="869689" y="3578247"/>
            <a:ext cx="4029356" cy="507831"/>
          </a:xfrm>
          <a:prstGeom prst="rect">
            <a:avLst/>
          </a:prstGeom>
          <a:noFill/>
        </p:spPr>
        <p:txBody>
          <a:bodyPr wrap="square" rtlCol="0">
            <a:spAutoFit/>
          </a:bodyPr>
          <a:lstStyle/>
          <a:p>
            <a:pPr indent="457200">
              <a:lnSpc>
                <a:spcPct val="150000"/>
              </a:lnSpc>
            </a:pPr>
            <a:r>
              <a:rPr lang="zh-CN" altLang="en-US" dirty="0" smtClean="0">
                <a:solidFill>
                  <a:prstClr val="black"/>
                </a:solidFill>
                <a:latin typeface="微软雅黑" pitchFamily="34" charset="-122"/>
                <a:ea typeface="微软雅黑" pitchFamily="34" charset="-122"/>
                <a:cs typeface="+mn-ea"/>
                <a:sym typeface="Arial" panose="020B0604020202020204" pitchFamily="34" charset="0"/>
              </a:rPr>
              <a:t>已启用增值税税种、未核定票种</a:t>
            </a:r>
            <a:endParaRPr lang="zh-CN" altLang="en-US" dirty="0">
              <a:solidFill>
                <a:prstClr val="black"/>
              </a:solidFill>
              <a:latin typeface="微软雅黑" pitchFamily="34" charset="-122"/>
              <a:ea typeface="微软雅黑" pitchFamily="34" charset="-122"/>
              <a:cs typeface="+mn-ea"/>
              <a:sym typeface="Arial" panose="020B0604020202020204" pitchFamily="34" charset="0"/>
            </a:endParaRPr>
          </a:p>
        </p:txBody>
      </p:sp>
      <p:sp>
        <p:nvSpPr>
          <p:cNvPr id="19" name="矩形 18"/>
          <p:cNvSpPr/>
          <p:nvPr/>
        </p:nvSpPr>
        <p:spPr>
          <a:xfrm>
            <a:off x="884589" y="4549482"/>
            <a:ext cx="120289" cy="486069"/>
          </a:xfrm>
          <a:prstGeom prst="rect">
            <a:avLst/>
          </a:prstGeom>
          <a:solidFill>
            <a:srgbClr val="BA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cs typeface="+mn-ea"/>
              <a:sym typeface="Arial" panose="020B0604020202020204" pitchFamily="34" charset="0"/>
            </a:endParaRPr>
          </a:p>
        </p:txBody>
      </p:sp>
      <p:sp>
        <p:nvSpPr>
          <p:cNvPr id="20" name="文本框 19"/>
          <p:cNvSpPr txBox="1"/>
          <p:nvPr/>
        </p:nvSpPr>
        <p:spPr>
          <a:xfrm>
            <a:off x="1048923" y="4574007"/>
            <a:ext cx="885437" cy="461545"/>
          </a:xfrm>
          <a:prstGeom prst="rect">
            <a:avLst/>
          </a:prstGeom>
          <a:noFill/>
        </p:spPr>
        <p:txBody>
          <a:bodyPr wrap="square" rtlCol="0">
            <a:spAutoFit/>
          </a:bodyPr>
          <a:lstStyle/>
          <a:p>
            <a:pPr algn="dist"/>
            <a:r>
              <a:rPr lang="zh-CN" altLang="en-US" sz="2400" dirty="0" smtClean="0">
                <a:solidFill>
                  <a:prstClr val="black"/>
                </a:solidFill>
                <a:latin typeface="微软雅黑" pitchFamily="34" charset="-122"/>
                <a:ea typeface="微软雅黑" pitchFamily="34" charset="-122"/>
                <a:cs typeface="+mn-ea"/>
                <a:sym typeface="Arial" panose="020B0604020202020204" pitchFamily="34" charset="0"/>
              </a:rPr>
              <a:t>其他</a:t>
            </a:r>
            <a:endParaRPr lang="zh-CN" altLang="en-US" sz="2400" dirty="0">
              <a:solidFill>
                <a:prstClr val="black"/>
              </a:solidFill>
              <a:latin typeface="微软雅黑" pitchFamily="34" charset="-122"/>
              <a:ea typeface="微软雅黑" pitchFamily="34" charset="-122"/>
              <a:cs typeface="+mn-ea"/>
              <a:sym typeface="Arial" panose="020B0604020202020204" pitchFamily="34" charset="0"/>
            </a:endParaRPr>
          </a:p>
        </p:txBody>
      </p:sp>
      <p:sp>
        <p:nvSpPr>
          <p:cNvPr id="21" name="文本框 20"/>
          <p:cNvSpPr txBox="1"/>
          <p:nvPr/>
        </p:nvSpPr>
        <p:spPr>
          <a:xfrm>
            <a:off x="869689" y="5073083"/>
            <a:ext cx="7705971" cy="874407"/>
          </a:xfrm>
          <a:prstGeom prst="rect">
            <a:avLst/>
          </a:prstGeom>
          <a:noFill/>
        </p:spPr>
        <p:txBody>
          <a:bodyPr wrap="square" rtlCol="0">
            <a:spAutoFit/>
          </a:bodyPr>
          <a:lstStyle/>
          <a:p>
            <a:pPr indent="457200">
              <a:lnSpc>
                <a:spcPct val="150000"/>
              </a:lnSpc>
            </a:pPr>
            <a:r>
              <a:rPr lang="zh-CN" altLang="en-US" dirty="0" smtClean="0">
                <a:solidFill>
                  <a:prstClr val="black"/>
                </a:solidFill>
                <a:latin typeface="微软雅黑" pitchFamily="34" charset="-122"/>
                <a:ea typeface="微软雅黑" pitchFamily="34" charset="-122"/>
                <a:cs typeface="+mn-ea"/>
                <a:sym typeface="Arial" panose="020B0604020202020204" pitchFamily="34" charset="0"/>
              </a:rPr>
              <a:t>若代开的属于增值税普通发票／增值税电子普通发票，小规模纳税人的</a:t>
            </a:r>
            <a:r>
              <a:rPr lang="zh-CN" altLang="en-US" dirty="0" smtClean="0">
                <a:solidFill>
                  <a:srgbClr val="00B0F0"/>
                </a:solidFill>
                <a:latin typeface="微软雅黑" pitchFamily="34" charset="-122"/>
                <a:ea typeface="微软雅黑" pitchFamily="34" charset="-122"/>
                <a:cs typeface="+mn-ea"/>
                <a:sym typeface="Arial" panose="020B0604020202020204" pitchFamily="34" charset="0"/>
              </a:rPr>
              <a:t>季度销售额不能超过起征点</a:t>
            </a:r>
            <a:endParaRPr lang="zh-CN" altLang="en-US" dirty="0">
              <a:solidFill>
                <a:srgbClr val="00B0F0"/>
              </a:solidFill>
              <a:latin typeface="微软雅黑" pitchFamily="34" charset="-122"/>
              <a:ea typeface="微软雅黑" pitchFamily="34" charset="-122"/>
              <a:cs typeface="+mn-ea"/>
              <a:sym typeface="Arial" panose="020B0604020202020204" pitchFamily="34" charset="0"/>
            </a:endParaRPr>
          </a:p>
        </p:txBody>
      </p:sp>
      <p:cxnSp>
        <p:nvCxnSpPr>
          <p:cNvPr id="3" name="直接连接符 2"/>
          <p:cNvCxnSpPr/>
          <p:nvPr/>
        </p:nvCxnSpPr>
        <p:spPr>
          <a:xfrm>
            <a:off x="626433" y="954250"/>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626434" y="431030"/>
            <a:ext cx="2446071" cy="523220"/>
          </a:xfrm>
          <a:prstGeom prst="rect">
            <a:avLst/>
          </a:prstGeom>
        </p:spPr>
        <p:txBody>
          <a:bodyPr wrap="square">
            <a:spAutoFit/>
          </a:bodyPr>
          <a:lstStyle/>
          <a:p>
            <a:pPr algn="dist"/>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一、代开要求</a:t>
            </a:r>
            <a:endParaRPr lang="zh-CN" altLang="en-US" sz="2800" b="1" dirty="0">
              <a:solidFill>
                <a:srgbClr val="0070C0"/>
              </a:solidFill>
              <a:latin typeface="微软雅黑" pitchFamily="34" charset="-122"/>
              <a:ea typeface="微软雅黑" pitchFamily="34" charset="-122"/>
              <a:cs typeface="+mn-ea"/>
              <a:sym typeface="Arial" panose="020B0604020202020204" pitchFamily="34" charset="0"/>
            </a:endParaRPr>
          </a:p>
        </p:txBody>
      </p:sp>
      <p:pic>
        <p:nvPicPr>
          <p:cNvPr id="18" name="图片 17">
            <a:extLst>
              <a:ext uri="{FF2B5EF4-FFF2-40B4-BE49-F238E27FC236}">
                <a16:creationId xmlns="" xmlns:a16="http://schemas.microsoft.com/office/drawing/2014/main" id="{12314D99-9E0D-4D21-9E43-6E1F826DD33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313189" y="2863649"/>
            <a:ext cx="2661929" cy="3882259"/>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
            <a:extLst>
              <a:ext uri="{FF2B5EF4-FFF2-40B4-BE49-F238E27FC236}">
                <a16:creationId xmlns:a16="http://schemas.microsoft.com/office/drawing/2014/main" xmlns="" id="{B4B0BCF0-BA7F-47EA-95B1-B4FF8A775CE0}"/>
              </a:ext>
            </a:extLst>
          </p:cNvPr>
          <p:cNvSpPr txBox="1"/>
          <p:nvPr/>
        </p:nvSpPr>
        <p:spPr>
          <a:xfrm>
            <a:off x="5935923" y="2122840"/>
            <a:ext cx="273828"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914400">
              <a:lnSpc>
                <a:spcPct val="150000"/>
              </a:lnSpc>
              <a:defRPr sz="4000" b="0">
                <a:solidFill>
                  <a:srgbClr val="F7F9FF"/>
                </a:solidFill>
                <a:latin typeface="linea-basic-10"/>
                <a:ea typeface="linea-basic-10"/>
                <a:cs typeface="linea-basic-10"/>
                <a:sym typeface="linea-basic-10"/>
              </a:defRPr>
            </a:lvl1pPr>
          </a:lstStyle>
          <a:p>
            <a:r>
              <a:rPr sz="2400" dirty="0">
                <a:latin typeface="微软雅黑" pitchFamily="34" charset="-122"/>
                <a:ea typeface="微软雅黑" pitchFamily="34" charset="-122"/>
              </a:rPr>
              <a:t>%</a:t>
            </a:r>
          </a:p>
        </p:txBody>
      </p:sp>
      <p:sp>
        <p:nvSpPr>
          <p:cNvPr id="5" name="Section Here">
            <a:extLst>
              <a:ext uri="{FF2B5EF4-FFF2-40B4-BE49-F238E27FC236}">
                <a16:creationId xmlns:a16="http://schemas.microsoft.com/office/drawing/2014/main" xmlns="" id="{B9A5F80E-38BF-4AD7-960C-3A1E54FA39EF}"/>
              </a:ext>
            </a:extLst>
          </p:cNvPr>
          <p:cNvSpPr txBox="1"/>
          <p:nvPr/>
        </p:nvSpPr>
        <p:spPr>
          <a:xfrm>
            <a:off x="5949534" y="2607745"/>
            <a:ext cx="269023"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150000"/>
              </a:lnSpc>
              <a:defRPr sz="1800" b="0">
                <a:solidFill>
                  <a:srgbClr val="F7F9FF"/>
                </a:solidFill>
                <a:latin typeface="Montserrat Bold"/>
                <a:ea typeface="Montserrat Bold"/>
                <a:cs typeface="Montserrat Bold"/>
                <a:sym typeface="Montserrat Bold"/>
              </a:defRPr>
            </a:lvl1pPr>
          </a:lstStyle>
          <a:p>
            <a:r>
              <a:rPr lang="en-US" altLang="zh-CN" dirty="0">
                <a:latin typeface="微软雅黑" pitchFamily="34" charset="-122"/>
                <a:ea typeface="微软雅黑" pitchFamily="34" charset="-122"/>
              </a:rPr>
              <a:t>01</a:t>
            </a:r>
            <a:endParaRPr dirty="0">
              <a:latin typeface="微软雅黑" pitchFamily="34" charset="-122"/>
              <a:ea typeface="微软雅黑" pitchFamily="34" charset="-122"/>
            </a:endParaRPr>
          </a:p>
        </p:txBody>
      </p:sp>
      <p:sp>
        <p:nvSpPr>
          <p:cNvPr id="6" name="Circle">
            <a:extLst>
              <a:ext uri="{FF2B5EF4-FFF2-40B4-BE49-F238E27FC236}">
                <a16:creationId xmlns:a16="http://schemas.microsoft.com/office/drawing/2014/main" xmlns="" id="{068E333C-901A-40AF-9EAC-A366D3C5ABE5}"/>
              </a:ext>
            </a:extLst>
          </p:cNvPr>
          <p:cNvSpPr/>
          <p:nvPr/>
        </p:nvSpPr>
        <p:spPr>
          <a:xfrm>
            <a:off x="570505" y="1695990"/>
            <a:ext cx="364820" cy="391751"/>
          </a:xfrm>
          <a:prstGeom prst="ellipse">
            <a:avLst/>
          </a:prstGeom>
          <a:gradFill>
            <a:gsLst>
              <a:gs pos="0">
                <a:schemeClr val="accent1"/>
              </a:gs>
              <a:gs pos="100000">
                <a:schemeClr val="accent1">
                  <a:lumMod val="75000"/>
                </a:schemeClr>
              </a:gs>
            </a:gsLst>
            <a:lin ang="5400000" scaled="0"/>
          </a:gra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457200"/>
            <a:endParaRPr sz="1400" dirty="0">
              <a:solidFill>
                <a:schemeClr val="bg1"/>
              </a:solidFill>
              <a:latin typeface="微软雅黑" pitchFamily="34" charset="-122"/>
              <a:ea typeface="微软雅黑" pitchFamily="34" charset="-122"/>
            </a:endParaRPr>
          </a:p>
        </p:txBody>
      </p:sp>
      <p:sp>
        <p:nvSpPr>
          <p:cNvPr id="7" name="7">
            <a:extLst>
              <a:ext uri="{FF2B5EF4-FFF2-40B4-BE49-F238E27FC236}">
                <a16:creationId xmlns:a16="http://schemas.microsoft.com/office/drawing/2014/main" xmlns="" id="{33C252DF-E90C-4F09-BD9C-A9893656B46C}"/>
              </a:ext>
            </a:extLst>
          </p:cNvPr>
          <p:cNvSpPr txBox="1"/>
          <p:nvPr/>
        </p:nvSpPr>
        <p:spPr>
          <a:xfrm>
            <a:off x="4657315" y="4252775"/>
            <a:ext cx="65"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914400">
              <a:lnSpc>
                <a:spcPct val="150000"/>
              </a:lnSpc>
              <a:defRPr sz="4000" b="0">
                <a:solidFill>
                  <a:srgbClr val="F7F9FF"/>
                </a:solidFill>
                <a:latin typeface="linea-basic-10"/>
                <a:ea typeface="linea-basic-10"/>
                <a:cs typeface="linea-basic-10"/>
                <a:sym typeface="linea-basic-10"/>
              </a:defRPr>
            </a:lvl1pPr>
          </a:lstStyle>
          <a:p>
            <a:endParaRPr dirty="0">
              <a:latin typeface="微软雅黑" pitchFamily="34" charset="-122"/>
              <a:ea typeface="微软雅黑" pitchFamily="34" charset="-122"/>
            </a:endParaRPr>
          </a:p>
        </p:txBody>
      </p:sp>
      <p:sp>
        <p:nvSpPr>
          <p:cNvPr id="10" name="/">
            <a:extLst>
              <a:ext uri="{FF2B5EF4-FFF2-40B4-BE49-F238E27FC236}">
                <a16:creationId xmlns:a16="http://schemas.microsoft.com/office/drawing/2014/main" xmlns="" id="{211ECE8D-35E3-4C88-BB26-7E593832A9DF}"/>
              </a:ext>
            </a:extLst>
          </p:cNvPr>
          <p:cNvSpPr txBox="1"/>
          <p:nvPr/>
        </p:nvSpPr>
        <p:spPr>
          <a:xfrm>
            <a:off x="7238218" y="4437441"/>
            <a:ext cx="131309"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914400">
              <a:lnSpc>
                <a:spcPct val="150000"/>
              </a:lnSpc>
              <a:defRPr sz="4000" b="0">
                <a:solidFill>
                  <a:srgbClr val="F7F9FF"/>
                </a:solidFill>
                <a:latin typeface="linea-basic-10"/>
                <a:ea typeface="linea-basic-10"/>
                <a:cs typeface="linea-basic-10"/>
                <a:sym typeface="linea-basic-10"/>
              </a:defRPr>
            </a:lvl1pPr>
          </a:lstStyle>
          <a:p>
            <a:r>
              <a:rPr sz="2400" dirty="0">
                <a:latin typeface="微软雅黑" pitchFamily="34" charset="-122"/>
                <a:ea typeface="微软雅黑" pitchFamily="34" charset="-122"/>
              </a:rPr>
              <a:t>/</a:t>
            </a:r>
          </a:p>
        </p:txBody>
      </p:sp>
      <p:sp>
        <p:nvSpPr>
          <p:cNvPr id="15" name="TextBox 1">
            <a:extLst>
              <a:ext uri="{FF2B5EF4-FFF2-40B4-BE49-F238E27FC236}">
                <a16:creationId xmlns:a16="http://schemas.microsoft.com/office/drawing/2014/main" xmlns="" id="{1E13CA0A-1D91-4A9D-91EA-F94F3F38CA96}"/>
              </a:ext>
            </a:extLst>
          </p:cNvPr>
          <p:cNvSpPr txBox="1"/>
          <p:nvPr/>
        </p:nvSpPr>
        <p:spPr>
          <a:xfrm>
            <a:off x="567807" y="472219"/>
            <a:ext cx="4141853" cy="477054"/>
          </a:xfrm>
          <a:prstGeom prst="rect">
            <a:avLst/>
          </a:prstGeom>
          <a:noFill/>
        </p:spPr>
        <p:txBody>
          <a:bodyPr wrap="square" lIns="45720" tIns="22860" rIns="45720" bIns="22860" rtlCol="0">
            <a:spAutoFit/>
          </a:bodyPr>
          <a:lstStyle/>
          <a:p>
            <a:pPr algn="l"/>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二、代开限额</a:t>
            </a:r>
          </a:p>
        </p:txBody>
      </p:sp>
      <p:sp>
        <p:nvSpPr>
          <p:cNvPr id="20" name="Section Here">
            <a:extLst>
              <a:ext uri="{FF2B5EF4-FFF2-40B4-BE49-F238E27FC236}">
                <a16:creationId xmlns:a16="http://schemas.microsoft.com/office/drawing/2014/main" xmlns="" id="{42C2DE87-62EE-4D4B-B5DB-D69896A2D162}"/>
              </a:ext>
            </a:extLst>
          </p:cNvPr>
          <p:cNvSpPr txBox="1"/>
          <p:nvPr/>
        </p:nvSpPr>
        <p:spPr>
          <a:xfrm>
            <a:off x="7251829" y="4922489"/>
            <a:ext cx="134512"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150000"/>
              </a:lnSpc>
              <a:defRPr sz="1800" b="0">
                <a:solidFill>
                  <a:srgbClr val="F7F9FF"/>
                </a:solidFill>
                <a:latin typeface="Montserrat Bold"/>
                <a:ea typeface="Montserrat Bold"/>
                <a:cs typeface="Montserrat Bold"/>
                <a:sym typeface="Montserrat Bold"/>
              </a:defRPr>
            </a:lvl1pPr>
          </a:lstStyle>
          <a:p>
            <a:r>
              <a:rPr lang="en-US" altLang="zh-CN" dirty="0" smtClean="0">
                <a:latin typeface="微软雅黑" pitchFamily="34" charset="-122"/>
                <a:ea typeface="微软雅黑" pitchFamily="34" charset="-122"/>
              </a:rPr>
              <a:t>2</a:t>
            </a:r>
            <a:endParaRPr dirty="0">
              <a:latin typeface="微软雅黑" pitchFamily="34" charset="-122"/>
              <a:ea typeface="微软雅黑" pitchFamily="34" charset="-122"/>
            </a:endParaRPr>
          </a:p>
        </p:txBody>
      </p:sp>
      <p:sp>
        <p:nvSpPr>
          <p:cNvPr id="21" name="Section Here">
            <a:extLst>
              <a:ext uri="{FF2B5EF4-FFF2-40B4-BE49-F238E27FC236}">
                <a16:creationId xmlns:a16="http://schemas.microsoft.com/office/drawing/2014/main" xmlns="" id="{8850696B-5CFB-40CD-9A1C-6BC3D2BCA158}"/>
              </a:ext>
            </a:extLst>
          </p:cNvPr>
          <p:cNvSpPr txBox="1"/>
          <p:nvPr/>
        </p:nvSpPr>
        <p:spPr>
          <a:xfrm>
            <a:off x="4647237" y="4922489"/>
            <a:ext cx="269023"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150000"/>
              </a:lnSpc>
              <a:defRPr sz="1800" b="0">
                <a:solidFill>
                  <a:srgbClr val="F7F9FF"/>
                </a:solidFill>
                <a:latin typeface="Montserrat Bold"/>
                <a:ea typeface="Montserrat Bold"/>
                <a:cs typeface="Montserrat Bold"/>
                <a:sym typeface="Montserrat Bold"/>
              </a:defRPr>
            </a:lvl1pPr>
          </a:lstStyle>
          <a:p>
            <a:r>
              <a:rPr lang="en-US" altLang="zh-CN" dirty="0">
                <a:latin typeface="微软雅黑" pitchFamily="34" charset="-122"/>
                <a:ea typeface="微软雅黑" pitchFamily="34" charset="-122"/>
              </a:rPr>
              <a:t>03</a:t>
            </a:r>
            <a:endParaRPr dirty="0">
              <a:latin typeface="微软雅黑" pitchFamily="34" charset="-122"/>
              <a:ea typeface="微软雅黑" pitchFamily="34" charset="-122"/>
            </a:endParaRPr>
          </a:p>
        </p:txBody>
      </p:sp>
      <p:sp>
        <p:nvSpPr>
          <p:cNvPr id="24" name="TextBox 39">
            <a:extLst>
              <a:ext uri="{FF2B5EF4-FFF2-40B4-BE49-F238E27FC236}">
                <a16:creationId xmlns:a16="http://schemas.microsoft.com/office/drawing/2014/main" xmlns="" id="{5D96E0F6-43C8-44A5-838C-FA45701A2BA9}"/>
              </a:ext>
            </a:extLst>
          </p:cNvPr>
          <p:cNvSpPr txBox="1"/>
          <p:nvPr/>
        </p:nvSpPr>
        <p:spPr>
          <a:xfrm>
            <a:off x="1217634" y="3407110"/>
            <a:ext cx="3759930" cy="307777"/>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r>
              <a:rPr lang="zh-CN" altLang="zh-CN" b="1" dirty="0" smtClean="0">
                <a:latin typeface="微软雅黑" pitchFamily="34" charset="-122"/>
                <a:ea typeface="微软雅黑" pitchFamily="34" charset="-122"/>
              </a:rPr>
              <a:t>代开发票选择</a:t>
            </a:r>
            <a:r>
              <a:rPr lang="en-US" altLang="zh-CN" b="1" dirty="0" smtClean="0">
                <a:latin typeface="微软雅黑" pitchFamily="34" charset="-122"/>
                <a:ea typeface="微软雅黑" pitchFamily="34" charset="-122"/>
              </a:rPr>
              <a:t>EMS/</a:t>
            </a:r>
            <a:r>
              <a:rPr lang="zh-CN" altLang="zh-CN" b="1" dirty="0" smtClean="0">
                <a:latin typeface="微软雅黑" pitchFamily="34" charset="-122"/>
                <a:ea typeface="微软雅黑" pitchFamily="34" charset="-122"/>
              </a:rPr>
              <a:t>顺丰快递送达</a:t>
            </a:r>
            <a:endParaRPr lang="zh-CN" altLang="en-US" b="1" dirty="0">
              <a:latin typeface="微软雅黑" pitchFamily="34" charset="-122"/>
              <a:ea typeface="微软雅黑" pitchFamily="34" charset="-122"/>
            </a:endParaRPr>
          </a:p>
        </p:txBody>
      </p:sp>
      <p:sp>
        <p:nvSpPr>
          <p:cNvPr id="25" name="TextBox 40">
            <a:extLst>
              <a:ext uri="{FF2B5EF4-FFF2-40B4-BE49-F238E27FC236}">
                <a16:creationId xmlns:a16="http://schemas.microsoft.com/office/drawing/2014/main" xmlns="" id="{51602405-9903-4358-8A42-F791E13EA352}"/>
              </a:ext>
            </a:extLst>
          </p:cNvPr>
          <p:cNvSpPr txBox="1"/>
          <p:nvPr/>
        </p:nvSpPr>
        <p:spPr>
          <a:xfrm>
            <a:off x="1202962" y="3886180"/>
            <a:ext cx="6189949" cy="615553"/>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zh-CN" sz="1800" dirty="0" smtClean="0">
                <a:latin typeface="微软雅黑" pitchFamily="34" charset="-122"/>
                <a:ea typeface="微软雅黑" pitchFamily="34" charset="-122"/>
              </a:rPr>
              <a:t>增值税专用发票和增值普通发票每天合计限额为</a:t>
            </a:r>
            <a:r>
              <a:rPr lang="en-US" altLang="zh-CN" sz="1800" dirty="0" smtClean="0">
                <a:latin typeface="微软雅黑" pitchFamily="34" charset="-122"/>
                <a:ea typeface="微软雅黑" pitchFamily="34" charset="-122"/>
              </a:rPr>
              <a:t>10</a:t>
            </a:r>
            <a:r>
              <a:rPr lang="zh-CN" altLang="zh-CN" sz="1800" dirty="0" smtClean="0">
                <a:latin typeface="微软雅黑" pitchFamily="34" charset="-122"/>
                <a:ea typeface="微软雅黑" pitchFamily="34" charset="-122"/>
              </a:rPr>
              <a:t>万。</a:t>
            </a:r>
            <a:endParaRPr lang="en-US" altLang="zh-CN" sz="1800" dirty="0" smtClean="0">
              <a:latin typeface="微软雅黑" pitchFamily="34" charset="-122"/>
              <a:ea typeface="微软雅黑" pitchFamily="34" charset="-122"/>
            </a:endParaRPr>
          </a:p>
          <a:p>
            <a:endParaRPr lang="zh-CN" altLang="zh-CN" sz="1800" dirty="0" smtClean="0">
              <a:latin typeface="微软雅黑" pitchFamily="34" charset="-122"/>
              <a:ea typeface="微软雅黑" pitchFamily="34" charset="-122"/>
            </a:endParaRPr>
          </a:p>
        </p:txBody>
      </p:sp>
      <p:sp>
        <p:nvSpPr>
          <p:cNvPr id="28" name="矩形 27"/>
          <p:cNvSpPr/>
          <p:nvPr/>
        </p:nvSpPr>
        <p:spPr>
          <a:xfrm>
            <a:off x="1100690" y="1598414"/>
            <a:ext cx="4309507" cy="400110"/>
          </a:xfrm>
          <a:prstGeom prst="rect">
            <a:avLst/>
          </a:prstGeom>
        </p:spPr>
        <p:txBody>
          <a:bodyPr wrap="none">
            <a:spAutoFit/>
          </a:bodyPr>
          <a:lstStyle/>
          <a:p>
            <a:r>
              <a:rPr lang="zh-CN" altLang="zh-CN" sz="2000" b="1" dirty="0" smtClean="0">
                <a:solidFill>
                  <a:schemeClr val="tx1">
                    <a:lumMod val="65000"/>
                    <a:lumOff val="35000"/>
                  </a:schemeClr>
                </a:solidFill>
                <a:latin typeface="微软雅黑" pitchFamily="34" charset="-122"/>
                <a:ea typeface="微软雅黑" pitchFamily="34" charset="-122"/>
              </a:rPr>
              <a:t>代开发票选择前台领取或自助机打印</a:t>
            </a:r>
            <a:endParaRPr lang="zh-CN" altLang="en-US" sz="2000" b="1" dirty="0" smtClean="0">
              <a:solidFill>
                <a:schemeClr val="tx1">
                  <a:lumMod val="65000"/>
                  <a:lumOff val="35000"/>
                </a:schemeClr>
              </a:solidFill>
              <a:latin typeface="微软雅黑" pitchFamily="34" charset="-122"/>
              <a:ea typeface="微软雅黑" pitchFamily="34" charset="-122"/>
            </a:endParaRPr>
          </a:p>
        </p:txBody>
      </p:sp>
      <p:sp>
        <p:nvSpPr>
          <p:cNvPr id="29" name="TextBox 40">
            <a:extLst>
              <a:ext uri="{FF2B5EF4-FFF2-40B4-BE49-F238E27FC236}">
                <a16:creationId xmlns:a16="http://schemas.microsoft.com/office/drawing/2014/main" xmlns="" id="{456C5A17-CDC3-4799-B845-1C0912D4CB4C}"/>
              </a:ext>
            </a:extLst>
          </p:cNvPr>
          <p:cNvSpPr txBox="1"/>
          <p:nvPr/>
        </p:nvSpPr>
        <p:spPr>
          <a:xfrm>
            <a:off x="1211639" y="2097254"/>
            <a:ext cx="6824524" cy="461665"/>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zh-CN" sz="1800" dirty="0" smtClean="0">
                <a:latin typeface="微软雅黑" pitchFamily="34" charset="-122"/>
                <a:ea typeface="微软雅黑" pitchFamily="34" charset="-122"/>
              </a:rPr>
              <a:t>增值税专用发票单张限额为</a:t>
            </a:r>
            <a:r>
              <a:rPr lang="en-US" altLang="zh-CN" sz="1800" dirty="0" smtClean="0">
                <a:latin typeface="微软雅黑" pitchFamily="34" charset="-122"/>
                <a:ea typeface="微软雅黑" pitchFamily="34" charset="-122"/>
              </a:rPr>
              <a:t>100</a:t>
            </a:r>
            <a:r>
              <a:rPr lang="zh-CN" altLang="zh-CN" sz="1800" dirty="0" smtClean="0">
                <a:latin typeface="微软雅黑" pitchFamily="34" charset="-122"/>
                <a:ea typeface="微软雅黑" pitchFamily="34" charset="-122"/>
              </a:rPr>
              <a:t>万，增值税普通发票单张限额为</a:t>
            </a:r>
            <a:r>
              <a:rPr lang="en-US" altLang="zh-CN" sz="1800" dirty="0" smtClean="0">
                <a:latin typeface="微软雅黑" pitchFamily="34" charset="-122"/>
                <a:ea typeface="微软雅黑" pitchFamily="34" charset="-122"/>
              </a:rPr>
              <a:t>10</a:t>
            </a:r>
            <a:r>
              <a:rPr lang="zh-CN" altLang="zh-CN" sz="1800" dirty="0" smtClean="0">
                <a:latin typeface="微软雅黑" pitchFamily="34" charset="-122"/>
                <a:ea typeface="微软雅黑" pitchFamily="34" charset="-122"/>
              </a:rPr>
              <a:t>万。</a:t>
            </a:r>
            <a:endParaRPr lang="en-US" altLang="zh-CN" sz="1800" dirty="0" smtClean="0">
              <a:latin typeface="微软雅黑" pitchFamily="34" charset="-122"/>
              <a:ea typeface="微软雅黑" pitchFamily="34" charset="-122"/>
            </a:endParaRPr>
          </a:p>
        </p:txBody>
      </p:sp>
      <p:cxnSp>
        <p:nvCxnSpPr>
          <p:cNvPr id="30" name="直接连接符 29"/>
          <p:cNvCxnSpPr/>
          <p:nvPr/>
        </p:nvCxnSpPr>
        <p:spPr>
          <a:xfrm>
            <a:off x="533894" y="1051069"/>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1" name="TextBox 39">
            <a:extLst>
              <a:ext uri="{FF2B5EF4-FFF2-40B4-BE49-F238E27FC236}">
                <a16:creationId xmlns:a16="http://schemas.microsoft.com/office/drawing/2014/main" xmlns="" id="{5D96E0F6-43C8-44A5-838C-FA45701A2BA9}"/>
              </a:ext>
            </a:extLst>
          </p:cNvPr>
          <p:cNvSpPr txBox="1"/>
          <p:nvPr/>
        </p:nvSpPr>
        <p:spPr>
          <a:xfrm>
            <a:off x="1253846" y="5200892"/>
            <a:ext cx="4357227" cy="307777"/>
          </a:xfrm>
          <a:prstGeom prst="rect">
            <a:avLst/>
          </a:prstGeom>
          <a:noFill/>
        </p:spPr>
        <p:txBody>
          <a:bodyPr wrap="none" lIns="0" tIns="0" rIns="0" bIns="0" rtlCol="0">
            <a:spAutoFit/>
          </a:bodyPr>
          <a:lstStyle>
            <a:defPPr>
              <a:defRPr lang="zh-CN"/>
            </a:defPPr>
            <a:lvl1pPr>
              <a:defRPr sz="2000">
                <a:solidFill>
                  <a:schemeClr val="tx1">
                    <a:lumMod val="65000"/>
                    <a:lumOff val="35000"/>
                  </a:schemeClr>
                </a:solidFill>
              </a:defRPr>
            </a:lvl1pPr>
          </a:lstStyle>
          <a:p>
            <a:r>
              <a:rPr lang="zh-CN" altLang="en-US" b="1" dirty="0" smtClean="0">
                <a:latin typeface="微软雅黑" pitchFamily="34" charset="-122"/>
                <a:ea typeface="微软雅黑" pitchFamily="34" charset="-122"/>
              </a:rPr>
              <a:t>点下代开</a:t>
            </a:r>
            <a:r>
              <a:rPr lang="en-US" altLang="zh-CN" b="1" dirty="0" smtClean="0">
                <a:latin typeface="微软雅黑" pitchFamily="34" charset="-122"/>
                <a:ea typeface="微软雅黑" pitchFamily="34" charset="-122"/>
              </a:rPr>
              <a:t>APP</a:t>
            </a:r>
            <a:r>
              <a:rPr lang="zh-CN" altLang="zh-CN" b="1" dirty="0" smtClean="0">
                <a:latin typeface="微软雅黑" pitchFamily="34" charset="-122"/>
                <a:ea typeface="微软雅黑" pitchFamily="34" charset="-122"/>
              </a:rPr>
              <a:t>代开</a:t>
            </a:r>
            <a:r>
              <a:rPr lang="zh-CN" altLang="en-US" b="1" dirty="0" smtClean="0">
                <a:latin typeface="微软雅黑" pitchFamily="34" charset="-122"/>
                <a:ea typeface="微软雅黑" pitchFamily="34" charset="-122"/>
              </a:rPr>
              <a:t>增值税电子普通</a:t>
            </a:r>
            <a:r>
              <a:rPr lang="zh-CN" altLang="zh-CN" b="1" dirty="0" smtClean="0">
                <a:latin typeface="微软雅黑" pitchFamily="34" charset="-122"/>
                <a:ea typeface="微软雅黑" pitchFamily="34" charset="-122"/>
              </a:rPr>
              <a:t>发票</a:t>
            </a:r>
            <a:endParaRPr lang="zh-CN" altLang="en-US" b="1" dirty="0">
              <a:latin typeface="微软雅黑" pitchFamily="34" charset="-122"/>
              <a:ea typeface="微软雅黑" pitchFamily="34" charset="-122"/>
            </a:endParaRPr>
          </a:p>
        </p:txBody>
      </p:sp>
      <p:sp>
        <p:nvSpPr>
          <p:cNvPr id="34" name="TextBox 40">
            <a:extLst>
              <a:ext uri="{FF2B5EF4-FFF2-40B4-BE49-F238E27FC236}">
                <a16:creationId xmlns:a16="http://schemas.microsoft.com/office/drawing/2014/main" xmlns="" id="{51602405-9903-4358-8A42-F791E13EA352}"/>
              </a:ext>
            </a:extLst>
          </p:cNvPr>
          <p:cNvSpPr txBox="1"/>
          <p:nvPr/>
        </p:nvSpPr>
        <p:spPr>
          <a:xfrm>
            <a:off x="1283187" y="5668949"/>
            <a:ext cx="5575611" cy="230832"/>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zh-CN" sz="1800" dirty="0" smtClean="0">
                <a:latin typeface="微软雅黑" pitchFamily="34" charset="-122"/>
                <a:ea typeface="微软雅黑" pitchFamily="34" charset="-122"/>
              </a:rPr>
              <a:t>单张发票最高开票限额是万元</a:t>
            </a:r>
            <a:r>
              <a:rPr lang="zh-CN" altLang="en-US" sz="1800" dirty="0" smtClean="0">
                <a:latin typeface="微软雅黑" pitchFamily="34" charset="-122"/>
                <a:ea typeface="微软雅黑" pitchFamily="34" charset="-122"/>
              </a:rPr>
              <a:t>。</a:t>
            </a:r>
            <a:endParaRPr lang="en-US" altLang="zh-CN" sz="1800" dirty="0" smtClean="0">
              <a:latin typeface="微软雅黑" pitchFamily="34" charset="-122"/>
              <a:ea typeface="微软雅黑" pitchFamily="34" charset="-122"/>
            </a:endParaRPr>
          </a:p>
        </p:txBody>
      </p:sp>
      <p:sp>
        <p:nvSpPr>
          <p:cNvPr id="27" name="Circle">
            <a:extLst>
              <a:ext uri="{FF2B5EF4-FFF2-40B4-BE49-F238E27FC236}">
                <a16:creationId xmlns:a16="http://schemas.microsoft.com/office/drawing/2014/main" xmlns="" id="{068E333C-901A-40AF-9EAC-A366D3C5ABE5}"/>
              </a:ext>
            </a:extLst>
          </p:cNvPr>
          <p:cNvSpPr/>
          <p:nvPr/>
        </p:nvSpPr>
        <p:spPr>
          <a:xfrm>
            <a:off x="637543" y="3439746"/>
            <a:ext cx="364820" cy="391751"/>
          </a:xfrm>
          <a:prstGeom prst="ellipse">
            <a:avLst/>
          </a:prstGeom>
          <a:gradFill>
            <a:gsLst>
              <a:gs pos="0">
                <a:schemeClr val="accent1"/>
              </a:gs>
              <a:gs pos="100000">
                <a:schemeClr val="accent1">
                  <a:lumMod val="75000"/>
                </a:schemeClr>
              </a:gs>
            </a:gsLst>
            <a:lin ang="5400000" scaled="0"/>
          </a:gra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457200"/>
            <a:endParaRPr sz="1400" dirty="0">
              <a:solidFill>
                <a:schemeClr val="bg1"/>
              </a:solidFill>
              <a:latin typeface="微软雅黑" pitchFamily="34" charset="-122"/>
              <a:ea typeface="微软雅黑" pitchFamily="34" charset="-122"/>
            </a:endParaRPr>
          </a:p>
        </p:txBody>
      </p:sp>
      <p:sp>
        <p:nvSpPr>
          <p:cNvPr id="32" name="Circle">
            <a:extLst>
              <a:ext uri="{FF2B5EF4-FFF2-40B4-BE49-F238E27FC236}">
                <a16:creationId xmlns:a16="http://schemas.microsoft.com/office/drawing/2014/main" xmlns="" id="{068E333C-901A-40AF-9EAC-A366D3C5ABE5}"/>
              </a:ext>
            </a:extLst>
          </p:cNvPr>
          <p:cNvSpPr/>
          <p:nvPr/>
        </p:nvSpPr>
        <p:spPr>
          <a:xfrm>
            <a:off x="693460" y="5267497"/>
            <a:ext cx="364820" cy="391751"/>
          </a:xfrm>
          <a:prstGeom prst="ellipse">
            <a:avLst/>
          </a:prstGeom>
          <a:gradFill>
            <a:gsLst>
              <a:gs pos="0">
                <a:schemeClr val="accent1"/>
              </a:gs>
              <a:gs pos="100000">
                <a:schemeClr val="accent1">
                  <a:lumMod val="75000"/>
                </a:schemeClr>
              </a:gs>
            </a:gsLst>
            <a:lin ang="5400000" scaled="0"/>
          </a:gra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457200"/>
            <a:endParaRPr sz="1400" dirty="0">
              <a:solidFill>
                <a:schemeClr val="bg1"/>
              </a:solidFill>
              <a:latin typeface="微软雅黑" pitchFamily="34" charset="-122"/>
              <a:ea typeface="微软雅黑" pitchFamily="34" charset="-122"/>
            </a:endParaRPr>
          </a:p>
        </p:txBody>
      </p:sp>
      <p:pic>
        <p:nvPicPr>
          <p:cNvPr id="23" name="图片 22">
            <a:extLst>
              <a:ext uri="{FF2B5EF4-FFF2-40B4-BE49-F238E27FC236}">
                <a16:creationId xmlns:a16="http://schemas.microsoft.com/office/drawing/2014/main" xmlns="" id="{12314D99-9E0D-4D21-9E43-6E1F826DD33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52289" y="3050310"/>
            <a:ext cx="2661929" cy="3882259"/>
          </a:xfrm>
          <a:prstGeom prst="rect">
            <a:avLst/>
          </a:prstGeom>
        </p:spPr>
      </p:pic>
    </p:spTree>
    <p:extLst>
      <p:ext uri="{BB962C8B-B14F-4D97-AF65-F5344CB8AC3E}">
        <p14:creationId xmlns:p14="http://schemas.microsoft.com/office/powerpoint/2010/main" xmlns="" val="107087167"/>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626433" y="865610"/>
            <a:ext cx="713585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22" name="图片占位符 21">
            <a:extLst>
              <a:ext uri="{FF2B5EF4-FFF2-40B4-BE49-F238E27FC236}">
                <a16:creationId xmlns:a16="http://schemas.microsoft.com/office/drawing/2014/main" xmlns="" id="{1DA386BD-0628-4613-A2EC-9E45EAD1F76B}"/>
              </a:ext>
            </a:extLst>
          </p:cNvPr>
          <p:cNvPicPr>
            <a:picLocks noGrp="1" noChangeAspect="1"/>
          </p:cNvPicPr>
          <p:nvPr>
            <p:ph type="pic" sz="quarter" idx="11"/>
          </p:nvPr>
        </p:nvPicPr>
        <p:blipFill>
          <a:blip r:embed="rId3" cstate="print">
            <a:extLst>
              <a:ext uri="{28A0092B-C50C-407E-A947-70E740481C1C}">
                <a14:useLocalDpi xmlns:a14="http://schemas.microsoft.com/office/drawing/2010/main" xmlns="" val="0"/>
              </a:ext>
            </a:extLst>
          </a:blip>
          <a:stretch>
            <a:fillRect/>
          </a:stretch>
        </p:blipFill>
        <p:spPr>
          <a:xfrm>
            <a:off x="3259870" y="0"/>
            <a:ext cx="5205627" cy="6858000"/>
          </a:xfrm>
          <a:solidFill>
            <a:srgbClr val="54A7AD"/>
          </a:solidFill>
        </p:spPr>
      </p:pic>
      <p:sp>
        <p:nvSpPr>
          <p:cNvPr id="23" name="矩形 22">
            <a:extLst>
              <a:ext uri="{FF2B5EF4-FFF2-40B4-BE49-F238E27FC236}">
                <a16:creationId xmlns:a16="http://schemas.microsoft.com/office/drawing/2014/main" xmlns="" id="{2F619DF4-A9F2-434C-946A-6C99108858AA}"/>
              </a:ext>
            </a:extLst>
          </p:cNvPr>
          <p:cNvSpPr/>
          <p:nvPr/>
        </p:nvSpPr>
        <p:spPr>
          <a:xfrm>
            <a:off x="1285222" y="1419961"/>
            <a:ext cx="1874544" cy="163058"/>
          </a:xfrm>
          <a:prstGeom prst="rect">
            <a:avLst/>
          </a:prstGeom>
          <a:gradFill>
            <a:gsLst>
              <a:gs pos="0">
                <a:schemeClr val="accent1">
                  <a:lumMod val="90000"/>
                  <a:lumOff val="10000"/>
                </a:schemeClr>
              </a:gs>
              <a:gs pos="10000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itchFamily="34" charset="-122"/>
              <a:ea typeface="微软雅黑" pitchFamily="34" charset="-122"/>
            </a:endParaRPr>
          </a:p>
        </p:txBody>
      </p:sp>
      <p:sp>
        <p:nvSpPr>
          <p:cNvPr id="26" name="TextBox 53">
            <a:extLst>
              <a:ext uri="{FF2B5EF4-FFF2-40B4-BE49-F238E27FC236}">
                <a16:creationId xmlns:a16="http://schemas.microsoft.com/office/drawing/2014/main" xmlns="" id="{54F36D55-0381-4712-851E-24DE9379D494}"/>
              </a:ext>
            </a:extLst>
          </p:cNvPr>
          <p:cNvSpPr txBox="1"/>
          <p:nvPr/>
        </p:nvSpPr>
        <p:spPr>
          <a:xfrm>
            <a:off x="201259" y="3204164"/>
            <a:ext cx="3228143" cy="2215991"/>
          </a:xfrm>
          <a:prstGeom prst="rect">
            <a:avLst/>
          </a:prstGeom>
          <a:noFill/>
        </p:spPr>
        <p:txBody>
          <a:bodyPr wrap="square" lIns="0" tIns="0" rIns="0" bIns="0" rtlCol="0">
            <a:spAutoFit/>
          </a:bodyPr>
          <a:lstStyle/>
          <a:p>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1</a:t>
            </a:r>
            <a:r>
              <a:rPr lang="zh-CN" altLang="zh-CN" dirty="0">
                <a:latin typeface="微软雅黑" pitchFamily="34" charset="-122"/>
                <a:ea typeface="微软雅黑" pitchFamily="34" charset="-122"/>
              </a:rPr>
              <a:t>）登录电子税务局</a:t>
            </a:r>
            <a:r>
              <a:rPr lang="en-US" altLang="zh-CN" dirty="0">
                <a:latin typeface="微软雅黑" pitchFamily="34" charset="-122"/>
                <a:ea typeface="微软雅黑" pitchFamily="34" charset="-122"/>
                <a:sym typeface="Wingdings"/>
              </a:rPr>
              <a:t></a:t>
            </a:r>
            <a:r>
              <a:rPr lang="zh-CN" altLang="zh-CN" dirty="0">
                <a:latin typeface="微软雅黑" pitchFamily="34" charset="-122"/>
                <a:ea typeface="微软雅黑" pitchFamily="34" charset="-122"/>
              </a:rPr>
              <a:t>【办税桌面】</a:t>
            </a:r>
            <a:r>
              <a:rPr lang="en-US" altLang="zh-CN" dirty="0">
                <a:latin typeface="微软雅黑" pitchFamily="34" charset="-122"/>
                <a:ea typeface="微软雅黑" pitchFamily="34" charset="-122"/>
                <a:sym typeface="Wingdings"/>
              </a:rPr>
              <a:t></a:t>
            </a:r>
            <a:r>
              <a:rPr lang="zh-CN" altLang="zh-CN" dirty="0">
                <a:latin typeface="微软雅黑" pitchFamily="34" charset="-122"/>
                <a:ea typeface="微软雅黑" pitchFamily="34" charset="-122"/>
              </a:rPr>
              <a:t>【我要办税】</a:t>
            </a:r>
            <a:r>
              <a:rPr lang="en-US" altLang="zh-CN" dirty="0">
                <a:latin typeface="微软雅黑" pitchFamily="34" charset="-122"/>
                <a:ea typeface="微软雅黑" pitchFamily="34" charset="-122"/>
                <a:sym typeface="Wingdings"/>
              </a:rPr>
              <a:t></a:t>
            </a:r>
            <a:r>
              <a:rPr lang="zh-CN" altLang="zh-CN" dirty="0">
                <a:latin typeface="微软雅黑" pitchFamily="34" charset="-122"/>
                <a:ea typeface="微软雅黑" pitchFamily="34" charset="-122"/>
              </a:rPr>
              <a:t>【发票使用】</a:t>
            </a:r>
            <a:r>
              <a:rPr lang="en-US" altLang="zh-CN" dirty="0">
                <a:latin typeface="微软雅黑" pitchFamily="34" charset="-122"/>
                <a:ea typeface="微软雅黑" pitchFamily="34" charset="-122"/>
                <a:sym typeface="Wingdings"/>
              </a:rPr>
              <a:t></a:t>
            </a:r>
            <a:r>
              <a:rPr lang="zh-CN" altLang="zh-CN" dirty="0">
                <a:latin typeface="微软雅黑" pitchFamily="34" charset="-122"/>
                <a:ea typeface="微软雅黑" pitchFamily="34" charset="-122"/>
              </a:rPr>
              <a:t>【发票代开】</a:t>
            </a:r>
            <a:r>
              <a:rPr lang="en-US" altLang="zh-CN" dirty="0">
                <a:latin typeface="微软雅黑" pitchFamily="34" charset="-122"/>
                <a:ea typeface="微软雅黑" pitchFamily="34" charset="-122"/>
                <a:sym typeface="Wingdings"/>
              </a:rPr>
              <a:t></a:t>
            </a:r>
            <a:r>
              <a:rPr lang="zh-CN" altLang="zh-CN" dirty="0">
                <a:latin typeface="微软雅黑" pitchFamily="34" charset="-122"/>
                <a:ea typeface="微软雅黑" pitchFamily="34" charset="-122"/>
              </a:rPr>
              <a:t>【代开增值税专用发票】</a:t>
            </a:r>
            <a:r>
              <a:rPr lang="en-US" altLang="zh-CN" dirty="0">
                <a:latin typeface="微软雅黑" pitchFamily="34" charset="-122"/>
                <a:ea typeface="微软雅黑" pitchFamily="34" charset="-122"/>
              </a:rPr>
              <a:t>/</a:t>
            </a:r>
            <a:r>
              <a:rPr lang="zh-CN" altLang="zh-CN" dirty="0">
                <a:latin typeface="微软雅黑" pitchFamily="34" charset="-122"/>
                <a:ea typeface="微软雅黑" pitchFamily="34" charset="-122"/>
              </a:rPr>
              <a:t> 【代开增值税普通发票】或直接在搜索栏搜“代开增值税专用发票”</a:t>
            </a:r>
            <a:r>
              <a:rPr lang="en-US" altLang="zh-CN" b="1" dirty="0">
                <a:latin typeface="微软雅黑" pitchFamily="34" charset="-122"/>
                <a:ea typeface="微软雅黑" pitchFamily="34" charset="-122"/>
              </a:rPr>
              <a:t>/</a:t>
            </a:r>
            <a:r>
              <a:rPr lang="zh-CN" altLang="zh-CN" dirty="0">
                <a:latin typeface="微软雅黑" pitchFamily="34" charset="-122"/>
                <a:ea typeface="微软雅黑" pitchFamily="34" charset="-122"/>
              </a:rPr>
              <a:t>“代开增值税普通发票”。</a:t>
            </a:r>
          </a:p>
          <a:p>
            <a:endParaRPr lang="en-US" altLang="zh-CN" dirty="0">
              <a:latin typeface="微软雅黑" pitchFamily="34" charset="-122"/>
              <a:ea typeface="微软雅黑" pitchFamily="34" charset="-122"/>
            </a:endParaRPr>
          </a:p>
        </p:txBody>
      </p:sp>
      <p:sp>
        <p:nvSpPr>
          <p:cNvPr id="29" name="Oval 26">
            <a:extLst>
              <a:ext uri="{FF2B5EF4-FFF2-40B4-BE49-F238E27FC236}">
                <a16:creationId xmlns:a16="http://schemas.microsoft.com/office/drawing/2014/main" xmlns="" id="{652CC5EE-93CC-41A9-BE47-A9B9EC20A5AD}"/>
              </a:ext>
            </a:extLst>
          </p:cNvPr>
          <p:cNvSpPr/>
          <p:nvPr/>
        </p:nvSpPr>
        <p:spPr>
          <a:xfrm>
            <a:off x="9479955" y="1631304"/>
            <a:ext cx="525487" cy="514285"/>
          </a:xfrm>
          <a:prstGeom prst="ellipse">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dirty="0">
                <a:latin typeface="微软雅黑" pitchFamily="34" charset="-122"/>
                <a:ea typeface="微软雅黑" pitchFamily="34" charset="-122"/>
              </a:rPr>
              <a:t>2</a:t>
            </a:r>
            <a:endParaRPr lang="en-US" sz="2000" dirty="0">
              <a:latin typeface="微软雅黑" pitchFamily="34" charset="-122"/>
              <a:ea typeface="微软雅黑" pitchFamily="34" charset="-122"/>
            </a:endParaRPr>
          </a:p>
        </p:txBody>
      </p:sp>
      <p:sp>
        <p:nvSpPr>
          <p:cNvPr id="30" name="Oval 26">
            <a:extLst>
              <a:ext uri="{FF2B5EF4-FFF2-40B4-BE49-F238E27FC236}">
                <a16:creationId xmlns:a16="http://schemas.microsoft.com/office/drawing/2014/main" xmlns="" id="{6D4D1E6B-56A4-4B79-B6B4-61B3E0BD10A4}"/>
              </a:ext>
            </a:extLst>
          </p:cNvPr>
          <p:cNvSpPr/>
          <p:nvPr/>
        </p:nvSpPr>
        <p:spPr>
          <a:xfrm>
            <a:off x="9430112" y="3975571"/>
            <a:ext cx="526354" cy="522034"/>
          </a:xfrm>
          <a:prstGeom prst="ellipse">
            <a:avLst/>
          </a:prstGeom>
          <a:gradFill>
            <a:gsLst>
              <a:gs pos="0">
                <a:schemeClr val="accent1">
                  <a:lumMod val="90000"/>
                  <a:lumOff val="10000"/>
                </a:schemeClr>
              </a:gs>
              <a:gs pos="100000">
                <a:schemeClr val="accent1"/>
              </a:gs>
            </a:gsLst>
            <a:lin ang="5400000" scaled="1"/>
          </a:gradFill>
          <a:ln>
            <a:noFill/>
          </a:ln>
          <a:effectLst>
            <a:outerShdw blurRad="254000" dist="1143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dirty="0">
                <a:latin typeface="微软雅黑" pitchFamily="34" charset="-122"/>
                <a:ea typeface="微软雅黑" pitchFamily="34" charset="-122"/>
              </a:rPr>
              <a:t>3</a:t>
            </a:r>
            <a:endParaRPr lang="en-US" sz="2000" b="1" dirty="0">
              <a:latin typeface="微软雅黑" pitchFamily="34" charset="-122"/>
              <a:ea typeface="微软雅黑" pitchFamily="34" charset="-122"/>
            </a:endParaRPr>
          </a:p>
        </p:txBody>
      </p:sp>
      <p:sp>
        <p:nvSpPr>
          <p:cNvPr id="33" name="Rectangle 16">
            <a:extLst>
              <a:ext uri="{FF2B5EF4-FFF2-40B4-BE49-F238E27FC236}">
                <a16:creationId xmlns:a16="http://schemas.microsoft.com/office/drawing/2014/main" xmlns="" id="{2721C668-FB23-42EF-840C-30C4233061B4}"/>
              </a:ext>
            </a:extLst>
          </p:cNvPr>
          <p:cNvSpPr/>
          <p:nvPr/>
        </p:nvSpPr>
        <p:spPr>
          <a:xfrm>
            <a:off x="8132868" y="2145588"/>
            <a:ext cx="2858425" cy="652486"/>
          </a:xfrm>
          <a:prstGeom prst="rect">
            <a:avLst/>
          </a:prstGeom>
        </p:spPr>
        <p:txBody>
          <a:bodyPr wrap="square">
            <a:spAutoFit/>
          </a:bodyPr>
          <a:lstStyle/>
          <a:p>
            <a:pPr>
              <a:lnSpc>
                <a:spcPct val="130000"/>
              </a:lnSpc>
            </a:pPr>
            <a:r>
              <a:rPr lang="zh-CN" altLang="zh-CN" sz="1400" dirty="0" smtClean="0">
                <a:latin typeface="微软雅黑" pitchFamily="34" charset="-122"/>
                <a:ea typeface="微软雅黑" pitchFamily="34" charset="-122"/>
              </a:rPr>
              <a:t>选择</a:t>
            </a:r>
            <a:r>
              <a:rPr lang="zh-CN" altLang="zh-CN" sz="1400" dirty="0">
                <a:latin typeface="微软雅黑" pitchFamily="34" charset="-122"/>
                <a:ea typeface="微软雅黑" pitchFamily="34" charset="-122"/>
              </a:rPr>
              <a:t>自助终端打印、税局办税服务厅领取、</a:t>
            </a:r>
            <a:r>
              <a:rPr lang="en-US" altLang="zh-CN" sz="1400" dirty="0">
                <a:latin typeface="微软雅黑" pitchFamily="34" charset="-122"/>
                <a:ea typeface="微软雅黑" pitchFamily="34" charset="-122"/>
              </a:rPr>
              <a:t>EMS</a:t>
            </a:r>
            <a:r>
              <a:rPr lang="zh-CN" altLang="zh-CN" sz="1400" dirty="0">
                <a:latin typeface="微软雅黑" pitchFamily="34" charset="-122"/>
                <a:ea typeface="微软雅黑" pitchFamily="34" charset="-122"/>
              </a:rPr>
              <a:t>邮寄、顺丰邮寄。</a:t>
            </a:r>
            <a:endParaRPr lang="en-US" altLang="zh-CN" sz="1400" dirty="0">
              <a:solidFill>
                <a:schemeClr val="tx1">
                  <a:lumMod val="85000"/>
                  <a:lumOff val="15000"/>
                </a:schemeClr>
              </a:solidFill>
              <a:latin typeface="微软雅黑" pitchFamily="34" charset="-122"/>
              <a:ea typeface="微软雅黑" pitchFamily="34" charset="-122"/>
            </a:endParaRPr>
          </a:p>
        </p:txBody>
      </p:sp>
      <p:sp>
        <p:nvSpPr>
          <p:cNvPr id="34" name="Rectangle 10">
            <a:extLst>
              <a:ext uri="{FF2B5EF4-FFF2-40B4-BE49-F238E27FC236}">
                <a16:creationId xmlns:a16="http://schemas.microsoft.com/office/drawing/2014/main" xmlns="" id="{B5F036F7-199B-4259-921D-ECC5B12E80C7}"/>
              </a:ext>
            </a:extLst>
          </p:cNvPr>
          <p:cNvSpPr/>
          <p:nvPr/>
        </p:nvSpPr>
        <p:spPr>
          <a:xfrm>
            <a:off x="8175598" y="1525361"/>
            <a:ext cx="1964008" cy="553998"/>
          </a:xfrm>
          <a:prstGeom prst="rect">
            <a:avLst/>
          </a:prstGeom>
          <a:noFill/>
        </p:spPr>
        <p:txBody>
          <a:bodyPr wrap="square" rtlCol="0" anchor="ctr" anchorCtr="0">
            <a:spAutoFit/>
          </a:bodyPr>
          <a:lstStyle/>
          <a:p>
            <a:pPr>
              <a:lnSpc>
                <a:spcPct val="150000"/>
              </a:lnSpc>
            </a:pPr>
            <a:r>
              <a:rPr lang="zh-CN" altLang="en-US" sz="2000" dirty="0" smtClean="0">
                <a:solidFill>
                  <a:schemeClr val="tx1">
                    <a:lumMod val="85000"/>
                    <a:lumOff val="15000"/>
                  </a:schemeClr>
                </a:solidFill>
                <a:latin typeface="微软雅黑" pitchFamily="34" charset="-122"/>
                <a:ea typeface="微软雅黑" pitchFamily="34" charset="-122"/>
              </a:rPr>
              <a:t>领票方式</a:t>
            </a:r>
            <a:endParaRPr lang="id-ID" sz="2000" dirty="0">
              <a:solidFill>
                <a:schemeClr val="tx1">
                  <a:lumMod val="85000"/>
                  <a:lumOff val="15000"/>
                </a:schemeClr>
              </a:solidFill>
              <a:latin typeface="微软雅黑" pitchFamily="34" charset="-122"/>
              <a:ea typeface="微软雅黑" pitchFamily="34" charset="-122"/>
            </a:endParaRPr>
          </a:p>
        </p:txBody>
      </p:sp>
      <p:sp>
        <p:nvSpPr>
          <p:cNvPr id="35" name="Rectangle 16">
            <a:extLst>
              <a:ext uri="{FF2B5EF4-FFF2-40B4-BE49-F238E27FC236}">
                <a16:creationId xmlns:a16="http://schemas.microsoft.com/office/drawing/2014/main" xmlns="" id="{FE92AC39-838F-4309-9DEB-0E6BCD3821F8}"/>
              </a:ext>
            </a:extLst>
          </p:cNvPr>
          <p:cNvSpPr/>
          <p:nvPr/>
        </p:nvSpPr>
        <p:spPr>
          <a:xfrm>
            <a:off x="8096882" y="4527971"/>
            <a:ext cx="3817120" cy="2052870"/>
          </a:xfrm>
          <a:prstGeom prst="rect">
            <a:avLst/>
          </a:prstGeom>
        </p:spPr>
        <p:txBody>
          <a:bodyPr wrap="square">
            <a:spAutoFit/>
          </a:bodyPr>
          <a:lstStyle/>
          <a:p>
            <a:pPr>
              <a:lnSpc>
                <a:spcPct val="130000"/>
              </a:lnSpc>
            </a:pPr>
            <a:r>
              <a:rPr lang="zh-CN" altLang="zh-CN" sz="1400" dirty="0">
                <a:latin typeface="微软雅黑" pitchFamily="34" charset="-122"/>
                <a:ea typeface="微软雅黑" pitchFamily="34" charset="-122"/>
              </a:rPr>
              <a:t>纳税人发现已提交的增值税发票代开申请信息有误，可以对未开具的申请信息进行作废。操作路径：【办税桌面】</a:t>
            </a:r>
            <a:r>
              <a:rPr lang="en-US" altLang="zh-CN" sz="1400" dirty="0">
                <a:latin typeface="微软雅黑" pitchFamily="34" charset="-122"/>
                <a:ea typeface="微软雅黑" pitchFamily="34" charset="-122"/>
                <a:sym typeface="Wingdings"/>
              </a:rPr>
              <a:t></a:t>
            </a:r>
            <a:r>
              <a:rPr lang="zh-CN" altLang="zh-CN" sz="1400" dirty="0">
                <a:latin typeface="微软雅黑" pitchFamily="34" charset="-122"/>
                <a:ea typeface="微软雅黑" pitchFamily="34" charset="-122"/>
              </a:rPr>
              <a:t>【我要办税】</a:t>
            </a:r>
            <a:r>
              <a:rPr lang="en-US" altLang="zh-CN" sz="1400" dirty="0">
                <a:latin typeface="微软雅黑" pitchFamily="34" charset="-122"/>
                <a:ea typeface="微软雅黑" pitchFamily="34" charset="-122"/>
                <a:sym typeface="Wingdings"/>
              </a:rPr>
              <a:t></a:t>
            </a:r>
            <a:r>
              <a:rPr lang="zh-CN" altLang="zh-CN" sz="1400" dirty="0">
                <a:latin typeface="微软雅黑" pitchFamily="34" charset="-122"/>
                <a:ea typeface="微软雅黑" pitchFamily="34" charset="-122"/>
              </a:rPr>
              <a:t>【发票使用】</a:t>
            </a:r>
            <a:r>
              <a:rPr lang="en-US" altLang="zh-CN" sz="1400" dirty="0">
                <a:latin typeface="微软雅黑" pitchFamily="34" charset="-122"/>
                <a:ea typeface="微软雅黑" pitchFamily="34" charset="-122"/>
                <a:sym typeface="Wingdings"/>
              </a:rPr>
              <a:t></a:t>
            </a:r>
            <a:r>
              <a:rPr lang="zh-CN" altLang="zh-CN" sz="1400" dirty="0">
                <a:latin typeface="微软雅黑" pitchFamily="34" charset="-122"/>
                <a:ea typeface="微软雅黑" pitchFamily="34" charset="-122"/>
              </a:rPr>
              <a:t>【发票代开】</a:t>
            </a:r>
            <a:r>
              <a:rPr lang="en-US" altLang="zh-CN" sz="1400" dirty="0">
                <a:latin typeface="微软雅黑" pitchFamily="34" charset="-122"/>
                <a:ea typeface="微软雅黑" pitchFamily="34" charset="-122"/>
                <a:sym typeface="Wingdings"/>
              </a:rPr>
              <a:t></a:t>
            </a:r>
            <a:r>
              <a:rPr lang="zh-CN" altLang="zh-CN" sz="1400" dirty="0">
                <a:latin typeface="微软雅黑" pitchFamily="34" charset="-122"/>
                <a:ea typeface="微软雅黑" pitchFamily="34" charset="-122"/>
              </a:rPr>
              <a:t>【</a:t>
            </a:r>
            <a:r>
              <a:rPr lang="zh-CN" altLang="zh-CN" sz="1400" dirty="0">
                <a:solidFill>
                  <a:srgbClr val="FF0000"/>
                </a:solidFill>
                <a:latin typeface="微软雅黑" pitchFamily="34" charset="-122"/>
                <a:ea typeface="微软雅黑" pitchFamily="34" charset="-122"/>
              </a:rPr>
              <a:t>代开增值税发票申请作废</a:t>
            </a:r>
            <a:r>
              <a:rPr lang="zh-CN" altLang="zh-CN" sz="1400" dirty="0">
                <a:latin typeface="微软雅黑" pitchFamily="34" charset="-122"/>
                <a:ea typeface="微软雅黑" pitchFamily="34" charset="-122"/>
              </a:rPr>
              <a:t>】或直接在搜索栏搜索“增值税发票代开作废”。</a:t>
            </a:r>
            <a:endParaRPr lang="en-US" altLang="zh-CN" sz="1400" dirty="0">
              <a:latin typeface="微软雅黑" pitchFamily="34" charset="-122"/>
              <a:ea typeface="微软雅黑" pitchFamily="34" charset="-122"/>
            </a:endParaRPr>
          </a:p>
          <a:p>
            <a:pPr>
              <a:lnSpc>
                <a:spcPct val="130000"/>
              </a:lnSpc>
            </a:pPr>
            <a:endParaRPr lang="en-US" altLang="zh-CN" sz="1400" dirty="0">
              <a:solidFill>
                <a:schemeClr val="tx1">
                  <a:lumMod val="85000"/>
                  <a:lumOff val="15000"/>
                </a:schemeClr>
              </a:solidFill>
              <a:latin typeface="微软雅黑" pitchFamily="34" charset="-122"/>
              <a:ea typeface="微软雅黑" pitchFamily="34" charset="-122"/>
            </a:endParaRPr>
          </a:p>
        </p:txBody>
      </p:sp>
      <p:sp>
        <p:nvSpPr>
          <p:cNvPr id="36" name="Rectangle 10">
            <a:extLst>
              <a:ext uri="{FF2B5EF4-FFF2-40B4-BE49-F238E27FC236}">
                <a16:creationId xmlns:a16="http://schemas.microsoft.com/office/drawing/2014/main" xmlns="" id="{8E204108-652D-4AC4-A9ED-0B679FCD6D9B}"/>
              </a:ext>
            </a:extLst>
          </p:cNvPr>
          <p:cNvSpPr/>
          <p:nvPr/>
        </p:nvSpPr>
        <p:spPr>
          <a:xfrm>
            <a:off x="8132867" y="3962266"/>
            <a:ext cx="1964008" cy="553998"/>
          </a:xfrm>
          <a:prstGeom prst="rect">
            <a:avLst/>
          </a:prstGeom>
          <a:noFill/>
        </p:spPr>
        <p:txBody>
          <a:bodyPr wrap="square" rtlCol="0" anchor="ctr" anchorCtr="0">
            <a:spAutoFit/>
          </a:bodyPr>
          <a:lstStyle/>
          <a:p>
            <a:pPr>
              <a:lnSpc>
                <a:spcPct val="150000"/>
              </a:lnSpc>
            </a:pPr>
            <a:r>
              <a:rPr lang="zh-CN" altLang="en-US" sz="2000" dirty="0">
                <a:solidFill>
                  <a:schemeClr val="tx1">
                    <a:lumMod val="85000"/>
                    <a:lumOff val="15000"/>
                  </a:schemeClr>
                </a:solidFill>
                <a:latin typeface="微软雅黑" pitchFamily="34" charset="-122"/>
                <a:ea typeface="微软雅黑" pitchFamily="34" charset="-122"/>
              </a:rPr>
              <a:t>代</a:t>
            </a:r>
            <a:r>
              <a:rPr lang="zh-CN" altLang="en-US" sz="2000" dirty="0" smtClean="0">
                <a:solidFill>
                  <a:schemeClr val="tx1">
                    <a:lumMod val="85000"/>
                    <a:lumOff val="15000"/>
                  </a:schemeClr>
                </a:solidFill>
                <a:latin typeface="微软雅黑" pitchFamily="34" charset="-122"/>
                <a:ea typeface="微软雅黑" pitchFamily="34" charset="-122"/>
              </a:rPr>
              <a:t>开作废</a:t>
            </a:r>
            <a:endParaRPr lang="id-ID" sz="2000" dirty="0">
              <a:solidFill>
                <a:schemeClr val="tx1">
                  <a:lumMod val="85000"/>
                  <a:lumOff val="15000"/>
                </a:schemeClr>
              </a:solidFill>
              <a:latin typeface="微软雅黑" pitchFamily="34" charset="-122"/>
              <a:ea typeface="微软雅黑" pitchFamily="34" charset="-122"/>
            </a:endParaRPr>
          </a:p>
        </p:txBody>
      </p:sp>
      <p:sp>
        <p:nvSpPr>
          <p:cNvPr id="21" name="矩形 20"/>
          <p:cNvSpPr/>
          <p:nvPr/>
        </p:nvSpPr>
        <p:spPr>
          <a:xfrm>
            <a:off x="626434" y="342390"/>
            <a:ext cx="2377794" cy="523220"/>
          </a:xfrm>
          <a:prstGeom prst="rect">
            <a:avLst/>
          </a:prstGeom>
        </p:spPr>
        <p:txBody>
          <a:bodyPr wrap="square">
            <a:spAutoFit/>
          </a:bodyPr>
          <a:lstStyle/>
          <a:p>
            <a:pPr algn="dist"/>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七、代开</a:t>
            </a:r>
            <a:r>
              <a:rPr lang="zh-CN" altLang="en-US" sz="2800" b="1" dirty="0">
                <a:solidFill>
                  <a:srgbClr val="0070C0"/>
                </a:solidFill>
                <a:latin typeface="微软雅黑" pitchFamily="34" charset="-122"/>
                <a:ea typeface="微软雅黑" pitchFamily="34" charset="-122"/>
                <a:cs typeface="+mn-ea"/>
                <a:sym typeface="Arial" panose="020B0604020202020204" pitchFamily="34" charset="0"/>
              </a:rPr>
              <a:t>流程</a:t>
            </a:r>
          </a:p>
        </p:txBody>
      </p:sp>
      <p:sp>
        <p:nvSpPr>
          <p:cNvPr id="2" name="TextBox 1"/>
          <p:cNvSpPr txBox="1"/>
          <p:nvPr/>
        </p:nvSpPr>
        <p:spPr>
          <a:xfrm>
            <a:off x="626433" y="1139404"/>
            <a:ext cx="1995699" cy="461665"/>
          </a:xfrm>
          <a:prstGeom prst="rect">
            <a:avLst/>
          </a:prstGeom>
          <a:noFill/>
        </p:spPr>
        <p:txBody>
          <a:bodyPr wrap="square" rtlCol="0" anchor="ctr">
            <a:spAutoFit/>
          </a:bodyPr>
          <a:lstStyle/>
          <a:p>
            <a:pPr>
              <a:lnSpc>
                <a:spcPct val="120000"/>
              </a:lnSpc>
            </a:pPr>
            <a:r>
              <a:rPr lang="zh-CN" altLang="en-US" sz="2000" b="1" dirty="0" smtClean="0">
                <a:latin typeface="微软雅黑" pitchFamily="34" charset="-122"/>
                <a:ea typeface="微软雅黑" pitchFamily="34" charset="-122"/>
              </a:rPr>
              <a:t>电子税务局代开</a:t>
            </a:r>
          </a:p>
        </p:txBody>
      </p:sp>
      <p:sp>
        <p:nvSpPr>
          <p:cNvPr id="17" name="Rectangle 10">
            <a:extLst>
              <a:ext uri="{FF2B5EF4-FFF2-40B4-BE49-F238E27FC236}">
                <a16:creationId xmlns:a16="http://schemas.microsoft.com/office/drawing/2014/main" xmlns="" id="{B5138231-D522-4580-BEAC-A9E71D4A0E15}"/>
              </a:ext>
            </a:extLst>
          </p:cNvPr>
          <p:cNvSpPr/>
          <p:nvPr/>
        </p:nvSpPr>
        <p:spPr>
          <a:xfrm>
            <a:off x="658124" y="2408469"/>
            <a:ext cx="1964008" cy="553998"/>
          </a:xfrm>
          <a:prstGeom prst="rect">
            <a:avLst/>
          </a:prstGeom>
          <a:noFill/>
        </p:spPr>
        <p:txBody>
          <a:bodyPr wrap="square" rtlCol="0" anchor="ctr" anchorCtr="0">
            <a:spAutoFit/>
          </a:bodyPr>
          <a:lstStyle/>
          <a:p>
            <a:pPr>
              <a:lnSpc>
                <a:spcPct val="150000"/>
              </a:lnSpc>
            </a:pPr>
            <a:r>
              <a:rPr lang="zh-CN" altLang="en-US" sz="2000" b="1" dirty="0" smtClean="0">
                <a:solidFill>
                  <a:schemeClr val="tx1">
                    <a:lumMod val="85000"/>
                    <a:lumOff val="15000"/>
                  </a:schemeClr>
                </a:solidFill>
                <a:latin typeface="微软雅黑" pitchFamily="34" charset="-122"/>
                <a:ea typeface="微软雅黑" pitchFamily="34" charset="-122"/>
                <a:hlinkClick r:id="rId4" action="ppaction://hlinkfile"/>
              </a:rPr>
              <a:t>操作路径</a:t>
            </a:r>
            <a:endParaRPr lang="id-ID" sz="2000" b="1" dirty="0">
              <a:solidFill>
                <a:schemeClr val="tx1">
                  <a:lumMod val="85000"/>
                  <a:lumOff val="15000"/>
                </a:schemeClr>
              </a:solidFill>
              <a:latin typeface="微软雅黑" pitchFamily="34" charset="-122"/>
              <a:ea typeface="微软雅黑" pitchFamily="34" charset="-122"/>
            </a:endParaRPr>
          </a:p>
        </p:txBody>
      </p:sp>
      <p:sp>
        <p:nvSpPr>
          <p:cNvPr id="18" name="Oval 26">
            <a:extLst>
              <a:ext uri="{FF2B5EF4-FFF2-40B4-BE49-F238E27FC236}">
                <a16:creationId xmlns:a16="http://schemas.microsoft.com/office/drawing/2014/main" xmlns="" id="{6D4D1E6B-56A4-4B79-B6B4-61B3E0BD10A4}"/>
              </a:ext>
            </a:extLst>
          </p:cNvPr>
          <p:cNvSpPr/>
          <p:nvPr/>
        </p:nvSpPr>
        <p:spPr>
          <a:xfrm>
            <a:off x="1920576" y="2397264"/>
            <a:ext cx="526354" cy="522034"/>
          </a:xfrm>
          <a:prstGeom prst="ellipse">
            <a:avLst/>
          </a:prstGeom>
          <a:gradFill>
            <a:gsLst>
              <a:gs pos="0">
                <a:schemeClr val="accent1">
                  <a:lumMod val="90000"/>
                  <a:lumOff val="10000"/>
                </a:schemeClr>
              </a:gs>
              <a:gs pos="100000">
                <a:schemeClr val="accent1"/>
              </a:gs>
            </a:gsLst>
            <a:lin ang="5400000" scaled="1"/>
          </a:gradFill>
          <a:ln>
            <a:noFill/>
          </a:ln>
          <a:effectLst>
            <a:outerShdw blurRad="254000" dist="1143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latin typeface="微软雅黑" pitchFamily="34" charset="-122"/>
                <a:ea typeface="微软雅黑" pitchFamily="34" charset="-122"/>
              </a:rPr>
              <a:t>1</a:t>
            </a:r>
            <a:endParaRPr lang="en-US" sz="2000" b="1" dirty="0">
              <a:latin typeface="微软雅黑" pitchFamily="34" charset="-122"/>
              <a:ea typeface="微软雅黑" pitchFamily="34" charset="-122"/>
            </a:endParaRPr>
          </a:p>
        </p:txBody>
      </p:sp>
    </p:spTree>
    <p:extLst>
      <p:ext uri="{BB962C8B-B14F-4D97-AF65-F5344CB8AC3E}">
        <p14:creationId xmlns:p14="http://schemas.microsoft.com/office/powerpoint/2010/main" xmlns="" val="3944648464"/>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26433" y="954250"/>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6433" y="1071554"/>
            <a:ext cx="11060691" cy="424732"/>
          </a:xfrm>
          <a:prstGeom prst="rect">
            <a:avLst/>
          </a:prstGeom>
          <a:noFill/>
        </p:spPr>
        <p:txBody>
          <a:bodyPr wrap="square" rtlCol="0" anchor="ctr">
            <a:spAutoFit/>
          </a:bodyPr>
          <a:lstStyle/>
          <a:p>
            <a:pPr>
              <a:lnSpc>
                <a:spcPct val="120000"/>
              </a:lnSpc>
            </a:pPr>
            <a:r>
              <a:rPr lang="en-US" altLang="zh-CN" dirty="0" smtClean="0">
                <a:solidFill>
                  <a:schemeClr val="tx1">
                    <a:lumMod val="75000"/>
                    <a:lumOff val="25000"/>
                  </a:schemeClr>
                </a:solidFill>
                <a:latin typeface="微软雅黑" pitchFamily="34" charset="-122"/>
                <a:ea typeface="微软雅黑" pitchFamily="34" charset="-122"/>
              </a:rPr>
              <a:t>1. </a:t>
            </a:r>
            <a:r>
              <a:rPr lang="zh-CN" altLang="en-US" b="1" dirty="0" smtClean="0">
                <a:solidFill>
                  <a:srgbClr val="FF0000"/>
                </a:solidFill>
                <a:latin typeface="微软雅黑" pitchFamily="34" charset="-122"/>
                <a:ea typeface="微软雅黑" pitchFamily="34" charset="-122"/>
              </a:rPr>
              <a:t>需人脸识别</a:t>
            </a:r>
            <a:r>
              <a:rPr lang="zh-CN" altLang="en-US" dirty="0" smtClean="0">
                <a:solidFill>
                  <a:srgbClr val="FF0000"/>
                </a:solidFill>
                <a:latin typeface="微软雅黑" pitchFamily="34" charset="-122"/>
                <a:ea typeface="微软雅黑" pitchFamily="34" charset="-122"/>
              </a:rPr>
              <a:t>。</a:t>
            </a:r>
            <a:r>
              <a:rPr lang="zh-CN" altLang="en-US" dirty="0" smtClean="0">
                <a:solidFill>
                  <a:schemeClr val="tx1">
                    <a:lumMod val="75000"/>
                    <a:lumOff val="25000"/>
                  </a:schemeClr>
                </a:solidFill>
                <a:latin typeface="微软雅黑" pitchFamily="34" charset="-122"/>
                <a:ea typeface="微软雅黑" pitchFamily="34" charset="-122"/>
              </a:rPr>
              <a:t>进入代开发票界面时，需“企业登录”“时选择的实名人员进行人脸识别</a:t>
            </a:r>
          </a:p>
        </p:txBody>
      </p:sp>
      <p:grpSp>
        <p:nvGrpSpPr>
          <p:cNvPr id="5" name="组合 4"/>
          <p:cNvGrpSpPr/>
          <p:nvPr/>
        </p:nvGrpSpPr>
        <p:grpSpPr>
          <a:xfrm>
            <a:off x="1098536" y="1660113"/>
            <a:ext cx="9825296" cy="4725943"/>
            <a:chOff x="1099681" y="1660112"/>
            <a:chExt cx="9835541" cy="4725943"/>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9681" y="1660112"/>
              <a:ext cx="9835541" cy="47259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矩形 3"/>
            <p:cNvSpPr/>
            <p:nvPr/>
          </p:nvSpPr>
          <p:spPr>
            <a:xfrm>
              <a:off x="5649238" y="4421688"/>
              <a:ext cx="1327759" cy="46346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p:nvSpPr>
        <p:spPr>
          <a:xfrm>
            <a:off x="626432" y="431030"/>
            <a:ext cx="5384750" cy="523220"/>
          </a:xfrm>
          <a:prstGeom prst="rect">
            <a:avLst/>
          </a:prstGeom>
        </p:spPr>
        <p:txBody>
          <a:bodyPr wrap="square">
            <a:spAutoFit/>
          </a:bodyPr>
          <a:lstStyle/>
          <a:p>
            <a:pPr algn="dist"/>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（一）电子税务局代开注意事项</a:t>
            </a:r>
            <a:endParaRPr lang="zh-CN" altLang="en-US" sz="2800" b="1" dirty="0">
              <a:solidFill>
                <a:srgbClr val="0070C0"/>
              </a:solidFill>
              <a:latin typeface="微软雅黑" pitchFamily="34" charset="-122"/>
              <a:ea typeface="微软雅黑" pitchFamily="34" charset="-122"/>
              <a:cs typeface="+mn-ea"/>
              <a:sym typeface="Arial" panose="020B0604020202020204" pitchFamily="34" charset="0"/>
            </a:endParaRPr>
          </a:p>
        </p:txBody>
      </p:sp>
    </p:spTree>
    <p:extLst>
      <p:ext uri="{BB962C8B-B14F-4D97-AF65-F5344CB8AC3E}">
        <p14:creationId xmlns:p14="http://schemas.microsoft.com/office/powerpoint/2010/main" xmlns="" val="3547337436"/>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26433" y="753834"/>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6435" y="1101757"/>
            <a:ext cx="11060691" cy="424732"/>
          </a:xfrm>
          <a:prstGeom prst="rect">
            <a:avLst/>
          </a:prstGeom>
          <a:noFill/>
        </p:spPr>
        <p:txBody>
          <a:bodyPr wrap="square" rtlCol="0" anchor="ctr">
            <a:spAutoFit/>
          </a:bodyPr>
          <a:lstStyle/>
          <a:p>
            <a:pPr>
              <a:lnSpc>
                <a:spcPct val="120000"/>
              </a:lnSpc>
            </a:pPr>
            <a:r>
              <a:rPr lang="en-US" altLang="zh-CN" dirty="0" smtClean="0">
                <a:solidFill>
                  <a:schemeClr val="tx1">
                    <a:lumMod val="75000"/>
                    <a:lumOff val="25000"/>
                  </a:schemeClr>
                </a:solidFill>
                <a:latin typeface="微软雅黑" pitchFamily="34" charset="-122"/>
                <a:ea typeface="微软雅黑" pitchFamily="34" charset="-122"/>
              </a:rPr>
              <a:t>2. </a:t>
            </a:r>
            <a:r>
              <a:rPr lang="zh-CN" altLang="en-US" b="1" dirty="0" smtClean="0">
                <a:solidFill>
                  <a:srgbClr val="FF0000"/>
                </a:solidFill>
                <a:latin typeface="微软雅黑" pitchFamily="34" charset="-122"/>
                <a:ea typeface="微软雅黑" pitchFamily="34" charset="-122"/>
              </a:rPr>
              <a:t>有重要政策提示：</a:t>
            </a:r>
          </a:p>
        </p:txBody>
      </p:sp>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7296" y="1512414"/>
            <a:ext cx="9660161" cy="5301548"/>
          </a:xfrm>
          <a:prstGeom prst="rect">
            <a:avLst/>
          </a:prstGeom>
        </p:spPr>
      </p:pic>
      <p:sp>
        <p:nvSpPr>
          <p:cNvPr id="7" name="矩形 6"/>
          <p:cNvSpPr/>
          <p:nvPr/>
        </p:nvSpPr>
        <p:spPr>
          <a:xfrm>
            <a:off x="626433" y="260811"/>
            <a:ext cx="5243590" cy="523220"/>
          </a:xfrm>
          <a:prstGeom prst="rect">
            <a:avLst/>
          </a:prstGeom>
        </p:spPr>
        <p:txBody>
          <a:bodyPr wrap="square">
            <a:spAutoFit/>
          </a:bodyPr>
          <a:lstStyle/>
          <a:p>
            <a:pPr algn="dist"/>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（一）电子税务局代开注意事项</a:t>
            </a:r>
            <a:endParaRPr lang="zh-CN" altLang="en-US" sz="2800" b="1" dirty="0">
              <a:solidFill>
                <a:srgbClr val="0070C0"/>
              </a:solidFill>
              <a:latin typeface="微软雅黑" pitchFamily="34" charset="-122"/>
              <a:ea typeface="微软雅黑" pitchFamily="34" charset="-122"/>
              <a:cs typeface="+mn-ea"/>
              <a:sym typeface="Arial" panose="020B0604020202020204" pitchFamily="34" charset="0"/>
            </a:endParaRPr>
          </a:p>
        </p:txBody>
      </p:sp>
      <p:sp>
        <p:nvSpPr>
          <p:cNvPr id="5" name="矩形 4"/>
          <p:cNvSpPr/>
          <p:nvPr/>
        </p:nvSpPr>
        <p:spPr>
          <a:xfrm>
            <a:off x="4139619" y="2994992"/>
            <a:ext cx="3124255" cy="78187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203270935"/>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26433" y="753834"/>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26432" y="1140837"/>
            <a:ext cx="11060691" cy="5078313"/>
          </a:xfrm>
          <a:prstGeom prst="rect">
            <a:avLst/>
          </a:prstGeom>
          <a:noFill/>
        </p:spPr>
        <p:txBody>
          <a:bodyPr wrap="square" rtlCol="0" anchor="ctr">
            <a:spAutoFit/>
          </a:bodyPr>
          <a:lstStyle/>
          <a:p>
            <a:pPr>
              <a:lnSpc>
                <a:spcPct val="150000"/>
              </a:lnSpc>
            </a:pPr>
            <a:r>
              <a:rPr lang="en-US" altLang="zh-CN" dirty="0">
                <a:solidFill>
                  <a:schemeClr val="tx1">
                    <a:lumMod val="75000"/>
                    <a:lumOff val="25000"/>
                  </a:schemeClr>
                </a:solidFill>
                <a:latin typeface="微软雅黑" pitchFamily="34" charset="-122"/>
                <a:ea typeface="微软雅黑" pitchFamily="34" charset="-122"/>
              </a:rPr>
              <a:t>3</a:t>
            </a:r>
            <a:r>
              <a:rPr lang="en-US" altLang="zh-CN" dirty="0" smtClean="0">
                <a:solidFill>
                  <a:schemeClr val="tx1">
                    <a:lumMod val="75000"/>
                    <a:lumOff val="25000"/>
                  </a:schemeClr>
                </a:solidFill>
                <a:latin typeface="微软雅黑" pitchFamily="34" charset="-122"/>
                <a:ea typeface="微软雅黑" pitchFamily="34" charset="-122"/>
              </a:rPr>
              <a:t>.</a:t>
            </a:r>
            <a:r>
              <a:rPr lang="en-US" altLang="zh-CN" dirty="0" smtClean="0">
                <a:latin typeface="微软雅黑" pitchFamily="34" charset="-122"/>
                <a:ea typeface="微软雅黑" pitchFamily="34" charset="-122"/>
              </a:rPr>
              <a:t> </a:t>
            </a:r>
            <a:r>
              <a:rPr lang="zh-CN" altLang="en-US" b="1" dirty="0">
                <a:solidFill>
                  <a:srgbClr val="FF0000"/>
                </a:solidFill>
                <a:latin typeface="微软雅黑" pitchFamily="34" charset="-122"/>
                <a:ea typeface="微软雅黑" pitchFamily="34" charset="-122"/>
              </a:rPr>
              <a:t>异常提示</a:t>
            </a:r>
            <a:r>
              <a:rPr lang="zh-CN" altLang="en-US" b="1" dirty="0" smtClean="0">
                <a:solidFill>
                  <a:srgbClr val="FF0000"/>
                </a:solidFill>
                <a:latin typeface="微软雅黑" pitchFamily="34" charset="-122"/>
                <a:ea typeface="微软雅黑" pitchFamily="34" charset="-122"/>
              </a:rPr>
              <a:t>：</a:t>
            </a:r>
            <a:endParaRPr lang="en-US" altLang="zh-CN" b="1" dirty="0" smtClean="0">
              <a:solidFill>
                <a:srgbClr val="FF0000"/>
              </a:solidFill>
              <a:latin typeface="微软雅黑" pitchFamily="34" charset="-122"/>
              <a:ea typeface="微软雅黑" pitchFamily="34" charset="-122"/>
            </a:endParaRPr>
          </a:p>
          <a:p>
            <a:pPr marL="342900" indent="-342900">
              <a:lnSpc>
                <a:spcPct val="150000"/>
              </a:lnSpc>
              <a:buFont typeface="+mj-ea"/>
              <a:buAutoNum type="circleNumDbPlain"/>
            </a:pPr>
            <a:r>
              <a:rPr lang="zh-CN" altLang="en-US" dirty="0" smtClean="0">
                <a:solidFill>
                  <a:srgbClr val="FF0000"/>
                </a:solidFill>
                <a:latin typeface="微软雅黑" pitchFamily="34" charset="-122"/>
                <a:ea typeface="微软雅黑" pitchFamily="34" charset="-122"/>
              </a:rPr>
              <a:t>自</a:t>
            </a:r>
            <a:r>
              <a:rPr lang="zh-CN" altLang="en-US" dirty="0">
                <a:solidFill>
                  <a:srgbClr val="FF0000"/>
                </a:solidFill>
                <a:latin typeface="微软雅黑" pitchFamily="34" charset="-122"/>
                <a:ea typeface="微软雅黑" pitchFamily="34" charset="-122"/>
              </a:rPr>
              <a:t>开专票</a:t>
            </a:r>
            <a:r>
              <a:rPr lang="zh-CN" altLang="en-US" dirty="0">
                <a:latin typeface="微软雅黑" pitchFamily="34" charset="-122"/>
                <a:ea typeface="微软雅黑" pitchFamily="34" charset="-122"/>
              </a:rPr>
              <a:t>资格的小规模纳税人不允许代开专票的强制监控：</a:t>
            </a:r>
            <a:r>
              <a:rPr lang="zh-CN" altLang="zh-CN" dirty="0" smtClean="0">
                <a:latin typeface="微软雅黑" pitchFamily="34" charset="-122"/>
                <a:ea typeface="微软雅黑" pitchFamily="34" charset="-122"/>
              </a:rPr>
              <a:t>小规模</a:t>
            </a:r>
            <a:r>
              <a:rPr lang="zh-CN" altLang="zh-CN" dirty="0">
                <a:latin typeface="微软雅黑" pitchFamily="34" charset="-122"/>
                <a:ea typeface="微软雅黑" pitchFamily="34" charset="-122"/>
              </a:rPr>
              <a:t>纳税人的登记归类管理类别属自开的，强制监控不允许代开增值税专用发票。提示“尊敬的纳税人，你当前存在增值税专用发票自开资格，请自行领用发票，不允许代开增值税专用发票。</a:t>
            </a:r>
            <a:r>
              <a:rPr lang="zh-CN" altLang="zh-CN" dirty="0" smtClean="0">
                <a:latin typeface="微软雅黑" pitchFamily="34" charset="-122"/>
                <a:ea typeface="微软雅黑" pitchFamily="34" charset="-122"/>
              </a:rPr>
              <a:t>”。</a:t>
            </a:r>
            <a:endParaRPr lang="zh-CN" altLang="zh-CN" dirty="0">
              <a:latin typeface="微软雅黑" pitchFamily="34" charset="-122"/>
              <a:ea typeface="微软雅黑" pitchFamily="34" charset="-122"/>
            </a:endParaRPr>
          </a:p>
          <a:p>
            <a:pPr marL="342900" indent="-342900">
              <a:lnSpc>
                <a:spcPct val="150000"/>
              </a:lnSpc>
              <a:buFont typeface="+mj-ea"/>
              <a:buAutoNum type="circleNumDbPlain"/>
            </a:pPr>
            <a:r>
              <a:rPr lang="zh-CN" altLang="zh-CN" dirty="0" smtClean="0">
                <a:latin typeface="微软雅黑" pitchFamily="34" charset="-122"/>
                <a:ea typeface="微软雅黑" pitchFamily="34" charset="-122"/>
              </a:rPr>
              <a:t>风险</a:t>
            </a:r>
            <a:r>
              <a:rPr lang="zh-CN" altLang="zh-CN" dirty="0">
                <a:latin typeface="微软雅黑" pitchFamily="34" charset="-122"/>
                <a:ea typeface="微软雅黑" pitchFamily="34" charset="-122"/>
              </a:rPr>
              <a:t>纳税人监控，在代开发票申请时，提示“您的代开增值税发票存在风险，请到主管税务机关处理”。</a:t>
            </a:r>
          </a:p>
          <a:p>
            <a:pPr marL="342900" indent="-342900">
              <a:lnSpc>
                <a:spcPct val="150000"/>
              </a:lnSpc>
              <a:buFont typeface="+mj-ea"/>
              <a:buAutoNum type="circleNumDbPlain"/>
            </a:pPr>
            <a:r>
              <a:rPr lang="zh-CN" altLang="zh-CN" dirty="0" smtClean="0">
                <a:latin typeface="微软雅黑" pitchFamily="34" charset="-122"/>
                <a:ea typeface="微软雅黑" pitchFamily="34" charset="-122"/>
              </a:rPr>
              <a:t>应</a:t>
            </a:r>
            <a:r>
              <a:rPr lang="zh-CN" altLang="zh-CN" dirty="0">
                <a:latin typeface="微软雅黑" pitchFamily="34" charset="-122"/>
                <a:ea typeface="微软雅黑" pitchFamily="34" charset="-122"/>
              </a:rPr>
              <a:t>认定未认定一般纳税人，提示“</a:t>
            </a:r>
            <a:r>
              <a:rPr lang="zh-CN" altLang="zh-CN" dirty="0">
                <a:solidFill>
                  <a:srgbClr val="00B0F0"/>
                </a:solidFill>
                <a:latin typeface="微软雅黑" pitchFamily="34" charset="-122"/>
                <a:ea typeface="微软雅黑" pitchFamily="34" charset="-122"/>
              </a:rPr>
              <a:t>您已达到一般纳税人认定标准，请至税务办税大厅办理一般纳税人登记”</a:t>
            </a:r>
            <a:r>
              <a:rPr lang="zh-CN" altLang="zh-CN" dirty="0" smtClean="0">
                <a:solidFill>
                  <a:srgbClr val="00B0F0"/>
                </a:solidFill>
                <a:latin typeface="微软雅黑" pitchFamily="34" charset="-122"/>
                <a:ea typeface="微软雅黑" pitchFamily="34" charset="-122"/>
              </a:rPr>
              <a:t>。</a:t>
            </a:r>
            <a:endParaRPr lang="zh-CN" altLang="zh-CN" dirty="0">
              <a:solidFill>
                <a:srgbClr val="00B0F0"/>
              </a:solidFill>
              <a:latin typeface="微软雅黑" pitchFamily="34" charset="-122"/>
              <a:ea typeface="微软雅黑" pitchFamily="34" charset="-122"/>
            </a:endParaRPr>
          </a:p>
          <a:p>
            <a:pPr marL="342900" indent="-342900">
              <a:lnSpc>
                <a:spcPct val="150000"/>
              </a:lnSpc>
              <a:buFont typeface="+mj-ea"/>
              <a:buAutoNum type="circleNumDbPlain"/>
            </a:pPr>
            <a:r>
              <a:rPr lang="zh-CN" altLang="zh-CN" dirty="0" smtClean="0">
                <a:solidFill>
                  <a:srgbClr val="002060"/>
                </a:solidFill>
                <a:latin typeface="微软雅黑" pitchFamily="34" charset="-122"/>
                <a:ea typeface="微软雅黑" pitchFamily="34" charset="-122"/>
              </a:rPr>
              <a:t>累计</a:t>
            </a:r>
            <a:r>
              <a:rPr lang="zh-CN" altLang="zh-CN" dirty="0">
                <a:solidFill>
                  <a:srgbClr val="002060"/>
                </a:solidFill>
                <a:latin typeface="微软雅黑" pitchFamily="34" charset="-122"/>
                <a:ea typeface="微软雅黑" pitchFamily="34" charset="-122"/>
              </a:rPr>
              <a:t>代开超过</a:t>
            </a:r>
            <a:r>
              <a:rPr lang="en-US" altLang="zh-CN" dirty="0">
                <a:solidFill>
                  <a:srgbClr val="002060"/>
                </a:solidFill>
                <a:latin typeface="微软雅黑" pitchFamily="34" charset="-122"/>
                <a:ea typeface="微软雅黑" pitchFamily="34" charset="-122"/>
              </a:rPr>
              <a:t>500</a:t>
            </a:r>
            <a:r>
              <a:rPr lang="zh-CN" altLang="zh-CN" dirty="0">
                <a:solidFill>
                  <a:srgbClr val="002060"/>
                </a:solidFill>
                <a:latin typeface="微软雅黑" pitchFamily="34" charset="-122"/>
                <a:ea typeface="微软雅黑" pitchFamily="34" charset="-122"/>
              </a:rPr>
              <a:t>万监控</a:t>
            </a:r>
            <a:r>
              <a:rPr lang="zh-CN" altLang="zh-CN" dirty="0">
                <a:latin typeface="微软雅黑" pitchFamily="34" charset="-122"/>
                <a:ea typeface="微软雅黑" pitchFamily="34" charset="-122"/>
              </a:rPr>
              <a:t>，提示“尊敬的纳税人</a:t>
            </a:r>
            <a:r>
              <a:rPr lang="en-US" altLang="zh-CN" dirty="0">
                <a:latin typeface="微软雅黑" pitchFamily="34" charset="-122"/>
                <a:ea typeface="微软雅黑" pitchFamily="34" charset="-122"/>
              </a:rPr>
              <a:t>:</a:t>
            </a:r>
            <a:r>
              <a:rPr lang="zh-CN" altLang="zh-CN" dirty="0">
                <a:latin typeface="微软雅黑" pitchFamily="34" charset="-122"/>
                <a:ea typeface="微软雅黑" pitchFamily="34" charset="-122"/>
              </a:rPr>
              <a:t>您在连续</a:t>
            </a:r>
            <a:r>
              <a:rPr lang="en-US" altLang="zh-CN" dirty="0">
                <a:latin typeface="微软雅黑" pitchFamily="34" charset="-122"/>
                <a:ea typeface="微软雅黑" pitchFamily="34" charset="-122"/>
              </a:rPr>
              <a:t>12</a:t>
            </a:r>
            <a:r>
              <a:rPr lang="zh-CN" altLang="zh-CN" dirty="0">
                <a:latin typeface="微软雅黑" pitchFamily="34" charset="-122"/>
                <a:ea typeface="微软雅黑" pitchFamily="34" charset="-122"/>
              </a:rPr>
              <a:t>个月内的代开发票金额，已经达到增值税一般纳税人标准，如需要继续开具增值税专用发票，请自行领票开具”</a:t>
            </a:r>
            <a:r>
              <a:rPr lang="zh-CN" altLang="zh-CN"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nSpc>
                <a:spcPct val="150000"/>
              </a:lnSpc>
            </a:pPr>
            <a:endParaRPr lang="en-US" altLang="zh-CN" dirty="0" smtClean="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注意：</a:t>
            </a:r>
            <a:r>
              <a:rPr lang="zh-CN" altLang="zh-CN" dirty="0">
                <a:latin typeface="微软雅黑" pitchFamily="34" charset="-122"/>
                <a:ea typeface="微软雅黑" pitchFamily="34" charset="-122"/>
              </a:rPr>
              <a:t>累计代开金额（含所有渠道代开）达到起征点补征税费的那张发票，未开具不能继续</a:t>
            </a:r>
            <a:r>
              <a:rPr lang="zh-CN" altLang="zh-CN" dirty="0" smtClean="0">
                <a:latin typeface="微软雅黑" pitchFamily="34" charset="-122"/>
                <a:ea typeface="微软雅黑" pitchFamily="34" charset="-122"/>
              </a:rPr>
              <a:t>申请</a:t>
            </a:r>
            <a:r>
              <a:rPr lang="en-US" altLang="zh-CN" dirty="0" smtClean="0">
                <a:latin typeface="微软雅黑" pitchFamily="34" charset="-122"/>
                <a:ea typeface="微软雅黑" pitchFamily="34" charset="-122"/>
              </a:rPr>
              <a:t>.</a:t>
            </a:r>
            <a:endParaRPr lang="zh-CN" altLang="zh-CN" dirty="0">
              <a:latin typeface="微软雅黑" pitchFamily="34" charset="-122"/>
              <a:ea typeface="微软雅黑" pitchFamily="34" charset="-122"/>
            </a:endParaRPr>
          </a:p>
          <a:p>
            <a:pPr>
              <a:lnSpc>
                <a:spcPct val="150000"/>
              </a:lnSpc>
            </a:pPr>
            <a:r>
              <a:rPr lang="en-US" altLang="zh-CN" dirty="0" smtClean="0">
                <a:solidFill>
                  <a:schemeClr val="tx1">
                    <a:lumMod val="75000"/>
                    <a:lumOff val="25000"/>
                  </a:schemeClr>
                </a:solidFill>
                <a:latin typeface="微软雅黑" pitchFamily="34" charset="-122"/>
                <a:ea typeface="微软雅黑" pitchFamily="34" charset="-122"/>
              </a:rPr>
              <a:t> </a:t>
            </a:r>
            <a:endParaRPr lang="zh-CN" altLang="en-US" b="1" dirty="0" smtClean="0">
              <a:solidFill>
                <a:srgbClr val="FF0000"/>
              </a:solidFill>
              <a:latin typeface="微软雅黑" pitchFamily="34" charset="-122"/>
              <a:ea typeface="微软雅黑" pitchFamily="34" charset="-122"/>
            </a:endParaRPr>
          </a:p>
        </p:txBody>
      </p:sp>
      <p:sp>
        <p:nvSpPr>
          <p:cNvPr id="6" name="矩形 5"/>
          <p:cNvSpPr/>
          <p:nvPr/>
        </p:nvSpPr>
        <p:spPr>
          <a:xfrm>
            <a:off x="626433" y="260811"/>
            <a:ext cx="5243590" cy="523220"/>
          </a:xfrm>
          <a:prstGeom prst="rect">
            <a:avLst/>
          </a:prstGeom>
        </p:spPr>
        <p:txBody>
          <a:bodyPr wrap="square">
            <a:spAutoFit/>
          </a:bodyPr>
          <a:lstStyle/>
          <a:p>
            <a:pPr algn="dist"/>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（一）电子税务局代开注意事项</a:t>
            </a:r>
            <a:endParaRPr lang="zh-CN" altLang="en-US" sz="2800" b="1" dirty="0">
              <a:solidFill>
                <a:srgbClr val="0070C0"/>
              </a:solidFill>
              <a:latin typeface="微软雅黑" pitchFamily="34" charset="-122"/>
              <a:ea typeface="微软雅黑" pitchFamily="34" charset="-122"/>
              <a:cs typeface="+mn-ea"/>
              <a:sym typeface="Arial" panose="020B0604020202020204" pitchFamily="34" charset="0"/>
            </a:endParaRPr>
          </a:p>
        </p:txBody>
      </p:sp>
    </p:spTree>
    <p:extLst>
      <p:ext uri="{BB962C8B-B14F-4D97-AF65-F5344CB8AC3E}">
        <p14:creationId xmlns:p14="http://schemas.microsoft.com/office/powerpoint/2010/main" xmlns="" val="2126418683"/>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626433" y="753834"/>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9578" y="2899191"/>
            <a:ext cx="11085066" cy="351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26433" y="957899"/>
            <a:ext cx="10234832" cy="1754326"/>
          </a:xfrm>
          <a:prstGeom prst="rect">
            <a:avLst/>
          </a:prstGeom>
          <a:noFill/>
        </p:spPr>
        <p:txBody>
          <a:bodyPr wrap="square" rtlCol="0" anchor="ctr">
            <a:spAutoFit/>
          </a:bodyPr>
          <a:lstStyle/>
          <a:p>
            <a:pPr>
              <a:lnSpc>
                <a:spcPct val="120000"/>
              </a:lnSpc>
            </a:pPr>
            <a:r>
              <a:rPr lang="en-US" altLang="zh-CN" dirty="0" smtClean="0">
                <a:solidFill>
                  <a:schemeClr val="tx1">
                    <a:lumMod val="75000"/>
                    <a:lumOff val="25000"/>
                  </a:schemeClr>
                </a:solidFill>
                <a:latin typeface="微软雅黑" pitchFamily="34" charset="-122"/>
                <a:ea typeface="微软雅黑" pitchFamily="34" charset="-122"/>
              </a:rPr>
              <a:t>4.</a:t>
            </a:r>
            <a:r>
              <a:rPr lang="zh-CN" altLang="en-US" b="1" dirty="0" smtClean="0">
                <a:solidFill>
                  <a:srgbClr val="FF0000"/>
                </a:solidFill>
                <a:latin typeface="微软雅黑" pitchFamily="34" charset="-122"/>
                <a:ea typeface="微软雅黑" pitchFamily="34" charset="-122"/>
              </a:rPr>
              <a:t>不可跨季领票。</a:t>
            </a:r>
            <a:r>
              <a:rPr lang="zh-CN" altLang="en-US" dirty="0" smtClean="0">
                <a:solidFill>
                  <a:schemeClr val="tx1">
                    <a:lumMod val="75000"/>
                    <a:lumOff val="25000"/>
                  </a:schemeClr>
                </a:solidFill>
                <a:latin typeface="微软雅黑" pitchFamily="34" charset="-122"/>
                <a:ea typeface="微软雅黑" pitchFamily="34" charset="-122"/>
              </a:rPr>
              <a:t>本季度</a:t>
            </a:r>
            <a:r>
              <a:rPr lang="zh-CN" altLang="en-US" dirty="0">
                <a:solidFill>
                  <a:schemeClr val="tx1">
                    <a:lumMod val="75000"/>
                    <a:lumOff val="25000"/>
                  </a:schemeClr>
                </a:solidFill>
                <a:latin typeface="微软雅黑" pitchFamily="34" charset="-122"/>
                <a:ea typeface="微软雅黑" pitchFamily="34" charset="-122"/>
              </a:rPr>
              <a:t>申请代开增值税专用发票请务必在本季度结束前打印出发票，逾期未打印的代开发票申请系统将会自动作废。例如：您在某季度申请的代开发票，应在该季度最后一天前打印出发票，逾期未打印的代开发票申请系统自动作废。</a:t>
            </a:r>
          </a:p>
          <a:p>
            <a:pPr>
              <a:lnSpc>
                <a:spcPct val="120000"/>
              </a:lnSpc>
            </a:pPr>
            <a:r>
              <a:rPr lang="en-US" altLang="zh-CN" dirty="0" smtClean="0">
                <a:solidFill>
                  <a:schemeClr val="tx1">
                    <a:lumMod val="75000"/>
                    <a:lumOff val="25000"/>
                  </a:schemeClr>
                </a:solidFill>
                <a:latin typeface="微软雅黑" pitchFamily="34" charset="-122"/>
                <a:ea typeface="微软雅黑" pitchFamily="34" charset="-122"/>
              </a:rPr>
              <a:t>5.</a:t>
            </a:r>
            <a:r>
              <a:rPr lang="zh-CN" altLang="en-US" b="1" dirty="0" smtClean="0">
                <a:solidFill>
                  <a:srgbClr val="FF0000"/>
                </a:solidFill>
                <a:latin typeface="微软雅黑" pitchFamily="34" charset="-122"/>
                <a:ea typeface="微软雅黑" pitchFamily="34" charset="-122"/>
              </a:rPr>
              <a:t>及时作废错误发票。</a:t>
            </a:r>
            <a:r>
              <a:rPr lang="zh-CN" altLang="en-US" dirty="0" smtClean="0">
                <a:solidFill>
                  <a:schemeClr val="tx1">
                    <a:lumMod val="75000"/>
                    <a:lumOff val="25000"/>
                  </a:schemeClr>
                </a:solidFill>
                <a:latin typeface="微软雅黑" pitchFamily="34" charset="-122"/>
                <a:ea typeface="微软雅黑" pitchFamily="34" charset="-122"/>
              </a:rPr>
              <a:t>请</a:t>
            </a:r>
            <a:r>
              <a:rPr lang="zh-CN" altLang="en-US" dirty="0">
                <a:solidFill>
                  <a:schemeClr val="tx1">
                    <a:lumMod val="75000"/>
                    <a:lumOff val="25000"/>
                  </a:schemeClr>
                </a:solidFill>
                <a:latin typeface="微软雅黑" pitchFamily="34" charset="-122"/>
                <a:ea typeface="微软雅黑" pitchFamily="34" charset="-122"/>
              </a:rPr>
              <a:t>您主动作废错误的代开发票申请信息，否则错误的申请信息会累计入销售额，影响您的正常申报，若</a:t>
            </a:r>
            <a:r>
              <a:rPr lang="zh-CN" altLang="en-US" dirty="0">
                <a:solidFill>
                  <a:srgbClr val="FF0000"/>
                </a:solidFill>
                <a:latin typeface="微软雅黑" pitchFamily="34" charset="-122"/>
                <a:ea typeface="微软雅黑" pitchFamily="34" charset="-122"/>
              </a:rPr>
              <a:t>您的累计销售额</a:t>
            </a:r>
            <a:r>
              <a:rPr lang="zh-CN" altLang="en-US" dirty="0" smtClean="0">
                <a:solidFill>
                  <a:srgbClr val="FF0000"/>
                </a:solidFill>
                <a:latin typeface="微软雅黑" pitchFamily="34" charset="-122"/>
                <a:ea typeface="微软雅黑" pitchFamily="34" charset="-122"/>
              </a:rPr>
              <a:t>超过</a:t>
            </a:r>
            <a:r>
              <a:rPr lang="en-US" altLang="zh-CN" dirty="0" smtClean="0">
                <a:solidFill>
                  <a:srgbClr val="FF0000"/>
                </a:solidFill>
                <a:latin typeface="微软雅黑" pitchFamily="34" charset="-122"/>
                <a:ea typeface="微软雅黑" pitchFamily="34" charset="-122"/>
              </a:rPr>
              <a:t>45</a:t>
            </a:r>
            <a:r>
              <a:rPr lang="zh-CN" altLang="en-US" dirty="0" smtClean="0">
                <a:solidFill>
                  <a:srgbClr val="FF0000"/>
                </a:solidFill>
                <a:latin typeface="微软雅黑" pitchFamily="34" charset="-122"/>
                <a:ea typeface="微软雅黑" pitchFamily="34" charset="-122"/>
              </a:rPr>
              <a:t>万</a:t>
            </a:r>
            <a:r>
              <a:rPr lang="zh-CN" altLang="en-US" dirty="0">
                <a:solidFill>
                  <a:schemeClr val="tx1">
                    <a:lumMod val="75000"/>
                    <a:lumOff val="25000"/>
                  </a:schemeClr>
                </a:solidFill>
                <a:latin typeface="微软雅黑" pitchFamily="34" charset="-122"/>
                <a:ea typeface="微软雅黑" pitchFamily="34" charset="-122"/>
              </a:rPr>
              <a:t>，将不能享受小微企业免税优惠。</a:t>
            </a:r>
            <a:endParaRPr lang="zh-CN" altLang="en-US" dirty="0" smtClean="0">
              <a:solidFill>
                <a:schemeClr val="tx1">
                  <a:lumMod val="75000"/>
                  <a:lumOff val="25000"/>
                </a:schemeClr>
              </a:solidFill>
              <a:latin typeface="微软雅黑" pitchFamily="34" charset="-122"/>
              <a:ea typeface="微软雅黑" pitchFamily="34" charset="-122"/>
            </a:endParaRPr>
          </a:p>
        </p:txBody>
      </p:sp>
      <p:sp>
        <p:nvSpPr>
          <p:cNvPr id="7" name="矩形 6"/>
          <p:cNvSpPr/>
          <p:nvPr/>
        </p:nvSpPr>
        <p:spPr>
          <a:xfrm>
            <a:off x="626433" y="260811"/>
            <a:ext cx="5243590" cy="523220"/>
          </a:xfrm>
          <a:prstGeom prst="rect">
            <a:avLst/>
          </a:prstGeom>
        </p:spPr>
        <p:txBody>
          <a:bodyPr wrap="square">
            <a:spAutoFit/>
          </a:bodyPr>
          <a:lstStyle/>
          <a:p>
            <a:pPr algn="dist"/>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（一）电子税务局代开注意事项</a:t>
            </a:r>
            <a:endParaRPr lang="zh-CN" altLang="en-US" sz="2800" b="1" dirty="0">
              <a:solidFill>
                <a:srgbClr val="0070C0"/>
              </a:solidFill>
              <a:latin typeface="微软雅黑" pitchFamily="34" charset="-122"/>
              <a:ea typeface="微软雅黑" pitchFamily="34" charset="-122"/>
              <a:cs typeface="+mn-ea"/>
              <a:sym typeface="Arial" panose="020B0604020202020204" pitchFamily="34" charset="0"/>
            </a:endParaRPr>
          </a:p>
        </p:txBody>
      </p:sp>
    </p:spTree>
    <p:extLst>
      <p:ext uri="{BB962C8B-B14F-4D97-AF65-F5344CB8AC3E}">
        <p14:creationId xmlns:p14="http://schemas.microsoft.com/office/powerpoint/2010/main" xmlns="" val="1215969058"/>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06424BEC-C61C-4ADE-BDE3-BE941C2D4D6B}"/>
              </a:ext>
            </a:extLst>
          </p:cNvPr>
          <p:cNvSpPr/>
          <p:nvPr/>
        </p:nvSpPr>
        <p:spPr>
          <a:xfrm>
            <a:off x="4442473" y="2397061"/>
            <a:ext cx="3300663" cy="1662142"/>
          </a:xfrm>
          <a:prstGeom prst="rect">
            <a:avLst/>
          </a:prstGeom>
          <a:solidFill>
            <a:schemeClr val="tx1">
              <a:lumMod val="85000"/>
              <a:lumOff val="15000"/>
            </a:schemeClr>
          </a:solidFill>
          <a:ln>
            <a:noFill/>
          </a:ln>
          <a:effectLst>
            <a:outerShdw blurRad="254000" dist="1143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31">
            <a:extLst>
              <a:ext uri="{FF2B5EF4-FFF2-40B4-BE49-F238E27FC236}">
                <a16:creationId xmlns:a16="http://schemas.microsoft.com/office/drawing/2014/main" xmlns="" id="{D92AB3AF-228E-4787-816B-F6B2BD347F37}"/>
              </a:ext>
            </a:extLst>
          </p:cNvPr>
          <p:cNvSpPr/>
          <p:nvPr/>
        </p:nvSpPr>
        <p:spPr>
          <a:xfrm>
            <a:off x="1141809" y="4092268"/>
            <a:ext cx="3300663" cy="1662142"/>
          </a:xfrm>
          <a:prstGeom prst="rect">
            <a:avLst/>
          </a:prstGeom>
          <a:gradFill>
            <a:gsLst>
              <a:gs pos="0">
                <a:schemeClr val="accent1">
                  <a:lumMod val="90000"/>
                  <a:lumOff val="10000"/>
                </a:schemeClr>
              </a:gs>
              <a:gs pos="100000">
                <a:schemeClr val="accent1"/>
              </a:gs>
            </a:gsLst>
            <a:lin ang="5400000" scaled="1"/>
          </a:gradFill>
          <a:ln>
            <a:noFill/>
          </a:ln>
          <a:effectLst>
            <a:outerShdw blurRad="254000" dist="1143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32">
            <a:extLst>
              <a:ext uri="{FF2B5EF4-FFF2-40B4-BE49-F238E27FC236}">
                <a16:creationId xmlns:a16="http://schemas.microsoft.com/office/drawing/2014/main" xmlns="" id="{DAB5DEBA-E572-474A-978F-A49148BB09F4}"/>
              </a:ext>
            </a:extLst>
          </p:cNvPr>
          <p:cNvSpPr/>
          <p:nvPr/>
        </p:nvSpPr>
        <p:spPr>
          <a:xfrm>
            <a:off x="7743136" y="4429132"/>
            <a:ext cx="3300663" cy="1325278"/>
          </a:xfrm>
          <a:prstGeom prst="rect">
            <a:avLst/>
          </a:prstGeom>
          <a:gradFill>
            <a:gsLst>
              <a:gs pos="0">
                <a:schemeClr val="accent1">
                  <a:lumMod val="90000"/>
                  <a:lumOff val="10000"/>
                </a:schemeClr>
              </a:gs>
              <a:gs pos="100000">
                <a:schemeClr val="accent1"/>
              </a:gs>
            </a:gsLst>
            <a:lin ang="5400000" scaled="1"/>
          </a:gradFill>
          <a:ln>
            <a:noFill/>
          </a:ln>
          <a:effectLst>
            <a:outerShdw blurRad="254000" dist="1143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dirty="0">
                <a:solidFill>
                  <a:schemeClr val="lt1"/>
                </a:solidFill>
                <a:latin typeface="+mn-lt"/>
                <a:ea typeface="+mn-ea"/>
                <a:cs typeface="+mn-cs"/>
              </a:rPr>
              <a:t>目前代开增值税电子普通发票上的代开发票专用章为椭圆形的自助专用章，具体内容是代开税务局的名称和代开发票的种类</a:t>
            </a:r>
            <a:endParaRPr lang="en-US" dirty="0"/>
          </a:p>
        </p:txBody>
      </p:sp>
      <p:pic>
        <p:nvPicPr>
          <p:cNvPr id="11" name="图片占位符 10" descr="桌子上放着打开的书&#10;&#10;中度可信度描述已自动生成">
            <a:extLst>
              <a:ext uri="{FF2B5EF4-FFF2-40B4-BE49-F238E27FC236}">
                <a16:creationId xmlns:a16="http://schemas.microsoft.com/office/drawing/2014/main" xmlns="" id="{01314524-C34C-4335-83AC-5615997A5A1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xmlns=""/>
              </a:ext>
            </a:extLst>
          </a:blip>
          <a:srcRect/>
          <a:stretch>
            <a:fillRect/>
          </a:stretch>
        </p:blipFill>
        <p:spPr>
          <a:xfrm>
            <a:off x="1141808" y="2397061"/>
            <a:ext cx="3300664" cy="1728302"/>
          </a:xfrm>
        </p:spPr>
      </p:pic>
      <p:pic>
        <p:nvPicPr>
          <p:cNvPr id="13" name="图片占位符 12" descr="手机屏幕的截图&#10;&#10;描述已自动生成">
            <a:extLst>
              <a:ext uri="{FF2B5EF4-FFF2-40B4-BE49-F238E27FC236}">
                <a16:creationId xmlns:a16="http://schemas.microsoft.com/office/drawing/2014/main" xmlns="" id="{F3C038F9-52EE-4D08-940B-3FC75FED4B03}"/>
              </a:ext>
            </a:extLst>
          </p:cNvPr>
          <p:cNvPicPr>
            <a:picLocks noGrp="1" noChangeAspect="1"/>
          </p:cNvPicPr>
          <p:nvPr>
            <p:ph type="pic" sz="quarter" idx="17"/>
          </p:nvPr>
        </p:nvPicPr>
        <p:blipFill>
          <a:blip r:embed="rId4" cstate="screen">
            <a:extLst>
              <a:ext uri="{28A0092B-C50C-407E-A947-70E740481C1C}">
                <a14:useLocalDpi xmlns:a14="http://schemas.microsoft.com/office/drawing/2010/main" xmlns=""/>
              </a:ext>
            </a:extLst>
          </a:blip>
          <a:srcRect/>
          <a:stretch>
            <a:fillRect/>
          </a:stretch>
        </p:blipFill>
        <p:spPr>
          <a:xfrm>
            <a:off x="4442473" y="4026108"/>
            <a:ext cx="3300664" cy="1728302"/>
          </a:xfrm>
        </p:spPr>
      </p:pic>
      <p:pic>
        <p:nvPicPr>
          <p:cNvPr id="9" name="图片占位符 8" descr="桌子上放着笔记本电脑&#10;&#10;描述已自动生成">
            <a:extLst>
              <a:ext uri="{FF2B5EF4-FFF2-40B4-BE49-F238E27FC236}">
                <a16:creationId xmlns:a16="http://schemas.microsoft.com/office/drawing/2014/main" xmlns="" id="{2F8C5247-1A0C-45A2-92A6-92F544BB279E}"/>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xmlns=""/>
              </a:ext>
            </a:extLst>
          </a:blip>
          <a:srcRect/>
          <a:stretch>
            <a:fillRect/>
          </a:stretch>
        </p:blipFill>
        <p:spPr>
          <a:xfrm>
            <a:off x="7743136" y="2397061"/>
            <a:ext cx="3300664" cy="1728302"/>
          </a:xfrm>
        </p:spPr>
      </p:pic>
      <p:sp>
        <p:nvSpPr>
          <p:cNvPr id="39" name="Rectangle 16">
            <a:extLst>
              <a:ext uri="{FF2B5EF4-FFF2-40B4-BE49-F238E27FC236}">
                <a16:creationId xmlns:a16="http://schemas.microsoft.com/office/drawing/2014/main" xmlns="" id="{B89F640F-A975-476D-8D17-9886792F19A7}"/>
              </a:ext>
            </a:extLst>
          </p:cNvPr>
          <p:cNvSpPr/>
          <p:nvPr/>
        </p:nvSpPr>
        <p:spPr>
          <a:xfrm>
            <a:off x="7732724" y="4092269"/>
            <a:ext cx="3311075" cy="412421"/>
          </a:xfrm>
          <a:prstGeom prst="rect">
            <a:avLst/>
          </a:prstGeom>
        </p:spPr>
        <p:txBody>
          <a:bodyPr wrap="square">
            <a:spAutoFit/>
          </a:bodyPr>
          <a:lstStyle/>
          <a:p>
            <a:pPr>
              <a:lnSpc>
                <a:spcPct val="130000"/>
              </a:lnSpc>
            </a:pPr>
            <a:r>
              <a:rPr lang="zh-CN" sz="1600" b="1" dirty="0"/>
              <a:t>“点下代开”</a:t>
            </a:r>
            <a:r>
              <a:rPr lang="en-US" sz="1600" b="1" dirty="0"/>
              <a:t>APP</a:t>
            </a:r>
            <a:r>
              <a:rPr lang="zh-CN" sz="1600" b="1" dirty="0"/>
              <a:t>申请代开</a:t>
            </a:r>
            <a:endParaRPr lang="en-US" altLang="zh-CN" sz="1600" dirty="0">
              <a:solidFill>
                <a:schemeClr val="bg1"/>
              </a:solidFill>
              <a:latin typeface="思源黑体 CN Light" panose="020B0300000000000000" pitchFamily="34" charset="-122"/>
              <a:ea typeface="思源黑体 CN Light" panose="020B0300000000000000" pitchFamily="34" charset="-122"/>
            </a:endParaRPr>
          </a:p>
        </p:txBody>
      </p:sp>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41808" y="2814858"/>
            <a:ext cx="3300663" cy="993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Rectangle 16">
            <a:extLst>
              <a:ext uri="{FF2B5EF4-FFF2-40B4-BE49-F238E27FC236}">
                <a16:creationId xmlns:a16="http://schemas.microsoft.com/office/drawing/2014/main" xmlns="" id="{EF3566E8-9117-49DE-A187-3712A1BD4B09}"/>
              </a:ext>
            </a:extLst>
          </p:cNvPr>
          <p:cNvSpPr/>
          <p:nvPr/>
        </p:nvSpPr>
        <p:spPr>
          <a:xfrm>
            <a:off x="1215470" y="4156976"/>
            <a:ext cx="3153339" cy="1569660"/>
          </a:xfrm>
          <a:prstGeom prst="rect">
            <a:avLst/>
          </a:prstGeom>
        </p:spPr>
        <p:txBody>
          <a:bodyPr wrap="square">
            <a:spAutoFit/>
          </a:bodyPr>
          <a:lstStyle/>
          <a:p>
            <a:pPr lvl="0"/>
            <a:r>
              <a:rPr lang="zh-CN" sz="1600" b="1" dirty="0" smtClean="0"/>
              <a:t>单位</a:t>
            </a:r>
            <a:r>
              <a:rPr lang="zh-CN" sz="1600" b="1" dirty="0"/>
              <a:t>申请代开：</a:t>
            </a:r>
            <a:r>
              <a:rPr lang="zh-CN" sz="1600" dirty="0"/>
              <a:t>发票联和抵扣联加盖</a:t>
            </a:r>
            <a:r>
              <a:rPr lang="zh-CN" sz="1600" dirty="0">
                <a:solidFill>
                  <a:srgbClr val="FF0000"/>
                </a:solidFill>
              </a:rPr>
              <a:t>本单位</a:t>
            </a:r>
            <a:r>
              <a:rPr lang="zh-CN" sz="1600" dirty="0"/>
              <a:t>的发票专用章；</a:t>
            </a:r>
          </a:p>
          <a:p>
            <a:r>
              <a:rPr lang="zh-CN" sz="1600" b="1" dirty="0" smtClean="0"/>
              <a:t>其他</a:t>
            </a:r>
            <a:r>
              <a:rPr lang="zh-CN" sz="1600" b="1" dirty="0"/>
              <a:t>个人申请代开：</a:t>
            </a:r>
            <a:r>
              <a:rPr lang="zh-CN" sz="1600" dirty="0"/>
              <a:t>税务机关在为其他个人代开增值税专用发票的备注栏上，加盖税务机关代开发票专用章。</a:t>
            </a:r>
          </a:p>
        </p:txBody>
      </p:sp>
      <p:sp>
        <p:nvSpPr>
          <p:cNvPr id="22" name="Rectangle 16">
            <a:extLst>
              <a:ext uri="{FF2B5EF4-FFF2-40B4-BE49-F238E27FC236}">
                <a16:creationId xmlns:a16="http://schemas.microsoft.com/office/drawing/2014/main" xmlns="" id="{C0F385D2-EB2E-49CA-B01D-4153EA199DCC}"/>
              </a:ext>
            </a:extLst>
          </p:cNvPr>
          <p:cNvSpPr/>
          <p:nvPr/>
        </p:nvSpPr>
        <p:spPr>
          <a:xfrm>
            <a:off x="4610147" y="2464205"/>
            <a:ext cx="2965311" cy="1692771"/>
          </a:xfrm>
          <a:prstGeom prst="rect">
            <a:avLst/>
          </a:prstGeom>
        </p:spPr>
        <p:txBody>
          <a:bodyPr wrap="square">
            <a:spAutoFit/>
          </a:bodyPr>
          <a:lstStyle/>
          <a:p>
            <a:pPr>
              <a:lnSpc>
                <a:spcPct val="130000"/>
              </a:lnSpc>
            </a:pPr>
            <a:r>
              <a:rPr lang="zh-CN" altLang="en-US" sz="1600" dirty="0" smtClean="0">
                <a:solidFill>
                  <a:schemeClr val="bg1"/>
                </a:solidFill>
                <a:latin typeface="思源黑体 CN Light" panose="020B0300000000000000" pitchFamily="34" charset="-122"/>
                <a:ea typeface="思源黑体 CN Light" panose="020B0300000000000000" pitchFamily="34" charset="-122"/>
              </a:rPr>
              <a:t>    税务机关</a:t>
            </a:r>
            <a:r>
              <a:rPr lang="zh-CN" altLang="en-US" sz="1600" dirty="0">
                <a:solidFill>
                  <a:schemeClr val="bg1"/>
                </a:solidFill>
                <a:latin typeface="思源黑体 CN Light" panose="020B0300000000000000" pitchFamily="34" charset="-122"/>
                <a:ea typeface="思源黑体 CN Light" panose="020B0300000000000000" pitchFamily="34" charset="-122"/>
              </a:rPr>
              <a:t>在代开增值税普通发票以及为</a:t>
            </a:r>
            <a:r>
              <a:rPr lang="zh-CN" altLang="en-US" sz="1600" dirty="0">
                <a:solidFill>
                  <a:srgbClr val="FF0000"/>
                </a:solidFill>
                <a:latin typeface="思源黑体 CN Light" panose="020B0300000000000000" pitchFamily="34" charset="-122"/>
                <a:ea typeface="思源黑体 CN Light" panose="020B0300000000000000" pitchFamily="34" charset="-122"/>
              </a:rPr>
              <a:t>其他个人</a:t>
            </a:r>
            <a:r>
              <a:rPr lang="zh-CN" altLang="en-US" sz="1600" dirty="0">
                <a:solidFill>
                  <a:schemeClr val="bg1"/>
                </a:solidFill>
                <a:latin typeface="思源黑体 CN Light" panose="020B0300000000000000" pitchFamily="34" charset="-122"/>
                <a:ea typeface="思源黑体 CN Light" panose="020B0300000000000000" pitchFamily="34" charset="-122"/>
              </a:rPr>
              <a:t>代开增值税专用发票的备注栏上，加盖税务机关代开发票</a:t>
            </a:r>
            <a:r>
              <a:rPr lang="zh-CN" altLang="en-US" sz="1600" dirty="0" smtClean="0">
                <a:solidFill>
                  <a:schemeClr val="bg1"/>
                </a:solidFill>
                <a:latin typeface="思源黑体 CN Light" panose="020B0300000000000000" pitchFamily="34" charset="-122"/>
                <a:ea typeface="思源黑体 CN Light" panose="020B0300000000000000" pitchFamily="34" charset="-122"/>
              </a:rPr>
              <a:t>专用章</a:t>
            </a:r>
            <a:endParaRPr lang="en-US" altLang="zh-CN" sz="1600" dirty="0">
              <a:solidFill>
                <a:schemeClr val="bg1"/>
              </a:solidFill>
              <a:latin typeface="思源黑体 CN Light" panose="020B0300000000000000" pitchFamily="34" charset="-122"/>
              <a:ea typeface="思源黑体 CN Light" panose="020B0300000000000000" pitchFamily="34" charset="-122"/>
            </a:endParaRPr>
          </a:p>
          <a:p>
            <a:pPr>
              <a:lnSpc>
                <a:spcPct val="130000"/>
              </a:lnSpc>
            </a:pPr>
            <a:endParaRPr lang="en-US" altLang="zh-CN" sz="1600" dirty="0">
              <a:solidFill>
                <a:schemeClr val="bg1"/>
              </a:solidFill>
              <a:latin typeface="思源黑体 CN Light" panose="020B0300000000000000" pitchFamily="34" charset="-122"/>
              <a:ea typeface="思源黑体 CN Light" panose="020B0300000000000000" pitchFamily="34" charset="-122"/>
            </a:endParaRPr>
          </a:p>
        </p:txBody>
      </p:sp>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42470" y="4331620"/>
            <a:ext cx="3300665" cy="109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743135" y="2894757"/>
            <a:ext cx="3331240" cy="762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TextBox 1">
            <a:extLst>
              <a:ext uri="{FF2B5EF4-FFF2-40B4-BE49-F238E27FC236}">
                <a16:creationId xmlns:a16="http://schemas.microsoft.com/office/drawing/2014/main" xmlns="" id="{1E13CA0A-1D91-4A9D-91EA-F94F3F38CA96}"/>
              </a:ext>
            </a:extLst>
          </p:cNvPr>
          <p:cNvSpPr txBox="1"/>
          <p:nvPr/>
        </p:nvSpPr>
        <p:spPr>
          <a:xfrm>
            <a:off x="567807" y="472219"/>
            <a:ext cx="4141853" cy="477054"/>
          </a:xfrm>
          <a:prstGeom prst="rect">
            <a:avLst/>
          </a:prstGeom>
          <a:noFill/>
        </p:spPr>
        <p:txBody>
          <a:bodyPr wrap="square" lIns="45720" tIns="22860" rIns="45720" bIns="22860" rtlCol="0">
            <a:spAutoFit/>
          </a:bodyPr>
          <a:lstStyle/>
          <a:p>
            <a:pPr algn="l"/>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四、代开盖章问题</a:t>
            </a:r>
          </a:p>
        </p:txBody>
      </p:sp>
      <p:cxnSp>
        <p:nvCxnSpPr>
          <p:cNvPr id="41" name="直接连接符 40"/>
          <p:cNvCxnSpPr/>
          <p:nvPr/>
        </p:nvCxnSpPr>
        <p:spPr>
          <a:xfrm>
            <a:off x="533894" y="1051069"/>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54718495"/>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
            <a:extLst>
              <a:ext uri="{FF2B5EF4-FFF2-40B4-BE49-F238E27FC236}">
                <a16:creationId xmlns:a16="http://schemas.microsoft.com/office/drawing/2014/main" xmlns="" id="{B4B0BCF0-BA7F-47EA-95B1-B4FF8A775CE0}"/>
              </a:ext>
            </a:extLst>
          </p:cNvPr>
          <p:cNvSpPr txBox="1"/>
          <p:nvPr/>
        </p:nvSpPr>
        <p:spPr>
          <a:xfrm>
            <a:off x="5935923" y="2122840"/>
            <a:ext cx="273828"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914400">
              <a:lnSpc>
                <a:spcPct val="150000"/>
              </a:lnSpc>
              <a:defRPr sz="4000" b="0">
                <a:solidFill>
                  <a:srgbClr val="F7F9FF"/>
                </a:solidFill>
                <a:latin typeface="linea-basic-10"/>
                <a:ea typeface="linea-basic-10"/>
                <a:cs typeface="linea-basic-10"/>
                <a:sym typeface="linea-basic-10"/>
              </a:defRPr>
            </a:lvl1pPr>
          </a:lstStyle>
          <a:p>
            <a:r>
              <a:rPr sz="2400" dirty="0">
                <a:latin typeface="微软雅黑" pitchFamily="34" charset="-122"/>
                <a:ea typeface="微软雅黑" pitchFamily="34" charset="-122"/>
              </a:rPr>
              <a:t>%</a:t>
            </a:r>
          </a:p>
        </p:txBody>
      </p:sp>
      <p:sp>
        <p:nvSpPr>
          <p:cNvPr id="5" name="Section Here">
            <a:extLst>
              <a:ext uri="{FF2B5EF4-FFF2-40B4-BE49-F238E27FC236}">
                <a16:creationId xmlns:a16="http://schemas.microsoft.com/office/drawing/2014/main" xmlns="" id="{B9A5F80E-38BF-4AD7-960C-3A1E54FA39EF}"/>
              </a:ext>
            </a:extLst>
          </p:cNvPr>
          <p:cNvSpPr txBox="1"/>
          <p:nvPr/>
        </p:nvSpPr>
        <p:spPr>
          <a:xfrm>
            <a:off x="5949534" y="2607745"/>
            <a:ext cx="269023"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150000"/>
              </a:lnSpc>
              <a:defRPr sz="1800" b="0">
                <a:solidFill>
                  <a:srgbClr val="F7F9FF"/>
                </a:solidFill>
                <a:latin typeface="Montserrat Bold"/>
                <a:ea typeface="Montserrat Bold"/>
                <a:cs typeface="Montserrat Bold"/>
                <a:sym typeface="Montserrat Bold"/>
              </a:defRPr>
            </a:lvl1pPr>
          </a:lstStyle>
          <a:p>
            <a:r>
              <a:rPr lang="en-US" altLang="zh-CN" dirty="0">
                <a:latin typeface="微软雅黑" pitchFamily="34" charset="-122"/>
                <a:ea typeface="微软雅黑" pitchFamily="34" charset="-122"/>
              </a:rPr>
              <a:t>01</a:t>
            </a:r>
            <a:endParaRPr dirty="0">
              <a:latin typeface="微软雅黑" pitchFamily="34" charset="-122"/>
              <a:ea typeface="微软雅黑" pitchFamily="34" charset="-122"/>
            </a:endParaRPr>
          </a:p>
        </p:txBody>
      </p:sp>
      <p:sp>
        <p:nvSpPr>
          <p:cNvPr id="6" name="Circle">
            <a:extLst>
              <a:ext uri="{FF2B5EF4-FFF2-40B4-BE49-F238E27FC236}">
                <a16:creationId xmlns:a16="http://schemas.microsoft.com/office/drawing/2014/main" xmlns="" id="{068E333C-901A-40AF-9EAC-A366D3C5ABE5}"/>
              </a:ext>
            </a:extLst>
          </p:cNvPr>
          <p:cNvSpPr/>
          <p:nvPr/>
        </p:nvSpPr>
        <p:spPr>
          <a:xfrm>
            <a:off x="570505" y="1740057"/>
            <a:ext cx="364820" cy="391751"/>
          </a:xfrm>
          <a:prstGeom prst="ellipse">
            <a:avLst/>
          </a:prstGeom>
          <a:gradFill>
            <a:gsLst>
              <a:gs pos="0">
                <a:schemeClr val="accent1"/>
              </a:gs>
              <a:gs pos="100000">
                <a:schemeClr val="accent1">
                  <a:lumMod val="75000"/>
                </a:schemeClr>
              </a:gs>
            </a:gsLst>
            <a:lin ang="5400000" scaled="0"/>
          </a:gra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457200"/>
            <a:endParaRPr sz="1400" dirty="0">
              <a:solidFill>
                <a:schemeClr val="bg1"/>
              </a:solidFill>
              <a:latin typeface="微软雅黑" pitchFamily="34" charset="-122"/>
              <a:ea typeface="微软雅黑" pitchFamily="34" charset="-122"/>
            </a:endParaRPr>
          </a:p>
        </p:txBody>
      </p:sp>
      <p:sp>
        <p:nvSpPr>
          <p:cNvPr id="7" name="7">
            <a:extLst>
              <a:ext uri="{FF2B5EF4-FFF2-40B4-BE49-F238E27FC236}">
                <a16:creationId xmlns:a16="http://schemas.microsoft.com/office/drawing/2014/main" xmlns="" id="{33C252DF-E90C-4F09-BD9C-A9893656B46C}"/>
              </a:ext>
            </a:extLst>
          </p:cNvPr>
          <p:cNvSpPr txBox="1"/>
          <p:nvPr/>
        </p:nvSpPr>
        <p:spPr>
          <a:xfrm>
            <a:off x="4619699" y="3680875"/>
            <a:ext cx="65"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914400">
              <a:lnSpc>
                <a:spcPct val="150000"/>
              </a:lnSpc>
              <a:defRPr sz="4000" b="0">
                <a:solidFill>
                  <a:srgbClr val="F7F9FF"/>
                </a:solidFill>
                <a:latin typeface="linea-basic-10"/>
                <a:ea typeface="linea-basic-10"/>
                <a:cs typeface="linea-basic-10"/>
                <a:sym typeface="linea-basic-10"/>
              </a:defRPr>
            </a:lvl1pPr>
          </a:lstStyle>
          <a:p>
            <a:endParaRPr dirty="0">
              <a:latin typeface="微软雅黑" pitchFamily="34" charset="-122"/>
              <a:ea typeface="微软雅黑" pitchFamily="34" charset="-122"/>
            </a:endParaRPr>
          </a:p>
        </p:txBody>
      </p:sp>
      <p:sp>
        <p:nvSpPr>
          <p:cNvPr id="10" name="/">
            <a:extLst>
              <a:ext uri="{FF2B5EF4-FFF2-40B4-BE49-F238E27FC236}">
                <a16:creationId xmlns:a16="http://schemas.microsoft.com/office/drawing/2014/main" xmlns="" id="{211ECE8D-35E3-4C88-BB26-7E593832A9DF}"/>
              </a:ext>
            </a:extLst>
          </p:cNvPr>
          <p:cNvSpPr txBox="1"/>
          <p:nvPr/>
        </p:nvSpPr>
        <p:spPr>
          <a:xfrm>
            <a:off x="7200603" y="3865541"/>
            <a:ext cx="131309"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914400">
              <a:lnSpc>
                <a:spcPct val="150000"/>
              </a:lnSpc>
              <a:defRPr sz="4000" b="0">
                <a:solidFill>
                  <a:srgbClr val="F7F9FF"/>
                </a:solidFill>
                <a:latin typeface="linea-basic-10"/>
                <a:ea typeface="linea-basic-10"/>
                <a:cs typeface="linea-basic-10"/>
                <a:sym typeface="linea-basic-10"/>
              </a:defRPr>
            </a:lvl1pPr>
          </a:lstStyle>
          <a:p>
            <a:r>
              <a:rPr sz="2400" dirty="0">
                <a:latin typeface="微软雅黑" pitchFamily="34" charset="-122"/>
                <a:ea typeface="微软雅黑" pitchFamily="34" charset="-122"/>
              </a:rPr>
              <a:t>/</a:t>
            </a:r>
          </a:p>
        </p:txBody>
      </p:sp>
      <p:sp>
        <p:nvSpPr>
          <p:cNvPr id="15" name="TextBox 1">
            <a:extLst>
              <a:ext uri="{FF2B5EF4-FFF2-40B4-BE49-F238E27FC236}">
                <a16:creationId xmlns:a16="http://schemas.microsoft.com/office/drawing/2014/main" xmlns="" id="{1E13CA0A-1D91-4A9D-91EA-F94F3F38CA96}"/>
              </a:ext>
            </a:extLst>
          </p:cNvPr>
          <p:cNvSpPr txBox="1"/>
          <p:nvPr/>
        </p:nvSpPr>
        <p:spPr>
          <a:xfrm>
            <a:off x="567807" y="472219"/>
            <a:ext cx="4141853" cy="477054"/>
          </a:xfrm>
          <a:prstGeom prst="rect">
            <a:avLst/>
          </a:prstGeom>
          <a:noFill/>
        </p:spPr>
        <p:txBody>
          <a:bodyPr wrap="square" lIns="45720" tIns="22860" rIns="45720" bIns="22860" rtlCol="0">
            <a:spAutoFit/>
          </a:bodyPr>
          <a:lstStyle/>
          <a:p>
            <a:pPr algn="l"/>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三、代开次数</a:t>
            </a:r>
          </a:p>
        </p:txBody>
      </p:sp>
      <p:sp>
        <p:nvSpPr>
          <p:cNvPr id="20" name="Section Here">
            <a:extLst>
              <a:ext uri="{FF2B5EF4-FFF2-40B4-BE49-F238E27FC236}">
                <a16:creationId xmlns:a16="http://schemas.microsoft.com/office/drawing/2014/main" xmlns="" id="{42C2DE87-62EE-4D4B-B5DB-D69896A2D162}"/>
              </a:ext>
            </a:extLst>
          </p:cNvPr>
          <p:cNvSpPr txBox="1"/>
          <p:nvPr/>
        </p:nvSpPr>
        <p:spPr>
          <a:xfrm>
            <a:off x="7251829" y="4922489"/>
            <a:ext cx="134512"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150000"/>
              </a:lnSpc>
              <a:defRPr sz="1800" b="0">
                <a:solidFill>
                  <a:srgbClr val="F7F9FF"/>
                </a:solidFill>
                <a:latin typeface="Montserrat Bold"/>
                <a:ea typeface="Montserrat Bold"/>
                <a:cs typeface="Montserrat Bold"/>
                <a:sym typeface="Montserrat Bold"/>
              </a:defRPr>
            </a:lvl1pPr>
          </a:lstStyle>
          <a:p>
            <a:r>
              <a:rPr lang="en-US" altLang="zh-CN" dirty="0" smtClean="0">
                <a:latin typeface="微软雅黑" pitchFamily="34" charset="-122"/>
                <a:ea typeface="微软雅黑" pitchFamily="34" charset="-122"/>
              </a:rPr>
              <a:t>2</a:t>
            </a:r>
            <a:endParaRPr dirty="0">
              <a:latin typeface="微软雅黑" pitchFamily="34" charset="-122"/>
              <a:ea typeface="微软雅黑" pitchFamily="34" charset="-122"/>
            </a:endParaRPr>
          </a:p>
        </p:txBody>
      </p:sp>
      <p:sp>
        <p:nvSpPr>
          <p:cNvPr id="21" name="Section Here">
            <a:extLst>
              <a:ext uri="{FF2B5EF4-FFF2-40B4-BE49-F238E27FC236}">
                <a16:creationId xmlns:a16="http://schemas.microsoft.com/office/drawing/2014/main" xmlns="" id="{8850696B-5CFB-40CD-9A1C-6BC3D2BCA158}"/>
              </a:ext>
            </a:extLst>
          </p:cNvPr>
          <p:cNvSpPr txBox="1"/>
          <p:nvPr/>
        </p:nvSpPr>
        <p:spPr>
          <a:xfrm>
            <a:off x="4647237" y="4922489"/>
            <a:ext cx="269023"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150000"/>
              </a:lnSpc>
              <a:defRPr sz="1800" b="0">
                <a:solidFill>
                  <a:srgbClr val="F7F9FF"/>
                </a:solidFill>
                <a:latin typeface="Montserrat Bold"/>
                <a:ea typeface="Montserrat Bold"/>
                <a:cs typeface="Montserrat Bold"/>
                <a:sym typeface="Montserrat Bold"/>
              </a:defRPr>
            </a:lvl1pPr>
          </a:lstStyle>
          <a:p>
            <a:r>
              <a:rPr lang="en-US" altLang="zh-CN" dirty="0">
                <a:latin typeface="微软雅黑" pitchFamily="34" charset="-122"/>
                <a:ea typeface="微软雅黑" pitchFamily="34" charset="-122"/>
              </a:rPr>
              <a:t>03</a:t>
            </a:r>
            <a:endParaRPr dirty="0">
              <a:latin typeface="微软雅黑" pitchFamily="34" charset="-122"/>
              <a:ea typeface="微软雅黑" pitchFamily="34" charset="-122"/>
            </a:endParaRPr>
          </a:p>
        </p:txBody>
      </p:sp>
      <p:sp>
        <p:nvSpPr>
          <p:cNvPr id="24" name="TextBox 39">
            <a:extLst>
              <a:ext uri="{FF2B5EF4-FFF2-40B4-BE49-F238E27FC236}">
                <a16:creationId xmlns:a16="http://schemas.microsoft.com/office/drawing/2014/main" xmlns="" id="{5D96E0F6-43C8-44A5-838C-FA45701A2BA9}"/>
              </a:ext>
            </a:extLst>
          </p:cNvPr>
          <p:cNvSpPr txBox="1"/>
          <p:nvPr/>
        </p:nvSpPr>
        <p:spPr>
          <a:xfrm>
            <a:off x="1088990" y="4000504"/>
            <a:ext cx="7278725" cy="615553"/>
          </a:xfrm>
          <a:prstGeom prst="rect">
            <a:avLst/>
          </a:prstGeom>
          <a:noFill/>
        </p:spPr>
        <p:txBody>
          <a:bodyPr wrap="square" lIns="0" tIns="0" rIns="0" bIns="0" rtlCol="0">
            <a:spAutoFit/>
          </a:bodyPr>
          <a:lstStyle>
            <a:defPPr>
              <a:defRPr lang="zh-CN"/>
            </a:defPPr>
            <a:lvl1pPr>
              <a:defRPr sz="2000">
                <a:solidFill>
                  <a:schemeClr val="tx1">
                    <a:lumMod val="65000"/>
                    <a:lumOff val="35000"/>
                  </a:schemeClr>
                </a:solidFill>
              </a:defRPr>
            </a:lvl1pPr>
          </a:lstStyle>
          <a:p>
            <a:r>
              <a:rPr lang="zh-CN" altLang="en-US" b="1" dirty="0" smtClean="0">
                <a:solidFill>
                  <a:schemeClr val="tx1"/>
                </a:solidFill>
                <a:latin typeface="微软雅黑" pitchFamily="34" charset="-122"/>
                <a:ea typeface="微软雅黑" pitchFamily="34" charset="-122"/>
              </a:rPr>
              <a:t>代开十张增值税普通发票中是否含有已代开的增值税电子普通发票和增值税专用发票的份数？</a:t>
            </a:r>
          </a:p>
        </p:txBody>
      </p:sp>
      <p:sp>
        <p:nvSpPr>
          <p:cNvPr id="25" name="TextBox 40">
            <a:extLst>
              <a:ext uri="{FF2B5EF4-FFF2-40B4-BE49-F238E27FC236}">
                <a16:creationId xmlns:a16="http://schemas.microsoft.com/office/drawing/2014/main" xmlns="" id="{51602405-9903-4358-8A42-F791E13EA352}"/>
              </a:ext>
            </a:extLst>
          </p:cNvPr>
          <p:cNvSpPr txBox="1"/>
          <p:nvPr/>
        </p:nvSpPr>
        <p:spPr>
          <a:xfrm>
            <a:off x="1088990" y="4929198"/>
            <a:ext cx="6996056" cy="692497"/>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en-US" sz="1800" dirty="0" smtClean="0">
                <a:latin typeface="微软雅黑" pitchFamily="34" charset="-122"/>
                <a:ea typeface="微软雅黑" pitchFamily="34" charset="-122"/>
              </a:rPr>
              <a:t>目前电子税务局代开增值税普通发票（折叠式）次数限制为季度内最多十次，其中：十次不包括申请代开的增值税电子普通发票和增值税专用发票次数</a:t>
            </a:r>
            <a:r>
              <a:rPr lang="en-US" altLang="zh-CN" sz="1800" dirty="0" smtClean="0">
                <a:latin typeface="微软雅黑" pitchFamily="34" charset="-122"/>
                <a:ea typeface="微软雅黑" pitchFamily="34" charset="-122"/>
              </a:rPr>
              <a:t>.</a:t>
            </a:r>
            <a:endParaRPr lang="zh-CN" altLang="zh-CN" sz="1800" dirty="0" smtClean="0">
              <a:latin typeface="微软雅黑" pitchFamily="34" charset="-122"/>
              <a:ea typeface="微软雅黑" pitchFamily="34" charset="-122"/>
            </a:endParaRPr>
          </a:p>
        </p:txBody>
      </p:sp>
      <p:sp>
        <p:nvSpPr>
          <p:cNvPr id="28" name="矩形 27"/>
          <p:cNvSpPr/>
          <p:nvPr/>
        </p:nvSpPr>
        <p:spPr>
          <a:xfrm>
            <a:off x="1100690" y="1598414"/>
            <a:ext cx="5598581" cy="400110"/>
          </a:xfrm>
          <a:prstGeom prst="rect">
            <a:avLst/>
          </a:prstGeom>
        </p:spPr>
        <p:txBody>
          <a:bodyPr wrap="none">
            <a:spAutoFit/>
          </a:bodyPr>
          <a:lstStyle/>
          <a:p>
            <a:r>
              <a:rPr lang="zh-CN" altLang="en-US" sz="2000" b="1" dirty="0" smtClean="0">
                <a:latin typeface="微软雅黑" pitchFamily="34" charset="-122"/>
                <a:ea typeface="微软雅黑" pitchFamily="34" charset="-122"/>
              </a:rPr>
              <a:t>一个季度纳税人可以代开几张增值税普通发票？</a:t>
            </a:r>
          </a:p>
        </p:txBody>
      </p:sp>
      <p:sp>
        <p:nvSpPr>
          <p:cNvPr id="29" name="TextBox 40">
            <a:extLst>
              <a:ext uri="{FF2B5EF4-FFF2-40B4-BE49-F238E27FC236}">
                <a16:creationId xmlns:a16="http://schemas.microsoft.com/office/drawing/2014/main" xmlns="" id="{456C5A17-CDC3-4799-B845-1C0912D4CB4C}"/>
              </a:ext>
            </a:extLst>
          </p:cNvPr>
          <p:cNvSpPr txBox="1"/>
          <p:nvPr/>
        </p:nvSpPr>
        <p:spPr>
          <a:xfrm>
            <a:off x="1198952" y="2046454"/>
            <a:ext cx="6890961" cy="2693045"/>
          </a:xfrm>
          <a:prstGeom prst="rect">
            <a:avLst/>
          </a:prstGeom>
          <a:noFill/>
        </p:spPr>
        <p:txBody>
          <a:bodyPr wrap="square" lIns="0" tIns="0" rIns="0" bIns="0" rtlCol="0">
            <a:spAutoFit/>
          </a:bodyPr>
          <a:lstStyle>
            <a:defPPr>
              <a:defRPr lang="zh-CN"/>
            </a:defPPr>
            <a:lvl1pPr algn="just">
              <a:lnSpc>
                <a:spcPts val="1800"/>
              </a:lnSpc>
              <a:spcBef>
                <a:spcPts val="1200"/>
              </a:spcBef>
              <a:defRPr sz="1100">
                <a:solidFill>
                  <a:schemeClr val="tx1">
                    <a:lumMod val="65000"/>
                    <a:lumOff val="35000"/>
                  </a:schemeClr>
                </a:solidFill>
                <a:latin typeface="+mn-ea"/>
              </a:defRPr>
            </a:lvl1pPr>
          </a:lstStyle>
          <a:p>
            <a:r>
              <a:rPr lang="zh-CN" altLang="zh-CN" sz="1800" dirty="0" smtClean="0">
                <a:latin typeface="微软雅黑" pitchFamily="34" charset="-122"/>
                <a:ea typeface="微软雅黑" pitchFamily="34" charset="-122"/>
              </a:rPr>
              <a:t>一个季度内</a:t>
            </a:r>
            <a:r>
              <a:rPr lang="zh-CN" altLang="en-US" sz="1800" dirty="0" smtClean="0">
                <a:latin typeface="微软雅黑" pitchFamily="34" charset="-122"/>
                <a:ea typeface="微软雅黑" pitchFamily="34" charset="-122"/>
              </a:rPr>
              <a:t>（按季申报纳税人）</a:t>
            </a:r>
            <a:r>
              <a:rPr lang="zh-CN" altLang="en-US" sz="1800" dirty="0" smtClean="0">
                <a:solidFill>
                  <a:srgbClr val="FF0000"/>
                </a:solidFill>
                <a:latin typeface="微软雅黑" pitchFamily="34" charset="-122"/>
                <a:ea typeface="微软雅黑" pitchFamily="34" charset="-122"/>
              </a:rPr>
              <a:t>在电子税务局</a:t>
            </a:r>
            <a:r>
              <a:rPr lang="zh-CN" altLang="zh-CN" sz="1800" dirty="0" smtClean="0">
                <a:latin typeface="微软雅黑" pitchFamily="34" charset="-122"/>
                <a:ea typeface="微软雅黑" pitchFamily="34" charset="-122"/>
              </a:rPr>
              <a:t>代开发票销售额</a:t>
            </a:r>
            <a:r>
              <a:rPr lang="zh-CN" altLang="en-US" sz="1800" dirty="0" smtClean="0">
                <a:solidFill>
                  <a:srgbClr val="FF0000"/>
                </a:solidFill>
                <a:latin typeface="微软雅黑" pitchFamily="34" charset="-122"/>
                <a:ea typeface="微软雅黑" pitchFamily="34" charset="-122"/>
              </a:rPr>
              <a:t>合计</a:t>
            </a:r>
            <a:r>
              <a:rPr lang="zh-CN" altLang="zh-CN" sz="1800" dirty="0" smtClean="0">
                <a:latin typeface="微软雅黑" pitchFamily="34" charset="-122"/>
                <a:ea typeface="微软雅黑" pitchFamily="34" charset="-122"/>
              </a:rPr>
              <a:t>不超过</a:t>
            </a:r>
            <a:r>
              <a:rPr lang="en-US" altLang="zh-CN" sz="1800" dirty="0" smtClean="0">
                <a:latin typeface="微软雅黑" pitchFamily="34" charset="-122"/>
                <a:ea typeface="微软雅黑" pitchFamily="34" charset="-122"/>
              </a:rPr>
              <a:t>45</a:t>
            </a:r>
            <a:r>
              <a:rPr lang="zh-CN" altLang="zh-CN" sz="1800" dirty="0" smtClean="0">
                <a:latin typeface="微软雅黑" pitchFamily="34" charset="-122"/>
                <a:ea typeface="微软雅黑" pitchFamily="34" charset="-122"/>
              </a:rPr>
              <a:t>万，次数不超过十次的，</a:t>
            </a:r>
            <a:r>
              <a:rPr lang="zh-CN" altLang="en-US" sz="1800" dirty="0" smtClean="0">
                <a:solidFill>
                  <a:srgbClr val="FF0000"/>
                </a:solidFill>
                <a:latin typeface="微软雅黑" pitchFamily="34" charset="-122"/>
                <a:ea typeface="微软雅黑" pitchFamily="34" charset="-122"/>
              </a:rPr>
              <a:t>系统</a:t>
            </a:r>
            <a:r>
              <a:rPr lang="zh-CN" altLang="zh-CN" sz="1800" dirty="0" smtClean="0">
                <a:latin typeface="微软雅黑" pitchFamily="34" charset="-122"/>
                <a:ea typeface="微软雅黑" pitchFamily="34" charset="-122"/>
              </a:rPr>
              <a:t>提示纳税人可开具电子发票，不强制监控</a:t>
            </a:r>
            <a:r>
              <a:rPr lang="zh-CN" altLang="zh-CN" sz="1800" dirty="0" smtClean="0">
                <a:latin typeface="微软雅黑" pitchFamily="34" charset="-122"/>
                <a:ea typeface="微软雅黑" pitchFamily="34" charset="-122"/>
              </a:rPr>
              <a:t>。</a:t>
            </a:r>
            <a:endParaRPr lang="en-US" altLang="zh-CN" sz="1800" dirty="0" smtClean="0">
              <a:latin typeface="微软雅黑" pitchFamily="34" charset="-122"/>
              <a:ea typeface="微软雅黑" pitchFamily="34" charset="-122"/>
            </a:endParaRPr>
          </a:p>
          <a:p>
            <a:r>
              <a:rPr lang="zh-CN" altLang="zh-CN" sz="1800" dirty="0" smtClean="0">
                <a:latin typeface="微软雅黑" pitchFamily="34" charset="-122"/>
                <a:ea typeface="微软雅黑" pitchFamily="34" charset="-122"/>
              </a:rPr>
              <a:t>超过</a:t>
            </a:r>
            <a:r>
              <a:rPr lang="zh-CN" altLang="zh-CN" sz="1800" dirty="0" smtClean="0">
                <a:latin typeface="微软雅黑" pitchFamily="34" charset="-122"/>
                <a:ea typeface="微软雅黑" pitchFamily="34" charset="-122"/>
              </a:rPr>
              <a:t>后</a:t>
            </a:r>
            <a:r>
              <a:rPr lang="zh-CN" altLang="en-US" sz="1800" dirty="0" smtClean="0">
                <a:solidFill>
                  <a:srgbClr val="FF0000"/>
                </a:solidFill>
                <a:latin typeface="微软雅黑" pitchFamily="34" charset="-122"/>
                <a:ea typeface="微软雅黑" pitchFamily="34" charset="-122"/>
              </a:rPr>
              <a:t>（代开纸质增值税普通发票次数超过</a:t>
            </a:r>
            <a:r>
              <a:rPr lang="zh-CN" altLang="en-US" sz="1800" dirty="0">
                <a:solidFill>
                  <a:srgbClr val="FF0000"/>
                </a:solidFill>
                <a:latin typeface="微软雅黑" pitchFamily="34" charset="-122"/>
                <a:ea typeface="微软雅黑" pitchFamily="34" charset="-122"/>
              </a:rPr>
              <a:t>十次，但销售额</a:t>
            </a:r>
            <a:r>
              <a:rPr lang="zh-CN" altLang="en-US" sz="1800" dirty="0" smtClean="0">
                <a:solidFill>
                  <a:srgbClr val="FF0000"/>
                </a:solidFill>
                <a:latin typeface="微软雅黑" pitchFamily="34" charset="-122"/>
                <a:ea typeface="微软雅黑" pitchFamily="34" charset="-122"/>
              </a:rPr>
              <a:t>合计未超过</a:t>
            </a:r>
            <a:r>
              <a:rPr lang="en-US" altLang="zh-CN" sz="1800" dirty="0" smtClean="0">
                <a:solidFill>
                  <a:srgbClr val="FF0000"/>
                </a:solidFill>
                <a:latin typeface="微软雅黑" pitchFamily="34" charset="-122"/>
                <a:ea typeface="微软雅黑" pitchFamily="34" charset="-122"/>
              </a:rPr>
              <a:t>45</a:t>
            </a:r>
            <a:r>
              <a:rPr lang="zh-CN" altLang="en-US" sz="1800" dirty="0" smtClean="0">
                <a:solidFill>
                  <a:srgbClr val="FF0000"/>
                </a:solidFill>
                <a:latin typeface="微软雅黑" pitchFamily="34" charset="-122"/>
                <a:ea typeface="微软雅黑" pitchFamily="34" charset="-122"/>
              </a:rPr>
              <a:t>万）</a:t>
            </a:r>
            <a:r>
              <a:rPr lang="zh-CN" altLang="zh-CN" sz="1800" dirty="0" smtClean="0">
                <a:latin typeface="微软雅黑" pitchFamily="34" charset="-122"/>
                <a:ea typeface="微软雅黑" pitchFamily="34" charset="-122"/>
              </a:rPr>
              <a:t>则不允许在电子税务局</a:t>
            </a:r>
            <a:r>
              <a:rPr lang="zh-CN" altLang="zh-CN" sz="1800" dirty="0" smtClean="0">
                <a:solidFill>
                  <a:srgbClr val="FF0000"/>
                </a:solidFill>
                <a:latin typeface="微软雅黑" pitchFamily="34" charset="-122"/>
                <a:ea typeface="微软雅黑" pitchFamily="34" charset="-122"/>
              </a:rPr>
              <a:t>代开</a:t>
            </a:r>
            <a:r>
              <a:rPr lang="zh-CN" altLang="en-US" sz="1800" dirty="0" smtClean="0">
                <a:solidFill>
                  <a:srgbClr val="FF0000"/>
                </a:solidFill>
                <a:latin typeface="微软雅黑" pitchFamily="34" charset="-122"/>
                <a:ea typeface="微软雅黑" pitchFamily="34" charset="-122"/>
              </a:rPr>
              <a:t>纸质增值税普通发票</a:t>
            </a:r>
            <a:r>
              <a:rPr lang="zh-CN" altLang="zh-CN" sz="1800" dirty="0" smtClean="0">
                <a:latin typeface="微软雅黑" pitchFamily="34" charset="-122"/>
                <a:ea typeface="微软雅黑" pitchFamily="34" charset="-122"/>
              </a:rPr>
              <a:t>，只能根据弹出提示与二维码申请代开电子普通发票。</a:t>
            </a:r>
            <a:endParaRPr lang="en-US" altLang="zh-CN" sz="1800" dirty="0" smtClean="0">
              <a:latin typeface="微软雅黑" pitchFamily="34" charset="-122"/>
              <a:ea typeface="微软雅黑" pitchFamily="34" charset="-122"/>
            </a:endParaRPr>
          </a:p>
          <a:p>
            <a:endParaRPr lang="en-US" altLang="zh-CN" sz="1800" dirty="0" smtClean="0">
              <a:latin typeface="微软雅黑" pitchFamily="34" charset="-122"/>
              <a:ea typeface="微软雅黑" pitchFamily="34" charset="-122"/>
            </a:endParaRPr>
          </a:p>
          <a:p>
            <a:endParaRPr lang="en-US" altLang="zh-CN" sz="1800" dirty="0" smtClean="0">
              <a:latin typeface="微软雅黑" pitchFamily="34" charset="-122"/>
              <a:ea typeface="微软雅黑" pitchFamily="34" charset="-122"/>
            </a:endParaRPr>
          </a:p>
          <a:p>
            <a:endParaRPr lang="zh-CN" altLang="zh-CN" sz="1800" dirty="0" smtClean="0">
              <a:latin typeface="微软雅黑" pitchFamily="34" charset="-122"/>
              <a:ea typeface="微软雅黑" pitchFamily="34" charset="-122"/>
            </a:endParaRPr>
          </a:p>
        </p:txBody>
      </p:sp>
      <p:cxnSp>
        <p:nvCxnSpPr>
          <p:cNvPr id="30" name="直接连接符 29"/>
          <p:cNvCxnSpPr/>
          <p:nvPr/>
        </p:nvCxnSpPr>
        <p:spPr>
          <a:xfrm>
            <a:off x="533894" y="1051069"/>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Circle">
            <a:extLst>
              <a:ext uri="{FF2B5EF4-FFF2-40B4-BE49-F238E27FC236}">
                <a16:creationId xmlns:a16="http://schemas.microsoft.com/office/drawing/2014/main" xmlns="" id="{068E333C-901A-40AF-9EAC-A366D3C5ABE5}"/>
              </a:ext>
            </a:extLst>
          </p:cNvPr>
          <p:cNvSpPr/>
          <p:nvPr/>
        </p:nvSpPr>
        <p:spPr>
          <a:xfrm>
            <a:off x="517486" y="4000504"/>
            <a:ext cx="364820" cy="391751"/>
          </a:xfrm>
          <a:prstGeom prst="ellipse">
            <a:avLst/>
          </a:prstGeom>
          <a:gradFill>
            <a:gsLst>
              <a:gs pos="0">
                <a:schemeClr val="accent1"/>
              </a:gs>
              <a:gs pos="100000">
                <a:schemeClr val="accent1">
                  <a:lumMod val="75000"/>
                </a:schemeClr>
              </a:gs>
            </a:gsLst>
            <a:lin ang="5400000" scaled="0"/>
          </a:gradFill>
          <a:ln>
            <a:noFill/>
          </a:ln>
          <a:effectLst>
            <a:outerShdw blurRad="254000" dist="1016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defTabSz="457200"/>
            <a:endParaRPr sz="1400" dirty="0">
              <a:solidFill>
                <a:schemeClr val="bg1"/>
              </a:solidFill>
              <a:latin typeface="微软雅黑" pitchFamily="34" charset="-122"/>
              <a:ea typeface="微软雅黑" pitchFamily="34" charset="-122"/>
            </a:endParaRPr>
          </a:p>
        </p:txBody>
      </p:sp>
      <p:pic>
        <p:nvPicPr>
          <p:cNvPr id="19" name="图片 18">
            <a:extLst>
              <a:ext uri="{FF2B5EF4-FFF2-40B4-BE49-F238E27FC236}">
                <a16:creationId xmlns:a16="http://schemas.microsoft.com/office/drawing/2014/main" xmlns="" id="{12314D99-9E0D-4D21-9E43-6E1F826DD33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52289" y="3061068"/>
            <a:ext cx="2661929" cy="3882259"/>
          </a:xfrm>
          <a:prstGeom prst="rect">
            <a:avLst/>
          </a:prstGeom>
        </p:spPr>
      </p:pic>
    </p:spTree>
    <p:extLst>
      <p:ext uri="{BB962C8B-B14F-4D97-AF65-F5344CB8AC3E}">
        <p14:creationId xmlns:p14="http://schemas.microsoft.com/office/powerpoint/2010/main" xmlns="" val="718139984"/>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
            <a:extLst>
              <a:ext uri="{FF2B5EF4-FFF2-40B4-BE49-F238E27FC236}">
                <a16:creationId xmlns:a16="http://schemas.microsoft.com/office/drawing/2014/main" xmlns="" id="{B4B0BCF0-BA7F-47EA-95B1-B4FF8A775CE0}"/>
              </a:ext>
            </a:extLst>
          </p:cNvPr>
          <p:cNvSpPr txBox="1"/>
          <p:nvPr/>
        </p:nvSpPr>
        <p:spPr>
          <a:xfrm>
            <a:off x="5935923" y="1698478"/>
            <a:ext cx="273828"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914400">
              <a:lnSpc>
                <a:spcPct val="150000"/>
              </a:lnSpc>
              <a:defRPr sz="4000" b="0">
                <a:solidFill>
                  <a:srgbClr val="F7F9FF"/>
                </a:solidFill>
                <a:latin typeface="linea-basic-10"/>
                <a:ea typeface="linea-basic-10"/>
                <a:cs typeface="linea-basic-10"/>
                <a:sym typeface="linea-basic-10"/>
              </a:defRPr>
            </a:lvl1pPr>
          </a:lstStyle>
          <a:p>
            <a:r>
              <a:rPr sz="2400" dirty="0">
                <a:latin typeface="微软雅黑" pitchFamily="34" charset="-122"/>
                <a:ea typeface="微软雅黑" pitchFamily="34" charset="-122"/>
              </a:rPr>
              <a:t>%</a:t>
            </a:r>
          </a:p>
        </p:txBody>
      </p:sp>
      <p:sp>
        <p:nvSpPr>
          <p:cNvPr id="5" name="Section Here">
            <a:extLst>
              <a:ext uri="{FF2B5EF4-FFF2-40B4-BE49-F238E27FC236}">
                <a16:creationId xmlns:a16="http://schemas.microsoft.com/office/drawing/2014/main" xmlns="" id="{B9A5F80E-38BF-4AD7-960C-3A1E54FA39EF}"/>
              </a:ext>
            </a:extLst>
          </p:cNvPr>
          <p:cNvSpPr txBox="1"/>
          <p:nvPr/>
        </p:nvSpPr>
        <p:spPr>
          <a:xfrm>
            <a:off x="5949534" y="2183383"/>
            <a:ext cx="269023"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150000"/>
              </a:lnSpc>
              <a:defRPr sz="1800" b="0">
                <a:solidFill>
                  <a:srgbClr val="F7F9FF"/>
                </a:solidFill>
                <a:latin typeface="Montserrat Bold"/>
                <a:ea typeface="Montserrat Bold"/>
                <a:cs typeface="Montserrat Bold"/>
                <a:sym typeface="Montserrat Bold"/>
              </a:defRPr>
            </a:lvl1pPr>
          </a:lstStyle>
          <a:p>
            <a:r>
              <a:rPr lang="en-US" altLang="zh-CN" dirty="0">
                <a:latin typeface="微软雅黑" pitchFamily="34" charset="-122"/>
                <a:ea typeface="微软雅黑" pitchFamily="34" charset="-122"/>
              </a:rPr>
              <a:t>01</a:t>
            </a:r>
            <a:endParaRPr dirty="0">
              <a:latin typeface="微软雅黑" pitchFamily="34" charset="-122"/>
              <a:ea typeface="微软雅黑" pitchFamily="34" charset="-122"/>
            </a:endParaRPr>
          </a:p>
        </p:txBody>
      </p:sp>
      <p:sp>
        <p:nvSpPr>
          <p:cNvPr id="7" name="7">
            <a:extLst>
              <a:ext uri="{FF2B5EF4-FFF2-40B4-BE49-F238E27FC236}">
                <a16:creationId xmlns:a16="http://schemas.microsoft.com/office/drawing/2014/main" xmlns="" id="{33C252DF-E90C-4F09-BD9C-A9893656B46C}"/>
              </a:ext>
            </a:extLst>
          </p:cNvPr>
          <p:cNvSpPr txBox="1"/>
          <p:nvPr/>
        </p:nvSpPr>
        <p:spPr>
          <a:xfrm>
            <a:off x="4657315" y="3828413"/>
            <a:ext cx="65"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914400">
              <a:lnSpc>
                <a:spcPct val="150000"/>
              </a:lnSpc>
              <a:defRPr sz="4000" b="0">
                <a:solidFill>
                  <a:srgbClr val="F7F9FF"/>
                </a:solidFill>
                <a:latin typeface="linea-basic-10"/>
                <a:ea typeface="linea-basic-10"/>
                <a:cs typeface="linea-basic-10"/>
                <a:sym typeface="linea-basic-10"/>
              </a:defRPr>
            </a:lvl1pPr>
          </a:lstStyle>
          <a:p>
            <a:endParaRPr dirty="0">
              <a:latin typeface="微软雅黑" pitchFamily="34" charset="-122"/>
              <a:ea typeface="微软雅黑" pitchFamily="34" charset="-122"/>
            </a:endParaRPr>
          </a:p>
        </p:txBody>
      </p:sp>
      <p:sp>
        <p:nvSpPr>
          <p:cNvPr id="10" name="/">
            <a:extLst>
              <a:ext uri="{FF2B5EF4-FFF2-40B4-BE49-F238E27FC236}">
                <a16:creationId xmlns:a16="http://schemas.microsoft.com/office/drawing/2014/main" xmlns="" id="{211ECE8D-35E3-4C88-BB26-7E593832A9DF}"/>
              </a:ext>
            </a:extLst>
          </p:cNvPr>
          <p:cNvSpPr txBox="1"/>
          <p:nvPr/>
        </p:nvSpPr>
        <p:spPr>
          <a:xfrm>
            <a:off x="7238218" y="4013079"/>
            <a:ext cx="131309"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914400">
              <a:lnSpc>
                <a:spcPct val="150000"/>
              </a:lnSpc>
              <a:defRPr sz="4000" b="0">
                <a:solidFill>
                  <a:srgbClr val="F7F9FF"/>
                </a:solidFill>
                <a:latin typeface="linea-basic-10"/>
                <a:ea typeface="linea-basic-10"/>
                <a:cs typeface="linea-basic-10"/>
                <a:sym typeface="linea-basic-10"/>
              </a:defRPr>
            </a:lvl1pPr>
          </a:lstStyle>
          <a:p>
            <a:r>
              <a:rPr sz="2400" dirty="0">
                <a:latin typeface="微软雅黑" pitchFamily="34" charset="-122"/>
                <a:ea typeface="微软雅黑" pitchFamily="34" charset="-122"/>
              </a:rPr>
              <a:t>/</a:t>
            </a:r>
          </a:p>
        </p:txBody>
      </p:sp>
      <p:sp>
        <p:nvSpPr>
          <p:cNvPr id="20" name="Section Here">
            <a:extLst>
              <a:ext uri="{FF2B5EF4-FFF2-40B4-BE49-F238E27FC236}">
                <a16:creationId xmlns:a16="http://schemas.microsoft.com/office/drawing/2014/main" xmlns="" id="{42C2DE87-62EE-4D4B-B5DB-D69896A2D162}"/>
              </a:ext>
            </a:extLst>
          </p:cNvPr>
          <p:cNvSpPr txBox="1"/>
          <p:nvPr/>
        </p:nvSpPr>
        <p:spPr>
          <a:xfrm>
            <a:off x="7251829" y="4498127"/>
            <a:ext cx="134512"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150000"/>
              </a:lnSpc>
              <a:defRPr sz="1800" b="0">
                <a:solidFill>
                  <a:srgbClr val="F7F9FF"/>
                </a:solidFill>
                <a:latin typeface="Montserrat Bold"/>
                <a:ea typeface="Montserrat Bold"/>
                <a:cs typeface="Montserrat Bold"/>
                <a:sym typeface="Montserrat Bold"/>
              </a:defRPr>
            </a:lvl1pPr>
          </a:lstStyle>
          <a:p>
            <a:r>
              <a:rPr lang="en-US" altLang="zh-CN" dirty="0" smtClean="0">
                <a:latin typeface="微软雅黑" pitchFamily="34" charset="-122"/>
                <a:ea typeface="微软雅黑" pitchFamily="34" charset="-122"/>
              </a:rPr>
              <a:t>2</a:t>
            </a:r>
            <a:endParaRPr dirty="0">
              <a:latin typeface="微软雅黑" pitchFamily="34" charset="-122"/>
              <a:ea typeface="微软雅黑" pitchFamily="34" charset="-122"/>
            </a:endParaRPr>
          </a:p>
        </p:txBody>
      </p:sp>
      <p:sp>
        <p:nvSpPr>
          <p:cNvPr id="21" name="Section Here">
            <a:extLst>
              <a:ext uri="{FF2B5EF4-FFF2-40B4-BE49-F238E27FC236}">
                <a16:creationId xmlns:a16="http://schemas.microsoft.com/office/drawing/2014/main" xmlns="" id="{8850696B-5CFB-40CD-9A1C-6BC3D2BCA158}"/>
              </a:ext>
            </a:extLst>
          </p:cNvPr>
          <p:cNvSpPr txBox="1"/>
          <p:nvPr/>
        </p:nvSpPr>
        <p:spPr>
          <a:xfrm>
            <a:off x="4647237" y="4498127"/>
            <a:ext cx="269023"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150000"/>
              </a:lnSpc>
              <a:defRPr sz="1800" b="0">
                <a:solidFill>
                  <a:srgbClr val="F7F9FF"/>
                </a:solidFill>
                <a:latin typeface="Montserrat Bold"/>
                <a:ea typeface="Montserrat Bold"/>
                <a:cs typeface="Montserrat Bold"/>
                <a:sym typeface="Montserrat Bold"/>
              </a:defRPr>
            </a:lvl1pPr>
          </a:lstStyle>
          <a:p>
            <a:r>
              <a:rPr lang="en-US" altLang="zh-CN" dirty="0">
                <a:latin typeface="微软雅黑" pitchFamily="34" charset="-122"/>
                <a:ea typeface="微软雅黑" pitchFamily="34" charset="-122"/>
              </a:rPr>
              <a:t>03</a:t>
            </a:r>
            <a:endParaRPr dirty="0">
              <a:latin typeface="微软雅黑" pitchFamily="34" charset="-122"/>
              <a:ea typeface="微软雅黑" pitchFamily="34" charset="-122"/>
            </a:endParaRPr>
          </a:p>
        </p:txBody>
      </p:sp>
      <p:cxnSp>
        <p:nvCxnSpPr>
          <p:cNvPr id="30" name="直接连接符 29"/>
          <p:cNvCxnSpPr/>
          <p:nvPr/>
        </p:nvCxnSpPr>
        <p:spPr>
          <a:xfrm>
            <a:off x="479522" y="1051069"/>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文本框 15"/>
          <p:cNvSpPr txBox="1"/>
          <p:nvPr/>
        </p:nvSpPr>
        <p:spPr>
          <a:xfrm>
            <a:off x="619556" y="1481006"/>
            <a:ext cx="6978177" cy="1446550"/>
          </a:xfrm>
          <a:prstGeom prst="rect">
            <a:avLst/>
          </a:prstGeom>
          <a:noFill/>
        </p:spPr>
        <p:txBody>
          <a:bodyPr wrap="square" rtlCol="0">
            <a:spAutoFit/>
          </a:bodyPr>
          <a:lstStyle/>
          <a:p>
            <a:r>
              <a:rPr lang="en-US" altLang="zh-CN" sz="2000" b="1" dirty="0" smtClean="0">
                <a:latin typeface="微软雅黑" pitchFamily="34" charset="-122"/>
                <a:ea typeface="微软雅黑" pitchFamily="34" charset="-122"/>
              </a:rPr>
              <a:t>1.</a:t>
            </a:r>
            <a:r>
              <a:rPr lang="zh-CN" altLang="zh-CN" sz="2000" b="1" dirty="0" smtClean="0">
                <a:latin typeface="微软雅黑" pitchFamily="34" charset="-122"/>
                <a:ea typeface="微软雅黑" pitchFamily="34" charset="-122"/>
              </a:rPr>
              <a:t>是否需要缴税？</a:t>
            </a:r>
          </a:p>
          <a:p>
            <a:r>
              <a:rPr lang="zh-CN" altLang="zh-CN" dirty="0" smtClean="0">
                <a:latin typeface="微软雅黑" pitchFamily="34" charset="-122"/>
                <a:ea typeface="微软雅黑" pitchFamily="34" charset="-122"/>
              </a:rPr>
              <a:t>小规模纳税人需要向税务机关申请代开增值税专用发票的，应同时按规定预缴增值税税款。</a:t>
            </a:r>
          </a:p>
          <a:p>
            <a:r>
              <a:rPr lang="zh-CN" altLang="zh-CN" sz="1600" dirty="0" smtClean="0">
                <a:solidFill>
                  <a:srgbClr val="FF0000"/>
                </a:solidFill>
                <a:latin typeface="微软雅黑" pitchFamily="34" charset="-122"/>
                <a:ea typeface="微软雅黑" pitchFamily="34" charset="-122"/>
              </a:rPr>
              <a:t>【政策依据】：国家税务总局深圳市税务局关于贯彻落实小规模纳税人免征增值税有关征管问题的通告（市局通告</a:t>
            </a:r>
            <a:r>
              <a:rPr lang="en-US" altLang="zh-CN" sz="1600" dirty="0" smtClean="0">
                <a:solidFill>
                  <a:srgbClr val="FF0000"/>
                </a:solidFill>
                <a:latin typeface="微软雅黑" pitchFamily="34" charset="-122"/>
                <a:ea typeface="微软雅黑" pitchFamily="34" charset="-122"/>
              </a:rPr>
              <a:t>2019</a:t>
            </a:r>
            <a:r>
              <a:rPr lang="zh-CN" altLang="zh-CN" sz="1600" dirty="0" smtClean="0">
                <a:solidFill>
                  <a:srgbClr val="FF0000"/>
                </a:solidFill>
                <a:latin typeface="微软雅黑" pitchFamily="34" charset="-122"/>
                <a:ea typeface="微软雅黑" pitchFamily="34" charset="-122"/>
              </a:rPr>
              <a:t>年第</a:t>
            </a:r>
            <a:r>
              <a:rPr lang="en-US" altLang="zh-CN" sz="1600" dirty="0" smtClean="0">
                <a:solidFill>
                  <a:srgbClr val="FF0000"/>
                </a:solidFill>
                <a:latin typeface="微软雅黑" pitchFamily="34" charset="-122"/>
                <a:ea typeface="微软雅黑" pitchFamily="34" charset="-122"/>
              </a:rPr>
              <a:t>3</a:t>
            </a:r>
            <a:r>
              <a:rPr lang="zh-CN" altLang="zh-CN" sz="1600" dirty="0" smtClean="0">
                <a:solidFill>
                  <a:srgbClr val="FF0000"/>
                </a:solidFill>
                <a:latin typeface="微软雅黑" pitchFamily="34" charset="-122"/>
                <a:ea typeface="微软雅黑" pitchFamily="34" charset="-122"/>
              </a:rPr>
              <a:t>号）第九条</a:t>
            </a:r>
          </a:p>
        </p:txBody>
      </p:sp>
      <p:sp>
        <p:nvSpPr>
          <p:cNvPr id="17" name="文本框 15"/>
          <p:cNvSpPr txBox="1"/>
          <p:nvPr/>
        </p:nvSpPr>
        <p:spPr>
          <a:xfrm>
            <a:off x="664333" y="3182507"/>
            <a:ext cx="6978177" cy="2000548"/>
          </a:xfrm>
          <a:prstGeom prst="rect">
            <a:avLst/>
          </a:prstGeom>
          <a:noFill/>
        </p:spPr>
        <p:txBody>
          <a:bodyPr wrap="square" rtlCol="0">
            <a:spAutoFit/>
          </a:bodyPr>
          <a:lstStyle/>
          <a:p>
            <a:r>
              <a:rPr lang="en-US" altLang="zh-CN" sz="2000" b="1" dirty="0" smtClean="0">
                <a:latin typeface="微软雅黑" pitchFamily="34" charset="-122"/>
                <a:ea typeface="微软雅黑" pitchFamily="34" charset="-122"/>
              </a:rPr>
              <a:t>2.</a:t>
            </a:r>
            <a:r>
              <a:rPr lang="zh-CN" altLang="zh-CN" sz="2000" b="1" dirty="0" smtClean="0">
                <a:latin typeface="微软雅黑" pitchFamily="34" charset="-122"/>
                <a:ea typeface="微软雅黑" pitchFamily="34" charset="-122"/>
              </a:rPr>
              <a:t>是否可申请退税？</a:t>
            </a:r>
          </a:p>
          <a:p>
            <a:r>
              <a:rPr lang="zh-CN" altLang="zh-CN" dirty="0" smtClean="0">
                <a:latin typeface="微软雅黑" pitchFamily="34" charset="-122"/>
                <a:ea typeface="微软雅黑" pitchFamily="34" charset="-122"/>
              </a:rPr>
              <a:t>小规模纳税人季度销售额未超过</a:t>
            </a:r>
            <a:r>
              <a:rPr lang="en-US" altLang="zh-CN" dirty="0" smtClean="0">
                <a:latin typeface="微软雅黑" pitchFamily="34" charset="-122"/>
                <a:ea typeface="微软雅黑" pitchFamily="34" charset="-122"/>
              </a:rPr>
              <a:t>45</a:t>
            </a:r>
            <a:r>
              <a:rPr lang="zh-CN" altLang="zh-CN" dirty="0" smtClean="0">
                <a:latin typeface="微软雅黑" pitchFamily="34" charset="-122"/>
                <a:ea typeface="微软雅黑" pitchFamily="34" charset="-122"/>
              </a:rPr>
              <a:t>万元的，当期因开具（自行开具或向税务机关申请代开）增值税专用发票已经缴纳的税款，在专用发票全部联次追回或者按规定开具红字专用发票后，可以向主管税务机关申请退还。</a:t>
            </a:r>
          </a:p>
          <a:p>
            <a:r>
              <a:rPr lang="zh-CN" altLang="zh-CN" sz="1600" dirty="0" smtClean="0">
                <a:solidFill>
                  <a:srgbClr val="FF0000"/>
                </a:solidFill>
                <a:latin typeface="微软雅黑" pitchFamily="34" charset="-122"/>
                <a:ea typeface="微软雅黑" pitchFamily="34" charset="-122"/>
              </a:rPr>
              <a:t>【政策依据】：国家税务总局深圳市税务局关于贯彻落实小规模纳税人免征增值税有关征管问题的通告（市局通告</a:t>
            </a:r>
            <a:r>
              <a:rPr lang="en-US" altLang="zh-CN" sz="1600" dirty="0" smtClean="0">
                <a:solidFill>
                  <a:srgbClr val="FF0000"/>
                </a:solidFill>
                <a:latin typeface="微软雅黑" pitchFamily="34" charset="-122"/>
                <a:ea typeface="微软雅黑" pitchFamily="34" charset="-122"/>
              </a:rPr>
              <a:t>2019</a:t>
            </a:r>
            <a:r>
              <a:rPr lang="zh-CN" altLang="zh-CN" sz="1600" dirty="0" smtClean="0">
                <a:solidFill>
                  <a:srgbClr val="FF0000"/>
                </a:solidFill>
                <a:latin typeface="微软雅黑" pitchFamily="34" charset="-122"/>
                <a:ea typeface="微软雅黑" pitchFamily="34" charset="-122"/>
              </a:rPr>
              <a:t>年第</a:t>
            </a:r>
            <a:r>
              <a:rPr lang="en-US" altLang="zh-CN" sz="1600" dirty="0" smtClean="0">
                <a:solidFill>
                  <a:srgbClr val="FF0000"/>
                </a:solidFill>
                <a:latin typeface="微软雅黑" pitchFamily="34" charset="-122"/>
                <a:ea typeface="微软雅黑" pitchFamily="34" charset="-122"/>
              </a:rPr>
              <a:t>3</a:t>
            </a:r>
            <a:r>
              <a:rPr lang="zh-CN" altLang="zh-CN" sz="1600" dirty="0" smtClean="0">
                <a:solidFill>
                  <a:srgbClr val="FF0000"/>
                </a:solidFill>
                <a:latin typeface="微软雅黑" pitchFamily="34" charset="-122"/>
                <a:ea typeface="微软雅黑" pitchFamily="34" charset="-122"/>
              </a:rPr>
              <a:t>号）第十条</a:t>
            </a:r>
          </a:p>
        </p:txBody>
      </p:sp>
      <p:grpSp>
        <p:nvGrpSpPr>
          <p:cNvPr id="2" name="组合 17">
            <a:extLst>
              <a:ext uri="{FF2B5EF4-FFF2-40B4-BE49-F238E27FC236}">
                <a16:creationId xmlns:a16="http://schemas.microsoft.com/office/drawing/2014/main" xmlns="" id="{1CA65236-2542-4B17-BC2E-E57235495877}"/>
              </a:ext>
            </a:extLst>
          </p:cNvPr>
          <p:cNvGrpSpPr/>
          <p:nvPr/>
        </p:nvGrpSpPr>
        <p:grpSpPr>
          <a:xfrm>
            <a:off x="8431864" y="2251715"/>
            <a:ext cx="3688060" cy="4207703"/>
            <a:chOff x="-185170" y="1399634"/>
            <a:chExt cx="3691906" cy="4207703"/>
          </a:xfrm>
        </p:grpSpPr>
        <p:pic>
          <p:nvPicPr>
            <p:cNvPr id="19" name="图片 18">
              <a:extLst>
                <a:ext uri="{FF2B5EF4-FFF2-40B4-BE49-F238E27FC236}">
                  <a16:creationId xmlns:a16="http://schemas.microsoft.com/office/drawing/2014/main" xmlns="" id="{475B33B0-3CED-41BC-8F1C-ECB9942D232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5170" y="1399634"/>
              <a:ext cx="3691906" cy="3064110"/>
            </a:xfrm>
            <a:prstGeom prst="rect">
              <a:avLst/>
            </a:prstGeom>
          </p:spPr>
        </p:pic>
        <p:pic>
          <p:nvPicPr>
            <p:cNvPr id="22" name="图片 21">
              <a:extLst>
                <a:ext uri="{FF2B5EF4-FFF2-40B4-BE49-F238E27FC236}">
                  <a16:creationId xmlns:a16="http://schemas.microsoft.com/office/drawing/2014/main" xmlns="" id="{6400B201-8221-492F-802A-36556DB011B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39415" y="2356849"/>
              <a:ext cx="1294286" cy="3250488"/>
            </a:xfrm>
            <a:prstGeom prst="rect">
              <a:avLst/>
            </a:prstGeom>
          </p:spPr>
        </p:pic>
      </p:grpSp>
      <p:sp>
        <p:nvSpPr>
          <p:cNvPr id="23" name="矩形 22"/>
          <p:cNvSpPr/>
          <p:nvPr/>
        </p:nvSpPr>
        <p:spPr>
          <a:xfrm>
            <a:off x="461761" y="1575209"/>
            <a:ext cx="120289" cy="486069"/>
          </a:xfrm>
          <a:prstGeom prst="rect">
            <a:avLst/>
          </a:prstGeom>
          <a:solidFill>
            <a:srgbClr val="59A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cs typeface="+mn-ea"/>
              <a:sym typeface="Arial" panose="020B0604020202020204" pitchFamily="34" charset="0"/>
            </a:endParaRPr>
          </a:p>
        </p:txBody>
      </p:sp>
      <p:sp>
        <p:nvSpPr>
          <p:cNvPr id="24" name="矩形 23"/>
          <p:cNvSpPr/>
          <p:nvPr/>
        </p:nvSpPr>
        <p:spPr>
          <a:xfrm>
            <a:off x="428664" y="3297272"/>
            <a:ext cx="120289" cy="486069"/>
          </a:xfrm>
          <a:prstGeom prst="rect">
            <a:avLst/>
          </a:prstGeom>
          <a:solidFill>
            <a:srgbClr val="BA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itchFamily="34" charset="-122"/>
              <a:ea typeface="微软雅黑" pitchFamily="34" charset="-122"/>
              <a:cs typeface="+mn-ea"/>
              <a:sym typeface="Arial" panose="020B0604020202020204" pitchFamily="34" charset="0"/>
            </a:endParaRPr>
          </a:p>
        </p:txBody>
      </p:sp>
      <p:sp>
        <p:nvSpPr>
          <p:cNvPr id="26" name="TextBox 1">
            <a:extLst>
              <a:ext uri="{FF2B5EF4-FFF2-40B4-BE49-F238E27FC236}">
                <a16:creationId xmlns:a16="http://schemas.microsoft.com/office/drawing/2014/main" xmlns="" id="{1E13CA0A-1D91-4A9D-91EA-F94F3F38CA96}"/>
              </a:ext>
            </a:extLst>
          </p:cNvPr>
          <p:cNvSpPr txBox="1"/>
          <p:nvPr/>
        </p:nvSpPr>
        <p:spPr>
          <a:xfrm>
            <a:off x="567807" y="472219"/>
            <a:ext cx="5773953" cy="477054"/>
          </a:xfrm>
          <a:prstGeom prst="rect">
            <a:avLst/>
          </a:prstGeom>
          <a:noFill/>
        </p:spPr>
        <p:txBody>
          <a:bodyPr wrap="square" lIns="45720" tIns="22860" rIns="45720" bIns="22860" rtlCol="0">
            <a:spAutoFit/>
          </a:bodyPr>
          <a:lstStyle/>
          <a:p>
            <a:pPr algn="l"/>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四、代开预缴（增值税专用发票）</a:t>
            </a:r>
          </a:p>
        </p:txBody>
      </p:sp>
    </p:spTree>
    <p:extLst>
      <p:ext uri="{BB962C8B-B14F-4D97-AF65-F5344CB8AC3E}">
        <p14:creationId xmlns:p14="http://schemas.microsoft.com/office/powerpoint/2010/main" xmlns="" val="401514191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2112898" y="1559226"/>
            <a:ext cx="10253732" cy="692497"/>
          </a:xfrm>
          <a:prstGeom prst="rect">
            <a:avLst/>
          </a:prstGeom>
        </p:spPr>
        <p:txBody>
          <a:bodyPr vert="horz" wrap="square" lIns="0" tIns="0" rIns="0" bIns="0" rtlCol="0">
            <a:spAutoFit/>
          </a:bodyPr>
          <a:lstStyle/>
          <a:p>
            <a:pPr marL="0" marR="0">
              <a:lnSpc>
                <a:spcPts val="5400"/>
              </a:lnSpc>
              <a:spcBef>
                <a:spcPct val="0"/>
              </a:spcBef>
              <a:spcAft>
                <a:spcPct val="0"/>
              </a:spcAft>
            </a:pPr>
            <a:r>
              <a:rPr lang="zh-CN" altLang="en-US" sz="5400" dirty="0" smtClean="0">
                <a:solidFill>
                  <a:srgbClr val="E12D09"/>
                </a:solidFill>
                <a:latin typeface="微软雅黑" panose="020B0503020204020204" pitchFamily="34" charset="-122"/>
                <a:ea typeface="微软雅黑" panose="020B0503020204020204" pitchFamily="34" charset="-122"/>
                <a:cs typeface="ITNKJG+ËÎÌå"/>
              </a:rPr>
              <a:t>小规模纳税人增值税免税标准</a:t>
            </a:r>
          </a:p>
        </p:txBody>
      </p:sp>
      <p:sp>
        <p:nvSpPr>
          <p:cNvPr id="4" name="object 4"/>
          <p:cNvSpPr txBox="1"/>
          <p:nvPr/>
        </p:nvSpPr>
        <p:spPr>
          <a:xfrm>
            <a:off x="2208022" y="3949358"/>
            <a:ext cx="9012577" cy="564257"/>
          </a:xfrm>
          <a:prstGeom prst="rect">
            <a:avLst/>
          </a:prstGeom>
        </p:spPr>
        <p:txBody>
          <a:bodyPr vert="horz" wrap="square" lIns="0" tIns="0" rIns="0" bIns="0" rtlCol="0">
            <a:spAutoFit/>
          </a:bodyPr>
          <a:lstStyle/>
          <a:p>
            <a:pPr marL="0" marR="0">
              <a:lnSpc>
                <a:spcPts val="4405"/>
              </a:lnSpc>
              <a:spcBef>
                <a:spcPct val="0"/>
              </a:spcBef>
              <a:spcAft>
                <a:spcPct val="0"/>
              </a:spcAft>
            </a:pPr>
            <a:r>
              <a:rPr lang="zh-CN" altLang="en-US" sz="4400" dirty="0" smtClean="0">
                <a:solidFill>
                  <a:srgbClr val="FF0000"/>
                </a:solidFill>
                <a:latin typeface="微软雅黑" panose="020B0503020204020204" pitchFamily="34" charset="-122"/>
                <a:ea typeface="微软雅黑" panose="020B0503020204020204" pitchFamily="34" charset="-122"/>
                <a:cs typeface="QPAPKL+ºÚÌå"/>
              </a:rPr>
              <a:t>（一）关于季销售额的执行</a:t>
            </a:r>
            <a:r>
              <a:rPr lang="zh-CN" altLang="en-US" sz="4400" dirty="0">
                <a:solidFill>
                  <a:srgbClr val="FF0000"/>
                </a:solidFill>
                <a:latin typeface="微软雅黑" panose="020B0503020204020204" pitchFamily="34" charset="-122"/>
                <a:ea typeface="微软雅黑" panose="020B0503020204020204" pitchFamily="34" charset="-122"/>
                <a:cs typeface="QPAPKL+ºÚÌå"/>
              </a:rPr>
              <a:t>口径</a:t>
            </a:r>
            <a:endParaRPr lang="zh-CN" altLang="en-US" sz="4400" dirty="0" smtClean="0">
              <a:solidFill>
                <a:srgbClr val="FF0000"/>
              </a:solidFill>
              <a:latin typeface="微软雅黑" panose="020B0503020204020204" pitchFamily="34" charset="-122"/>
              <a:ea typeface="微软雅黑" panose="020B0503020204020204" pitchFamily="34" charset="-122"/>
              <a:cs typeface="QPAPKL+ºÚÌå"/>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98344" y="1278135"/>
            <a:ext cx="4021956" cy="3992101"/>
            <a:chOff x="3637846" y="1628680"/>
            <a:chExt cx="4026150" cy="3992101"/>
          </a:xfrm>
        </p:grpSpPr>
        <p:sp>
          <p:nvSpPr>
            <p:cNvPr id="42" name="Rectangle 41">
              <a:extLst>
                <a:ext uri="{FF2B5EF4-FFF2-40B4-BE49-F238E27FC236}">
                  <a16:creationId xmlns:a16="http://schemas.microsoft.com/office/drawing/2014/main" xmlns="" id="{E9241E92-A352-4565-956A-A71238965DEC}"/>
                </a:ext>
              </a:extLst>
            </p:cNvPr>
            <p:cNvSpPr/>
            <p:nvPr/>
          </p:nvSpPr>
          <p:spPr>
            <a:xfrm rot="18987735">
              <a:off x="6436099" y="2488936"/>
              <a:ext cx="522599" cy="247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C66DA245-3D78-4875-B458-0AC01C9BA146}"/>
                </a:ext>
              </a:extLst>
            </p:cNvPr>
            <p:cNvSpPr/>
            <p:nvPr/>
          </p:nvSpPr>
          <p:spPr>
            <a:xfrm rot="18987735">
              <a:off x="4360744" y="4505383"/>
              <a:ext cx="494668" cy="247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3F006C3A-2DFB-412A-81C1-F1DD76E2A9F8}"/>
                </a:ext>
              </a:extLst>
            </p:cNvPr>
            <p:cNvSpPr/>
            <p:nvPr/>
          </p:nvSpPr>
          <p:spPr>
            <a:xfrm rot="18987735">
              <a:off x="5368616" y="3506381"/>
              <a:ext cx="535182" cy="247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xmlns="" id="{6D6AC97C-B203-445C-B212-71DE1A6AE407}"/>
                </a:ext>
              </a:extLst>
            </p:cNvPr>
            <p:cNvSpPr/>
            <p:nvPr/>
          </p:nvSpPr>
          <p:spPr>
            <a:xfrm>
              <a:off x="6671196" y="1628680"/>
              <a:ext cx="992800" cy="99279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1000"/>
                </a:spcBef>
              </a:pPr>
              <a:endParaRPr lang="en-US" sz="1600" b="1" dirty="0">
                <a:latin typeface="+mj-lt"/>
              </a:endParaRPr>
            </a:p>
          </p:txBody>
        </p:sp>
        <p:sp>
          <p:nvSpPr>
            <p:cNvPr id="32" name="Oval 31">
              <a:extLst>
                <a:ext uri="{FF2B5EF4-FFF2-40B4-BE49-F238E27FC236}">
                  <a16:creationId xmlns:a16="http://schemas.microsoft.com/office/drawing/2014/main" xmlns="" id="{DE956F65-4ADD-4A1F-A821-D5D4807C5575}"/>
                </a:ext>
              </a:extLst>
            </p:cNvPr>
            <p:cNvSpPr/>
            <p:nvPr/>
          </p:nvSpPr>
          <p:spPr>
            <a:xfrm>
              <a:off x="5681571" y="2639212"/>
              <a:ext cx="992800" cy="992798"/>
            </a:xfrm>
            <a:prstGeom prst="ellipse">
              <a:avLst/>
            </a:prstGeom>
            <a:gradFill>
              <a:gsLst>
                <a:gs pos="0">
                  <a:schemeClr val="accent1">
                    <a:lumMod val="90000"/>
                    <a:lumOff val="10000"/>
                  </a:schemeClr>
                </a:gs>
                <a:gs pos="100000">
                  <a:schemeClr val="accent1"/>
                </a:gs>
              </a:gsLst>
              <a:lin ang="5400000" scaled="1"/>
            </a:gradFill>
            <a:ln>
              <a:noFill/>
            </a:ln>
            <a:effectLst>
              <a:outerShdw blurRad="254000" dist="1143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Oval 32">
              <a:extLst>
                <a:ext uri="{FF2B5EF4-FFF2-40B4-BE49-F238E27FC236}">
                  <a16:creationId xmlns:a16="http://schemas.microsoft.com/office/drawing/2014/main" xmlns="" id="{6A13B6AA-B073-4A4F-BA10-FDD8763F1CD1}"/>
                </a:ext>
              </a:extLst>
            </p:cNvPr>
            <p:cNvSpPr/>
            <p:nvPr/>
          </p:nvSpPr>
          <p:spPr>
            <a:xfrm>
              <a:off x="4636996" y="3654235"/>
              <a:ext cx="992800" cy="99279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Bef>
                  <a:spcPts val="1000"/>
                </a:spcBef>
              </a:pPr>
              <a:endParaRPr lang="en-US" sz="1600" b="1" dirty="0">
                <a:latin typeface="+mj-lt"/>
              </a:endParaRPr>
            </a:p>
          </p:txBody>
        </p:sp>
        <p:sp>
          <p:nvSpPr>
            <p:cNvPr id="39" name="Oval 38">
              <a:extLst>
                <a:ext uri="{FF2B5EF4-FFF2-40B4-BE49-F238E27FC236}">
                  <a16:creationId xmlns:a16="http://schemas.microsoft.com/office/drawing/2014/main" xmlns="" id="{64E04E5A-F7A5-414D-9F6A-9A10BC08E0DB}"/>
                </a:ext>
              </a:extLst>
            </p:cNvPr>
            <p:cNvSpPr/>
            <p:nvPr/>
          </p:nvSpPr>
          <p:spPr>
            <a:xfrm>
              <a:off x="3637846" y="4627983"/>
              <a:ext cx="992800" cy="992798"/>
            </a:xfrm>
            <a:prstGeom prst="ellipse">
              <a:avLst/>
            </a:prstGeom>
            <a:gradFill>
              <a:gsLst>
                <a:gs pos="0">
                  <a:schemeClr val="accent1">
                    <a:lumMod val="90000"/>
                    <a:lumOff val="10000"/>
                  </a:schemeClr>
                </a:gs>
                <a:gs pos="100000">
                  <a:schemeClr val="accent1"/>
                </a:gs>
              </a:gsLst>
              <a:lin ang="5400000" scaled="1"/>
            </a:gradFill>
            <a:ln>
              <a:noFill/>
            </a:ln>
            <a:effectLst>
              <a:outerShdw blurRad="254000" dist="114300" dir="5400000" algn="ctr" rotWithShape="0">
                <a:schemeClr val="accent1">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0" name="Freeform 5">
              <a:extLst>
                <a:ext uri="{FF2B5EF4-FFF2-40B4-BE49-F238E27FC236}">
                  <a16:creationId xmlns:a16="http://schemas.microsoft.com/office/drawing/2014/main" xmlns="" id="{3C25755A-8448-4F18-A35F-605C26F7AF73}"/>
                </a:ext>
              </a:extLst>
            </p:cNvPr>
            <p:cNvSpPr>
              <a:spLocks noEditPoints="1"/>
            </p:cNvSpPr>
            <p:nvPr/>
          </p:nvSpPr>
          <p:spPr bwMode="auto">
            <a:xfrm>
              <a:off x="6007569" y="2965210"/>
              <a:ext cx="340804" cy="340802"/>
            </a:xfrm>
            <a:custGeom>
              <a:avLst/>
              <a:gdLst>
                <a:gd name="T0" fmla="*/ 1024 w 2048"/>
                <a:gd name="T1" fmla="*/ 0 h 2048"/>
                <a:gd name="T2" fmla="*/ 0 w 2048"/>
                <a:gd name="T3" fmla="*/ 1024 h 2048"/>
                <a:gd name="T4" fmla="*/ 1024 w 2048"/>
                <a:gd name="T5" fmla="*/ 2048 h 2048"/>
                <a:gd name="T6" fmla="*/ 2048 w 2048"/>
                <a:gd name="T7" fmla="*/ 1024 h 2048"/>
                <a:gd name="T8" fmla="*/ 1024 w 2048"/>
                <a:gd name="T9" fmla="*/ 0 h 2048"/>
                <a:gd name="T10" fmla="*/ 1499 w 2048"/>
                <a:gd name="T11" fmla="*/ 1134 h 2048"/>
                <a:gd name="T12" fmla="*/ 1024 w 2048"/>
                <a:gd name="T13" fmla="*/ 1134 h 2048"/>
                <a:gd name="T14" fmla="*/ 914 w 2048"/>
                <a:gd name="T15" fmla="*/ 1024 h 2048"/>
                <a:gd name="T16" fmla="*/ 914 w 2048"/>
                <a:gd name="T17" fmla="*/ 549 h 2048"/>
                <a:gd name="T18" fmla="*/ 1024 w 2048"/>
                <a:gd name="T19" fmla="*/ 439 h 2048"/>
                <a:gd name="T20" fmla="*/ 1134 w 2048"/>
                <a:gd name="T21" fmla="*/ 549 h 2048"/>
                <a:gd name="T22" fmla="*/ 1134 w 2048"/>
                <a:gd name="T23" fmla="*/ 915 h 2048"/>
                <a:gd name="T24" fmla="*/ 1499 w 2048"/>
                <a:gd name="T25" fmla="*/ 915 h 2048"/>
                <a:gd name="T26" fmla="*/ 1609 w 2048"/>
                <a:gd name="T27" fmla="*/ 1024 h 2048"/>
                <a:gd name="T28" fmla="*/ 1499 w 2048"/>
                <a:gd name="T29" fmla="*/ 113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8" h="2048">
                  <a:moveTo>
                    <a:pt x="1024" y="0"/>
                  </a:moveTo>
                  <a:cubicBezTo>
                    <a:pt x="459" y="0"/>
                    <a:pt x="0" y="459"/>
                    <a:pt x="0" y="1024"/>
                  </a:cubicBezTo>
                  <a:cubicBezTo>
                    <a:pt x="0" y="1589"/>
                    <a:pt x="459" y="2048"/>
                    <a:pt x="1024" y="2048"/>
                  </a:cubicBezTo>
                  <a:cubicBezTo>
                    <a:pt x="1589" y="2048"/>
                    <a:pt x="2048" y="1589"/>
                    <a:pt x="2048" y="1024"/>
                  </a:cubicBezTo>
                  <a:cubicBezTo>
                    <a:pt x="2048" y="459"/>
                    <a:pt x="1589" y="0"/>
                    <a:pt x="1024" y="0"/>
                  </a:cubicBezTo>
                  <a:close/>
                  <a:moveTo>
                    <a:pt x="1499" y="1134"/>
                  </a:moveTo>
                  <a:cubicBezTo>
                    <a:pt x="1024" y="1134"/>
                    <a:pt x="1024" y="1134"/>
                    <a:pt x="1024" y="1134"/>
                  </a:cubicBezTo>
                  <a:cubicBezTo>
                    <a:pt x="963" y="1134"/>
                    <a:pt x="914" y="1085"/>
                    <a:pt x="914" y="1024"/>
                  </a:cubicBezTo>
                  <a:cubicBezTo>
                    <a:pt x="914" y="549"/>
                    <a:pt x="914" y="549"/>
                    <a:pt x="914" y="549"/>
                  </a:cubicBezTo>
                  <a:cubicBezTo>
                    <a:pt x="914" y="489"/>
                    <a:pt x="963" y="439"/>
                    <a:pt x="1024" y="439"/>
                  </a:cubicBezTo>
                  <a:cubicBezTo>
                    <a:pt x="1085" y="439"/>
                    <a:pt x="1134" y="489"/>
                    <a:pt x="1134" y="549"/>
                  </a:cubicBezTo>
                  <a:cubicBezTo>
                    <a:pt x="1134" y="915"/>
                    <a:pt x="1134" y="915"/>
                    <a:pt x="1134" y="915"/>
                  </a:cubicBezTo>
                  <a:cubicBezTo>
                    <a:pt x="1499" y="915"/>
                    <a:pt x="1499" y="915"/>
                    <a:pt x="1499" y="915"/>
                  </a:cubicBezTo>
                  <a:cubicBezTo>
                    <a:pt x="1560" y="915"/>
                    <a:pt x="1609" y="964"/>
                    <a:pt x="1609" y="1024"/>
                  </a:cubicBezTo>
                  <a:cubicBezTo>
                    <a:pt x="1609" y="1085"/>
                    <a:pt x="1560" y="1134"/>
                    <a:pt x="1499" y="113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 name="Group 60">
              <a:extLst>
                <a:ext uri="{FF2B5EF4-FFF2-40B4-BE49-F238E27FC236}">
                  <a16:creationId xmlns:a16="http://schemas.microsoft.com/office/drawing/2014/main" xmlns="" id="{E80C1031-1312-4D08-A2E5-386BA4647866}"/>
                </a:ext>
              </a:extLst>
            </p:cNvPr>
            <p:cNvGrpSpPr/>
            <p:nvPr/>
          </p:nvGrpSpPr>
          <p:grpSpPr>
            <a:xfrm>
              <a:off x="7028772" y="1932902"/>
              <a:ext cx="277646" cy="345366"/>
              <a:chOff x="4862513" y="3505200"/>
              <a:chExt cx="260350" cy="323851"/>
            </a:xfrm>
            <a:solidFill>
              <a:srgbClr val="FFFFFF"/>
            </a:solidFill>
          </p:grpSpPr>
          <p:sp>
            <p:nvSpPr>
              <p:cNvPr id="62" name="Freeform 9">
                <a:extLst>
                  <a:ext uri="{FF2B5EF4-FFF2-40B4-BE49-F238E27FC236}">
                    <a16:creationId xmlns:a16="http://schemas.microsoft.com/office/drawing/2014/main" xmlns="" id="{DC6572B5-64D0-482E-81DD-BEC43EA4A05D}"/>
                  </a:ext>
                </a:extLst>
              </p:cNvPr>
              <p:cNvSpPr>
                <a:spLocks/>
              </p:cNvSpPr>
              <p:nvPr/>
            </p:nvSpPr>
            <p:spPr bwMode="auto">
              <a:xfrm>
                <a:off x="4870451" y="3505200"/>
                <a:ext cx="220663" cy="234950"/>
              </a:xfrm>
              <a:custGeom>
                <a:avLst/>
                <a:gdLst>
                  <a:gd name="T0" fmla="*/ 761 w 1393"/>
                  <a:gd name="T1" fmla="*/ 0 h 1489"/>
                  <a:gd name="T2" fmla="*/ 240 w 1393"/>
                  <a:gd name="T3" fmla="*/ 0 h 1489"/>
                  <a:gd name="T4" fmla="*/ 93 w 1393"/>
                  <a:gd name="T5" fmla="*/ 0 h 1489"/>
                  <a:gd name="T6" fmla="*/ 0 w 1393"/>
                  <a:gd name="T7" fmla="*/ 93 h 1489"/>
                  <a:gd name="T8" fmla="*/ 93 w 1393"/>
                  <a:gd name="T9" fmla="*/ 186 h 1489"/>
                  <a:gd name="T10" fmla="*/ 147 w 1393"/>
                  <a:gd name="T11" fmla="*/ 186 h 1489"/>
                  <a:gd name="T12" fmla="*/ 147 w 1393"/>
                  <a:gd name="T13" fmla="*/ 938 h 1489"/>
                  <a:gd name="T14" fmla="*/ 240 w 1393"/>
                  <a:gd name="T15" fmla="*/ 1031 h 1489"/>
                  <a:gd name="T16" fmla="*/ 397 w 1393"/>
                  <a:gd name="T17" fmla="*/ 1031 h 1489"/>
                  <a:gd name="T18" fmla="*/ 462 w 1393"/>
                  <a:gd name="T19" fmla="*/ 1004 h 1489"/>
                  <a:gd name="T20" fmla="*/ 591 w 1393"/>
                  <a:gd name="T21" fmla="*/ 876 h 1489"/>
                  <a:gd name="T22" fmla="*/ 591 w 1393"/>
                  <a:gd name="T23" fmla="*/ 1100 h 1489"/>
                  <a:gd name="T24" fmla="*/ 201 w 1393"/>
                  <a:gd name="T25" fmla="*/ 1489 h 1489"/>
                  <a:gd name="T26" fmla="*/ 1393 w 1393"/>
                  <a:gd name="T27" fmla="*/ 1489 h 1489"/>
                  <a:gd name="T28" fmla="*/ 1393 w 1393"/>
                  <a:gd name="T29" fmla="*/ 633 h 1489"/>
                  <a:gd name="T30" fmla="*/ 761 w 1393"/>
                  <a:gd name="T31" fmla="*/ 0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3" h="1489">
                    <a:moveTo>
                      <a:pt x="761" y="0"/>
                    </a:moveTo>
                    <a:cubicBezTo>
                      <a:pt x="240" y="0"/>
                      <a:pt x="240" y="0"/>
                      <a:pt x="240" y="0"/>
                    </a:cubicBezTo>
                    <a:cubicBezTo>
                      <a:pt x="93" y="0"/>
                      <a:pt x="93" y="0"/>
                      <a:pt x="93" y="0"/>
                    </a:cubicBezTo>
                    <a:cubicBezTo>
                      <a:pt x="41" y="0"/>
                      <a:pt x="0" y="42"/>
                      <a:pt x="0" y="93"/>
                    </a:cubicBezTo>
                    <a:cubicBezTo>
                      <a:pt x="0" y="145"/>
                      <a:pt x="41" y="186"/>
                      <a:pt x="93" y="186"/>
                    </a:cubicBezTo>
                    <a:cubicBezTo>
                      <a:pt x="147" y="186"/>
                      <a:pt x="147" y="186"/>
                      <a:pt x="147" y="186"/>
                    </a:cubicBezTo>
                    <a:cubicBezTo>
                      <a:pt x="147" y="938"/>
                      <a:pt x="147" y="938"/>
                      <a:pt x="147" y="938"/>
                    </a:cubicBezTo>
                    <a:cubicBezTo>
                      <a:pt x="147" y="990"/>
                      <a:pt x="188" y="1031"/>
                      <a:pt x="240" y="1031"/>
                    </a:cubicBezTo>
                    <a:cubicBezTo>
                      <a:pt x="397" y="1031"/>
                      <a:pt x="397" y="1031"/>
                      <a:pt x="397" y="1031"/>
                    </a:cubicBezTo>
                    <a:cubicBezTo>
                      <a:pt x="421" y="1031"/>
                      <a:pt x="445" y="1021"/>
                      <a:pt x="462" y="1004"/>
                    </a:cubicBezTo>
                    <a:cubicBezTo>
                      <a:pt x="591" y="876"/>
                      <a:pt x="591" y="876"/>
                      <a:pt x="591" y="876"/>
                    </a:cubicBezTo>
                    <a:cubicBezTo>
                      <a:pt x="591" y="1100"/>
                      <a:pt x="591" y="1100"/>
                      <a:pt x="591" y="1100"/>
                    </a:cubicBezTo>
                    <a:cubicBezTo>
                      <a:pt x="201" y="1489"/>
                      <a:pt x="201" y="1489"/>
                      <a:pt x="201" y="1489"/>
                    </a:cubicBezTo>
                    <a:cubicBezTo>
                      <a:pt x="1393" y="1489"/>
                      <a:pt x="1393" y="1489"/>
                      <a:pt x="1393" y="1489"/>
                    </a:cubicBezTo>
                    <a:cubicBezTo>
                      <a:pt x="1393" y="633"/>
                      <a:pt x="1393" y="633"/>
                      <a:pt x="1393" y="633"/>
                    </a:cubicBezTo>
                    <a:cubicBezTo>
                      <a:pt x="1393" y="284"/>
                      <a:pt x="1109" y="0"/>
                      <a:pt x="76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0">
                <a:extLst>
                  <a:ext uri="{FF2B5EF4-FFF2-40B4-BE49-F238E27FC236}">
                    <a16:creationId xmlns:a16="http://schemas.microsoft.com/office/drawing/2014/main" xmlns="" id="{383FC309-CB1F-41A9-8EA6-1F2063DF8D9E}"/>
                  </a:ext>
                </a:extLst>
              </p:cNvPr>
              <p:cNvSpPr>
                <a:spLocks/>
              </p:cNvSpPr>
              <p:nvPr/>
            </p:nvSpPr>
            <p:spPr bwMode="auto">
              <a:xfrm>
                <a:off x="4862513" y="3770313"/>
                <a:ext cx="260350" cy="58738"/>
              </a:xfrm>
              <a:custGeom>
                <a:avLst/>
                <a:gdLst>
                  <a:gd name="T0" fmla="*/ 0 w 1646"/>
                  <a:gd name="T1" fmla="*/ 0 h 372"/>
                  <a:gd name="T2" fmla="*/ 0 w 1646"/>
                  <a:gd name="T3" fmla="*/ 279 h 372"/>
                  <a:gd name="T4" fmla="*/ 93 w 1646"/>
                  <a:gd name="T5" fmla="*/ 372 h 372"/>
                  <a:gd name="T6" fmla="*/ 1553 w 1646"/>
                  <a:gd name="T7" fmla="*/ 372 h 372"/>
                  <a:gd name="T8" fmla="*/ 1646 w 1646"/>
                  <a:gd name="T9" fmla="*/ 279 h 372"/>
                  <a:gd name="T10" fmla="*/ 1646 w 1646"/>
                  <a:gd name="T11" fmla="*/ 0 h 372"/>
                  <a:gd name="T12" fmla="*/ 0 w 1646"/>
                  <a:gd name="T13" fmla="*/ 0 h 372"/>
                </a:gdLst>
                <a:ahLst/>
                <a:cxnLst>
                  <a:cxn ang="0">
                    <a:pos x="T0" y="T1"/>
                  </a:cxn>
                  <a:cxn ang="0">
                    <a:pos x="T2" y="T3"/>
                  </a:cxn>
                  <a:cxn ang="0">
                    <a:pos x="T4" y="T5"/>
                  </a:cxn>
                  <a:cxn ang="0">
                    <a:pos x="T6" y="T7"/>
                  </a:cxn>
                  <a:cxn ang="0">
                    <a:pos x="T8" y="T9"/>
                  </a:cxn>
                  <a:cxn ang="0">
                    <a:pos x="T10" y="T11"/>
                  </a:cxn>
                  <a:cxn ang="0">
                    <a:pos x="T12" y="T13"/>
                  </a:cxn>
                </a:cxnLst>
                <a:rect l="0" t="0" r="r" b="b"/>
                <a:pathLst>
                  <a:path w="1646" h="372">
                    <a:moveTo>
                      <a:pt x="0" y="0"/>
                    </a:moveTo>
                    <a:cubicBezTo>
                      <a:pt x="0" y="279"/>
                      <a:pt x="0" y="279"/>
                      <a:pt x="0" y="279"/>
                    </a:cubicBezTo>
                    <a:cubicBezTo>
                      <a:pt x="0" y="330"/>
                      <a:pt x="42" y="372"/>
                      <a:pt x="93" y="372"/>
                    </a:cubicBezTo>
                    <a:cubicBezTo>
                      <a:pt x="1553" y="372"/>
                      <a:pt x="1553" y="372"/>
                      <a:pt x="1553" y="372"/>
                    </a:cubicBezTo>
                    <a:cubicBezTo>
                      <a:pt x="1604" y="372"/>
                      <a:pt x="1646" y="330"/>
                      <a:pt x="1646" y="279"/>
                    </a:cubicBezTo>
                    <a:cubicBezTo>
                      <a:pt x="1646" y="0"/>
                      <a:pt x="1646" y="0"/>
                      <a:pt x="1646" y="0"/>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63">
              <a:extLst>
                <a:ext uri="{FF2B5EF4-FFF2-40B4-BE49-F238E27FC236}">
                  <a16:creationId xmlns:a16="http://schemas.microsoft.com/office/drawing/2014/main" xmlns="" id="{C4B5D1F8-DEAD-4156-97F6-8DF62548FAB9}"/>
                </a:ext>
              </a:extLst>
            </p:cNvPr>
            <p:cNvGrpSpPr/>
            <p:nvPr/>
          </p:nvGrpSpPr>
          <p:grpSpPr>
            <a:xfrm>
              <a:off x="3966642" y="4954676"/>
              <a:ext cx="335208" cy="333632"/>
              <a:chOff x="9682163" y="3494088"/>
              <a:chExt cx="338137" cy="336551"/>
            </a:xfrm>
            <a:solidFill>
              <a:srgbClr val="FFFFFF"/>
            </a:solidFill>
          </p:grpSpPr>
          <p:sp>
            <p:nvSpPr>
              <p:cNvPr id="65" name="Rectangle 18">
                <a:extLst>
                  <a:ext uri="{FF2B5EF4-FFF2-40B4-BE49-F238E27FC236}">
                    <a16:creationId xmlns:a16="http://schemas.microsoft.com/office/drawing/2014/main" xmlns="" id="{56E4683D-A365-4919-B536-5C6621CB8E15}"/>
                  </a:ext>
                </a:extLst>
              </p:cNvPr>
              <p:cNvSpPr>
                <a:spLocks noChangeArrowheads="1"/>
              </p:cNvSpPr>
              <p:nvPr/>
            </p:nvSpPr>
            <p:spPr bwMode="auto">
              <a:xfrm>
                <a:off x="9836150" y="3687763"/>
                <a:ext cx="30162"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9">
                <a:extLst>
                  <a:ext uri="{FF2B5EF4-FFF2-40B4-BE49-F238E27FC236}">
                    <a16:creationId xmlns:a16="http://schemas.microsoft.com/office/drawing/2014/main" xmlns="" id="{6FE1BD9A-466E-4A29-944C-834D41CA99C3}"/>
                  </a:ext>
                </a:extLst>
              </p:cNvPr>
              <p:cNvSpPr>
                <a:spLocks noEditPoints="1"/>
              </p:cNvSpPr>
              <p:nvPr/>
            </p:nvSpPr>
            <p:spPr bwMode="auto">
              <a:xfrm>
                <a:off x="9682163" y="3494088"/>
                <a:ext cx="338137" cy="163513"/>
              </a:xfrm>
              <a:custGeom>
                <a:avLst/>
                <a:gdLst>
                  <a:gd name="T0" fmla="*/ 1955 w 2048"/>
                  <a:gd name="T1" fmla="*/ 372 h 993"/>
                  <a:gd name="T2" fmla="*/ 1427 w 2048"/>
                  <a:gd name="T3" fmla="*/ 372 h 993"/>
                  <a:gd name="T4" fmla="*/ 1427 w 2048"/>
                  <a:gd name="T5" fmla="*/ 93 h 993"/>
                  <a:gd name="T6" fmla="*/ 1334 w 2048"/>
                  <a:gd name="T7" fmla="*/ 0 h 993"/>
                  <a:gd name="T8" fmla="*/ 714 w 2048"/>
                  <a:gd name="T9" fmla="*/ 0 h 993"/>
                  <a:gd name="T10" fmla="*/ 621 w 2048"/>
                  <a:gd name="T11" fmla="*/ 93 h 993"/>
                  <a:gd name="T12" fmla="*/ 621 w 2048"/>
                  <a:gd name="T13" fmla="*/ 372 h 993"/>
                  <a:gd name="T14" fmla="*/ 93 w 2048"/>
                  <a:gd name="T15" fmla="*/ 372 h 993"/>
                  <a:gd name="T16" fmla="*/ 0 w 2048"/>
                  <a:gd name="T17" fmla="*/ 465 h 993"/>
                  <a:gd name="T18" fmla="*/ 0 w 2048"/>
                  <a:gd name="T19" fmla="*/ 781 h 993"/>
                  <a:gd name="T20" fmla="*/ 93 w 2048"/>
                  <a:gd name="T21" fmla="*/ 804 h 993"/>
                  <a:gd name="T22" fmla="*/ 186 w 2048"/>
                  <a:gd name="T23" fmla="*/ 827 h 993"/>
                  <a:gd name="T24" fmla="*/ 849 w 2048"/>
                  <a:gd name="T25" fmla="*/ 993 h 993"/>
                  <a:gd name="T26" fmla="*/ 1199 w 2048"/>
                  <a:gd name="T27" fmla="*/ 993 h 993"/>
                  <a:gd name="T28" fmla="*/ 1862 w 2048"/>
                  <a:gd name="T29" fmla="*/ 827 h 993"/>
                  <a:gd name="T30" fmla="*/ 1955 w 2048"/>
                  <a:gd name="T31" fmla="*/ 804 h 993"/>
                  <a:gd name="T32" fmla="*/ 2048 w 2048"/>
                  <a:gd name="T33" fmla="*/ 781 h 993"/>
                  <a:gd name="T34" fmla="*/ 2048 w 2048"/>
                  <a:gd name="T35" fmla="*/ 465 h 993"/>
                  <a:gd name="T36" fmla="*/ 1955 w 2048"/>
                  <a:gd name="T37" fmla="*/ 372 h 993"/>
                  <a:gd name="T38" fmla="*/ 1241 w 2048"/>
                  <a:gd name="T39" fmla="*/ 372 h 993"/>
                  <a:gd name="T40" fmla="*/ 807 w 2048"/>
                  <a:gd name="T41" fmla="*/ 372 h 993"/>
                  <a:gd name="T42" fmla="*/ 807 w 2048"/>
                  <a:gd name="T43" fmla="*/ 186 h 993"/>
                  <a:gd name="T44" fmla="*/ 1241 w 2048"/>
                  <a:gd name="T45" fmla="*/ 186 h 993"/>
                  <a:gd name="T46" fmla="*/ 1241 w 2048"/>
                  <a:gd name="T47" fmla="*/ 372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8" h="993">
                    <a:moveTo>
                      <a:pt x="1955" y="372"/>
                    </a:moveTo>
                    <a:cubicBezTo>
                      <a:pt x="1427" y="372"/>
                      <a:pt x="1427" y="372"/>
                      <a:pt x="1427" y="372"/>
                    </a:cubicBezTo>
                    <a:cubicBezTo>
                      <a:pt x="1427" y="93"/>
                      <a:pt x="1427" y="93"/>
                      <a:pt x="1427" y="93"/>
                    </a:cubicBezTo>
                    <a:cubicBezTo>
                      <a:pt x="1427" y="42"/>
                      <a:pt x="1386" y="0"/>
                      <a:pt x="1334" y="0"/>
                    </a:cubicBezTo>
                    <a:cubicBezTo>
                      <a:pt x="714" y="0"/>
                      <a:pt x="714" y="0"/>
                      <a:pt x="714" y="0"/>
                    </a:cubicBezTo>
                    <a:cubicBezTo>
                      <a:pt x="662" y="0"/>
                      <a:pt x="621" y="42"/>
                      <a:pt x="621" y="93"/>
                    </a:cubicBezTo>
                    <a:cubicBezTo>
                      <a:pt x="621" y="372"/>
                      <a:pt x="621" y="372"/>
                      <a:pt x="621" y="372"/>
                    </a:cubicBezTo>
                    <a:cubicBezTo>
                      <a:pt x="93" y="372"/>
                      <a:pt x="93" y="372"/>
                      <a:pt x="93" y="372"/>
                    </a:cubicBezTo>
                    <a:cubicBezTo>
                      <a:pt x="42" y="372"/>
                      <a:pt x="0" y="414"/>
                      <a:pt x="0" y="465"/>
                    </a:cubicBezTo>
                    <a:cubicBezTo>
                      <a:pt x="0" y="781"/>
                      <a:pt x="0" y="781"/>
                      <a:pt x="0" y="781"/>
                    </a:cubicBezTo>
                    <a:cubicBezTo>
                      <a:pt x="93" y="804"/>
                      <a:pt x="93" y="804"/>
                      <a:pt x="93" y="804"/>
                    </a:cubicBezTo>
                    <a:cubicBezTo>
                      <a:pt x="186" y="827"/>
                      <a:pt x="186" y="827"/>
                      <a:pt x="186" y="827"/>
                    </a:cubicBezTo>
                    <a:cubicBezTo>
                      <a:pt x="849" y="993"/>
                      <a:pt x="849" y="993"/>
                      <a:pt x="849" y="993"/>
                    </a:cubicBezTo>
                    <a:cubicBezTo>
                      <a:pt x="1199" y="993"/>
                      <a:pt x="1199" y="993"/>
                      <a:pt x="1199" y="993"/>
                    </a:cubicBezTo>
                    <a:cubicBezTo>
                      <a:pt x="1862" y="827"/>
                      <a:pt x="1862" y="827"/>
                      <a:pt x="1862" y="827"/>
                    </a:cubicBezTo>
                    <a:cubicBezTo>
                      <a:pt x="1955" y="804"/>
                      <a:pt x="1955" y="804"/>
                      <a:pt x="1955" y="804"/>
                    </a:cubicBezTo>
                    <a:cubicBezTo>
                      <a:pt x="2048" y="781"/>
                      <a:pt x="2048" y="781"/>
                      <a:pt x="2048" y="781"/>
                    </a:cubicBezTo>
                    <a:cubicBezTo>
                      <a:pt x="2048" y="465"/>
                      <a:pt x="2048" y="465"/>
                      <a:pt x="2048" y="465"/>
                    </a:cubicBezTo>
                    <a:cubicBezTo>
                      <a:pt x="2048" y="414"/>
                      <a:pt x="2006" y="372"/>
                      <a:pt x="1955" y="372"/>
                    </a:cubicBezTo>
                    <a:close/>
                    <a:moveTo>
                      <a:pt x="1241" y="372"/>
                    </a:moveTo>
                    <a:cubicBezTo>
                      <a:pt x="807" y="372"/>
                      <a:pt x="807" y="372"/>
                      <a:pt x="807" y="372"/>
                    </a:cubicBezTo>
                    <a:cubicBezTo>
                      <a:pt x="807" y="186"/>
                      <a:pt x="807" y="186"/>
                      <a:pt x="807" y="186"/>
                    </a:cubicBezTo>
                    <a:cubicBezTo>
                      <a:pt x="1241" y="186"/>
                      <a:pt x="1241" y="186"/>
                      <a:pt x="1241" y="186"/>
                    </a:cubicBezTo>
                    <a:lnTo>
                      <a:pt x="1241" y="3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0">
                <a:extLst>
                  <a:ext uri="{FF2B5EF4-FFF2-40B4-BE49-F238E27FC236}">
                    <a16:creationId xmlns:a16="http://schemas.microsoft.com/office/drawing/2014/main" xmlns="" id="{39C1A53A-06C3-4736-9939-FBC070545112}"/>
                  </a:ext>
                </a:extLst>
              </p:cNvPr>
              <p:cNvSpPr>
                <a:spLocks/>
              </p:cNvSpPr>
              <p:nvPr/>
            </p:nvSpPr>
            <p:spPr bwMode="auto">
              <a:xfrm>
                <a:off x="9682163" y="3654426"/>
                <a:ext cx="338137" cy="176213"/>
              </a:xfrm>
              <a:custGeom>
                <a:avLst/>
                <a:gdLst>
                  <a:gd name="T0" fmla="*/ 1955 w 2048"/>
                  <a:gd name="T1" fmla="*/ 23 h 1075"/>
                  <a:gd name="T2" fmla="*/ 1862 w 2048"/>
                  <a:gd name="T3" fmla="*/ 46 h 1075"/>
                  <a:gd name="T4" fmla="*/ 1303 w 2048"/>
                  <a:gd name="T5" fmla="*/ 186 h 1075"/>
                  <a:gd name="T6" fmla="*/ 1303 w 2048"/>
                  <a:gd name="T7" fmla="*/ 485 h 1075"/>
                  <a:gd name="T8" fmla="*/ 1210 w 2048"/>
                  <a:gd name="T9" fmla="*/ 579 h 1075"/>
                  <a:gd name="T10" fmla="*/ 838 w 2048"/>
                  <a:gd name="T11" fmla="*/ 579 h 1075"/>
                  <a:gd name="T12" fmla="*/ 745 w 2048"/>
                  <a:gd name="T13" fmla="*/ 485 h 1075"/>
                  <a:gd name="T14" fmla="*/ 745 w 2048"/>
                  <a:gd name="T15" fmla="*/ 186 h 1075"/>
                  <a:gd name="T16" fmla="*/ 186 w 2048"/>
                  <a:gd name="T17" fmla="*/ 46 h 1075"/>
                  <a:gd name="T18" fmla="*/ 93 w 2048"/>
                  <a:gd name="T19" fmla="*/ 23 h 1075"/>
                  <a:gd name="T20" fmla="*/ 0 w 2048"/>
                  <a:gd name="T21" fmla="*/ 0 h 1075"/>
                  <a:gd name="T22" fmla="*/ 0 w 2048"/>
                  <a:gd name="T23" fmla="*/ 982 h 1075"/>
                  <a:gd name="T24" fmla="*/ 93 w 2048"/>
                  <a:gd name="T25" fmla="*/ 1075 h 1075"/>
                  <a:gd name="T26" fmla="*/ 1955 w 2048"/>
                  <a:gd name="T27" fmla="*/ 1075 h 1075"/>
                  <a:gd name="T28" fmla="*/ 2048 w 2048"/>
                  <a:gd name="T29" fmla="*/ 982 h 1075"/>
                  <a:gd name="T30" fmla="*/ 2048 w 2048"/>
                  <a:gd name="T31" fmla="*/ 0 h 1075"/>
                  <a:gd name="T32" fmla="*/ 1955 w 2048"/>
                  <a:gd name="T33" fmla="*/ 23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8" h="1075">
                    <a:moveTo>
                      <a:pt x="1955" y="23"/>
                    </a:moveTo>
                    <a:cubicBezTo>
                      <a:pt x="1862" y="46"/>
                      <a:pt x="1862" y="46"/>
                      <a:pt x="1862" y="46"/>
                    </a:cubicBezTo>
                    <a:cubicBezTo>
                      <a:pt x="1303" y="186"/>
                      <a:pt x="1303" y="186"/>
                      <a:pt x="1303" y="186"/>
                    </a:cubicBezTo>
                    <a:cubicBezTo>
                      <a:pt x="1303" y="485"/>
                      <a:pt x="1303" y="485"/>
                      <a:pt x="1303" y="485"/>
                    </a:cubicBezTo>
                    <a:cubicBezTo>
                      <a:pt x="1303" y="537"/>
                      <a:pt x="1262" y="579"/>
                      <a:pt x="1210" y="579"/>
                    </a:cubicBezTo>
                    <a:cubicBezTo>
                      <a:pt x="838" y="579"/>
                      <a:pt x="838" y="579"/>
                      <a:pt x="838" y="579"/>
                    </a:cubicBezTo>
                    <a:cubicBezTo>
                      <a:pt x="786" y="579"/>
                      <a:pt x="745" y="537"/>
                      <a:pt x="745" y="485"/>
                    </a:cubicBezTo>
                    <a:cubicBezTo>
                      <a:pt x="745" y="186"/>
                      <a:pt x="745" y="186"/>
                      <a:pt x="745" y="186"/>
                    </a:cubicBezTo>
                    <a:cubicBezTo>
                      <a:pt x="186" y="46"/>
                      <a:pt x="186" y="46"/>
                      <a:pt x="186" y="46"/>
                    </a:cubicBezTo>
                    <a:cubicBezTo>
                      <a:pt x="93" y="23"/>
                      <a:pt x="93" y="23"/>
                      <a:pt x="93" y="23"/>
                    </a:cubicBezTo>
                    <a:cubicBezTo>
                      <a:pt x="0" y="0"/>
                      <a:pt x="0" y="0"/>
                      <a:pt x="0" y="0"/>
                    </a:cubicBezTo>
                    <a:cubicBezTo>
                      <a:pt x="0" y="982"/>
                      <a:pt x="0" y="982"/>
                      <a:pt x="0" y="982"/>
                    </a:cubicBezTo>
                    <a:cubicBezTo>
                      <a:pt x="0" y="1033"/>
                      <a:pt x="42" y="1075"/>
                      <a:pt x="93" y="1075"/>
                    </a:cubicBezTo>
                    <a:cubicBezTo>
                      <a:pt x="1955" y="1075"/>
                      <a:pt x="1955" y="1075"/>
                      <a:pt x="1955" y="1075"/>
                    </a:cubicBezTo>
                    <a:cubicBezTo>
                      <a:pt x="2006" y="1075"/>
                      <a:pt x="2048" y="1033"/>
                      <a:pt x="2048" y="982"/>
                    </a:cubicBezTo>
                    <a:cubicBezTo>
                      <a:pt x="2048" y="0"/>
                      <a:pt x="2048" y="0"/>
                      <a:pt x="2048" y="0"/>
                    </a:cubicBezTo>
                    <a:lnTo>
                      <a:pt x="1955" y="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67">
              <a:extLst>
                <a:ext uri="{FF2B5EF4-FFF2-40B4-BE49-F238E27FC236}">
                  <a16:creationId xmlns:a16="http://schemas.microsoft.com/office/drawing/2014/main" xmlns="" id="{856E1735-2C85-48CB-B85E-D8BDF3A984BD}"/>
                </a:ext>
              </a:extLst>
            </p:cNvPr>
            <p:cNvGrpSpPr/>
            <p:nvPr/>
          </p:nvGrpSpPr>
          <p:grpSpPr>
            <a:xfrm>
              <a:off x="4962263" y="3943564"/>
              <a:ext cx="342266" cy="378020"/>
              <a:chOff x="5153025" y="2384426"/>
              <a:chExt cx="1884363" cy="2081213"/>
            </a:xfrm>
            <a:solidFill>
              <a:srgbClr val="FFFFFF"/>
            </a:solidFill>
          </p:grpSpPr>
          <p:sp>
            <p:nvSpPr>
              <p:cNvPr id="69" name="Freeform 5">
                <a:extLst>
                  <a:ext uri="{FF2B5EF4-FFF2-40B4-BE49-F238E27FC236}">
                    <a16:creationId xmlns:a16="http://schemas.microsoft.com/office/drawing/2014/main" xmlns="" id="{0904595C-87D3-49B1-A343-A703BA90DE09}"/>
                  </a:ext>
                </a:extLst>
              </p:cNvPr>
              <p:cNvSpPr>
                <a:spLocks/>
              </p:cNvSpPr>
              <p:nvPr/>
            </p:nvSpPr>
            <p:spPr bwMode="auto">
              <a:xfrm>
                <a:off x="5529263" y="2384426"/>
                <a:ext cx="377825" cy="763588"/>
              </a:xfrm>
              <a:custGeom>
                <a:avLst/>
                <a:gdLst>
                  <a:gd name="T0" fmla="*/ 252 w 373"/>
                  <a:gd name="T1" fmla="*/ 409 h 754"/>
                  <a:gd name="T2" fmla="*/ 187 w 373"/>
                  <a:gd name="T3" fmla="*/ 288 h 754"/>
                  <a:gd name="T4" fmla="*/ 252 w 373"/>
                  <a:gd name="T5" fmla="*/ 168 h 754"/>
                  <a:gd name="T6" fmla="*/ 252 w 373"/>
                  <a:gd name="T7" fmla="*/ 36 h 754"/>
                  <a:gd name="T8" fmla="*/ 121 w 373"/>
                  <a:gd name="T9" fmla="*/ 36 h 754"/>
                  <a:gd name="T10" fmla="*/ 0 w 373"/>
                  <a:gd name="T11" fmla="*/ 288 h 754"/>
                  <a:gd name="T12" fmla="*/ 121 w 373"/>
                  <a:gd name="T13" fmla="*/ 540 h 754"/>
                  <a:gd name="T14" fmla="*/ 187 w 373"/>
                  <a:gd name="T15" fmla="*/ 661 h 754"/>
                  <a:gd name="T16" fmla="*/ 280 w 373"/>
                  <a:gd name="T17" fmla="*/ 754 h 754"/>
                  <a:gd name="T18" fmla="*/ 373 w 373"/>
                  <a:gd name="T19" fmla="*/ 661 h 754"/>
                  <a:gd name="T20" fmla="*/ 252 w 373"/>
                  <a:gd name="T21" fmla="*/ 40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3" h="754">
                    <a:moveTo>
                      <a:pt x="252" y="409"/>
                    </a:moveTo>
                    <a:cubicBezTo>
                      <a:pt x="207" y="363"/>
                      <a:pt x="187" y="341"/>
                      <a:pt x="187" y="288"/>
                    </a:cubicBezTo>
                    <a:cubicBezTo>
                      <a:pt x="187" y="236"/>
                      <a:pt x="207" y="214"/>
                      <a:pt x="252" y="168"/>
                    </a:cubicBezTo>
                    <a:cubicBezTo>
                      <a:pt x="289" y="132"/>
                      <a:pt x="289" y="73"/>
                      <a:pt x="252" y="36"/>
                    </a:cubicBezTo>
                    <a:cubicBezTo>
                      <a:pt x="216" y="0"/>
                      <a:pt x="157" y="0"/>
                      <a:pt x="121" y="36"/>
                    </a:cubicBezTo>
                    <a:cubicBezTo>
                      <a:pt x="70" y="87"/>
                      <a:pt x="0" y="157"/>
                      <a:pt x="0" y="288"/>
                    </a:cubicBezTo>
                    <a:cubicBezTo>
                      <a:pt x="0" y="420"/>
                      <a:pt x="70" y="489"/>
                      <a:pt x="121" y="540"/>
                    </a:cubicBezTo>
                    <a:cubicBezTo>
                      <a:pt x="166" y="586"/>
                      <a:pt x="187" y="608"/>
                      <a:pt x="187" y="661"/>
                    </a:cubicBezTo>
                    <a:cubicBezTo>
                      <a:pt x="187" y="712"/>
                      <a:pt x="228" y="754"/>
                      <a:pt x="280" y="754"/>
                    </a:cubicBezTo>
                    <a:cubicBezTo>
                      <a:pt x="331" y="754"/>
                      <a:pt x="373" y="712"/>
                      <a:pt x="373" y="661"/>
                    </a:cubicBezTo>
                    <a:cubicBezTo>
                      <a:pt x="373" y="529"/>
                      <a:pt x="303" y="459"/>
                      <a:pt x="252" y="40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
                <a:extLst>
                  <a:ext uri="{FF2B5EF4-FFF2-40B4-BE49-F238E27FC236}">
                    <a16:creationId xmlns:a16="http://schemas.microsoft.com/office/drawing/2014/main" xmlns="" id="{19365345-E780-4DB6-8C21-1D013F8B877F}"/>
                  </a:ext>
                </a:extLst>
              </p:cNvPr>
              <p:cNvSpPr>
                <a:spLocks/>
              </p:cNvSpPr>
              <p:nvPr/>
            </p:nvSpPr>
            <p:spPr bwMode="auto">
              <a:xfrm>
                <a:off x="5970588" y="2384426"/>
                <a:ext cx="376238" cy="763588"/>
              </a:xfrm>
              <a:custGeom>
                <a:avLst/>
                <a:gdLst>
                  <a:gd name="T0" fmla="*/ 252 w 372"/>
                  <a:gd name="T1" fmla="*/ 409 h 754"/>
                  <a:gd name="T2" fmla="*/ 186 w 372"/>
                  <a:gd name="T3" fmla="*/ 288 h 754"/>
                  <a:gd name="T4" fmla="*/ 252 w 372"/>
                  <a:gd name="T5" fmla="*/ 168 h 754"/>
                  <a:gd name="T6" fmla="*/ 252 w 372"/>
                  <a:gd name="T7" fmla="*/ 36 h 754"/>
                  <a:gd name="T8" fmla="*/ 120 w 372"/>
                  <a:gd name="T9" fmla="*/ 36 h 754"/>
                  <a:gd name="T10" fmla="*/ 0 w 372"/>
                  <a:gd name="T11" fmla="*/ 288 h 754"/>
                  <a:gd name="T12" fmla="*/ 120 w 372"/>
                  <a:gd name="T13" fmla="*/ 540 h 754"/>
                  <a:gd name="T14" fmla="*/ 186 w 372"/>
                  <a:gd name="T15" fmla="*/ 661 h 754"/>
                  <a:gd name="T16" fmla="*/ 279 w 372"/>
                  <a:gd name="T17" fmla="*/ 754 h 754"/>
                  <a:gd name="T18" fmla="*/ 372 w 372"/>
                  <a:gd name="T19" fmla="*/ 661 h 754"/>
                  <a:gd name="T20" fmla="*/ 252 w 372"/>
                  <a:gd name="T21" fmla="*/ 40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754">
                    <a:moveTo>
                      <a:pt x="252" y="409"/>
                    </a:moveTo>
                    <a:cubicBezTo>
                      <a:pt x="206" y="363"/>
                      <a:pt x="186" y="341"/>
                      <a:pt x="186" y="288"/>
                    </a:cubicBezTo>
                    <a:cubicBezTo>
                      <a:pt x="186" y="236"/>
                      <a:pt x="206" y="214"/>
                      <a:pt x="252" y="168"/>
                    </a:cubicBezTo>
                    <a:cubicBezTo>
                      <a:pt x="288" y="132"/>
                      <a:pt x="288" y="73"/>
                      <a:pt x="252" y="36"/>
                    </a:cubicBezTo>
                    <a:cubicBezTo>
                      <a:pt x="216" y="0"/>
                      <a:pt x="157" y="0"/>
                      <a:pt x="120" y="36"/>
                    </a:cubicBezTo>
                    <a:cubicBezTo>
                      <a:pt x="69" y="87"/>
                      <a:pt x="0" y="157"/>
                      <a:pt x="0" y="288"/>
                    </a:cubicBezTo>
                    <a:cubicBezTo>
                      <a:pt x="0" y="420"/>
                      <a:pt x="69" y="489"/>
                      <a:pt x="120" y="540"/>
                    </a:cubicBezTo>
                    <a:cubicBezTo>
                      <a:pt x="166" y="586"/>
                      <a:pt x="186" y="608"/>
                      <a:pt x="186" y="661"/>
                    </a:cubicBezTo>
                    <a:cubicBezTo>
                      <a:pt x="186" y="712"/>
                      <a:pt x="228" y="754"/>
                      <a:pt x="279" y="754"/>
                    </a:cubicBezTo>
                    <a:cubicBezTo>
                      <a:pt x="331" y="754"/>
                      <a:pt x="372" y="712"/>
                      <a:pt x="372" y="661"/>
                    </a:cubicBezTo>
                    <a:cubicBezTo>
                      <a:pt x="372" y="529"/>
                      <a:pt x="303" y="459"/>
                      <a:pt x="252" y="40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
                <a:extLst>
                  <a:ext uri="{FF2B5EF4-FFF2-40B4-BE49-F238E27FC236}">
                    <a16:creationId xmlns:a16="http://schemas.microsoft.com/office/drawing/2014/main" xmlns="" id="{404995D3-C96C-4B31-82F3-E5A2CF258927}"/>
                  </a:ext>
                </a:extLst>
              </p:cNvPr>
              <p:cNvSpPr>
                <a:spLocks noEditPoints="1"/>
              </p:cNvSpPr>
              <p:nvPr/>
            </p:nvSpPr>
            <p:spPr bwMode="auto">
              <a:xfrm>
                <a:off x="5153025" y="3335340"/>
                <a:ext cx="1884363" cy="1130299"/>
              </a:xfrm>
              <a:custGeom>
                <a:avLst/>
                <a:gdLst>
                  <a:gd name="T0" fmla="*/ 1433 w 1862"/>
                  <a:gd name="T1" fmla="*/ 683 h 1117"/>
                  <a:gd name="T2" fmla="*/ 1521 w 1862"/>
                  <a:gd name="T3" fmla="*/ 683 h 1117"/>
                  <a:gd name="T4" fmla="*/ 1521 w 1862"/>
                  <a:gd name="T5" fmla="*/ 683 h 1117"/>
                  <a:gd name="T6" fmla="*/ 1862 w 1862"/>
                  <a:gd name="T7" fmla="*/ 341 h 1117"/>
                  <a:gd name="T8" fmla="*/ 1521 w 1862"/>
                  <a:gd name="T9" fmla="*/ 0 h 1117"/>
                  <a:gd name="T10" fmla="*/ 1396 w 1862"/>
                  <a:gd name="T11" fmla="*/ 0 h 1117"/>
                  <a:gd name="T12" fmla="*/ 155 w 1862"/>
                  <a:gd name="T13" fmla="*/ 0 h 1117"/>
                  <a:gd name="T14" fmla="*/ 62 w 1862"/>
                  <a:gd name="T15" fmla="*/ 93 h 1117"/>
                  <a:gd name="T16" fmla="*/ 62 w 1862"/>
                  <a:gd name="T17" fmla="*/ 403 h 1117"/>
                  <a:gd name="T18" fmla="*/ 296 w 1862"/>
                  <a:gd name="T19" fmla="*/ 931 h 1117"/>
                  <a:gd name="T20" fmla="*/ 93 w 1862"/>
                  <a:gd name="T21" fmla="*/ 931 h 1117"/>
                  <a:gd name="T22" fmla="*/ 0 w 1862"/>
                  <a:gd name="T23" fmla="*/ 1024 h 1117"/>
                  <a:gd name="T24" fmla="*/ 93 w 1862"/>
                  <a:gd name="T25" fmla="*/ 1117 h 1117"/>
                  <a:gd name="T26" fmla="*/ 776 w 1862"/>
                  <a:gd name="T27" fmla="*/ 1117 h 1117"/>
                  <a:gd name="T28" fmla="*/ 1459 w 1862"/>
                  <a:gd name="T29" fmla="*/ 1117 h 1117"/>
                  <a:gd name="T30" fmla="*/ 1552 w 1862"/>
                  <a:gd name="T31" fmla="*/ 1024 h 1117"/>
                  <a:gd name="T32" fmla="*/ 1459 w 1862"/>
                  <a:gd name="T33" fmla="*/ 931 h 1117"/>
                  <a:gd name="T34" fmla="*/ 1256 w 1862"/>
                  <a:gd name="T35" fmla="*/ 931 h 1117"/>
                  <a:gd name="T36" fmla="*/ 1433 w 1862"/>
                  <a:gd name="T37" fmla="*/ 683 h 1117"/>
                  <a:gd name="T38" fmla="*/ 1490 w 1862"/>
                  <a:gd name="T39" fmla="*/ 403 h 1117"/>
                  <a:gd name="T40" fmla="*/ 1490 w 1862"/>
                  <a:gd name="T41" fmla="*/ 186 h 1117"/>
                  <a:gd name="T42" fmla="*/ 1521 w 1862"/>
                  <a:gd name="T43" fmla="*/ 186 h 1117"/>
                  <a:gd name="T44" fmla="*/ 1676 w 1862"/>
                  <a:gd name="T45" fmla="*/ 341 h 1117"/>
                  <a:gd name="T46" fmla="*/ 1521 w 1862"/>
                  <a:gd name="T47" fmla="*/ 496 h 1117"/>
                  <a:gd name="T48" fmla="*/ 1520 w 1862"/>
                  <a:gd name="T49" fmla="*/ 496 h 1117"/>
                  <a:gd name="T50" fmla="*/ 1483 w 1862"/>
                  <a:gd name="T51" fmla="*/ 496 h 1117"/>
                  <a:gd name="T52" fmla="*/ 1490 w 1862"/>
                  <a:gd name="T53" fmla="*/ 403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2" h="1117">
                    <a:moveTo>
                      <a:pt x="1433" y="683"/>
                    </a:moveTo>
                    <a:cubicBezTo>
                      <a:pt x="1521" y="683"/>
                      <a:pt x="1521" y="683"/>
                      <a:pt x="1521" y="683"/>
                    </a:cubicBezTo>
                    <a:cubicBezTo>
                      <a:pt x="1521" y="683"/>
                      <a:pt x="1521" y="683"/>
                      <a:pt x="1521" y="683"/>
                    </a:cubicBezTo>
                    <a:cubicBezTo>
                      <a:pt x="1709" y="682"/>
                      <a:pt x="1862" y="529"/>
                      <a:pt x="1862" y="341"/>
                    </a:cubicBezTo>
                    <a:cubicBezTo>
                      <a:pt x="1862" y="153"/>
                      <a:pt x="1709" y="0"/>
                      <a:pt x="1521" y="0"/>
                    </a:cubicBezTo>
                    <a:cubicBezTo>
                      <a:pt x="1396" y="0"/>
                      <a:pt x="1396" y="0"/>
                      <a:pt x="1396" y="0"/>
                    </a:cubicBezTo>
                    <a:cubicBezTo>
                      <a:pt x="155" y="0"/>
                      <a:pt x="155" y="0"/>
                      <a:pt x="155" y="0"/>
                    </a:cubicBezTo>
                    <a:cubicBezTo>
                      <a:pt x="104" y="0"/>
                      <a:pt x="62" y="42"/>
                      <a:pt x="62" y="93"/>
                    </a:cubicBezTo>
                    <a:cubicBezTo>
                      <a:pt x="62" y="403"/>
                      <a:pt x="62" y="403"/>
                      <a:pt x="62" y="403"/>
                    </a:cubicBezTo>
                    <a:cubicBezTo>
                      <a:pt x="62" y="612"/>
                      <a:pt x="152" y="800"/>
                      <a:pt x="296" y="931"/>
                    </a:cubicBezTo>
                    <a:cubicBezTo>
                      <a:pt x="93" y="931"/>
                      <a:pt x="93" y="931"/>
                      <a:pt x="93" y="931"/>
                    </a:cubicBezTo>
                    <a:cubicBezTo>
                      <a:pt x="42" y="931"/>
                      <a:pt x="0" y="972"/>
                      <a:pt x="0" y="1024"/>
                    </a:cubicBezTo>
                    <a:cubicBezTo>
                      <a:pt x="0" y="1075"/>
                      <a:pt x="42" y="1117"/>
                      <a:pt x="93" y="1117"/>
                    </a:cubicBezTo>
                    <a:cubicBezTo>
                      <a:pt x="776" y="1117"/>
                      <a:pt x="776" y="1117"/>
                      <a:pt x="776" y="1117"/>
                    </a:cubicBezTo>
                    <a:cubicBezTo>
                      <a:pt x="1459" y="1117"/>
                      <a:pt x="1459" y="1117"/>
                      <a:pt x="1459" y="1117"/>
                    </a:cubicBezTo>
                    <a:cubicBezTo>
                      <a:pt x="1510" y="1117"/>
                      <a:pt x="1552" y="1075"/>
                      <a:pt x="1552" y="1024"/>
                    </a:cubicBezTo>
                    <a:cubicBezTo>
                      <a:pt x="1552" y="972"/>
                      <a:pt x="1510" y="931"/>
                      <a:pt x="1459" y="931"/>
                    </a:cubicBezTo>
                    <a:cubicBezTo>
                      <a:pt x="1256" y="931"/>
                      <a:pt x="1256" y="931"/>
                      <a:pt x="1256" y="931"/>
                    </a:cubicBezTo>
                    <a:cubicBezTo>
                      <a:pt x="1331" y="862"/>
                      <a:pt x="1392" y="778"/>
                      <a:pt x="1433" y="683"/>
                    </a:cubicBezTo>
                    <a:close/>
                    <a:moveTo>
                      <a:pt x="1490" y="403"/>
                    </a:moveTo>
                    <a:cubicBezTo>
                      <a:pt x="1490" y="186"/>
                      <a:pt x="1490" y="186"/>
                      <a:pt x="1490" y="186"/>
                    </a:cubicBezTo>
                    <a:cubicBezTo>
                      <a:pt x="1521" y="186"/>
                      <a:pt x="1521" y="186"/>
                      <a:pt x="1521" y="186"/>
                    </a:cubicBezTo>
                    <a:cubicBezTo>
                      <a:pt x="1606" y="186"/>
                      <a:pt x="1676" y="256"/>
                      <a:pt x="1676" y="341"/>
                    </a:cubicBezTo>
                    <a:cubicBezTo>
                      <a:pt x="1676" y="427"/>
                      <a:pt x="1606" y="496"/>
                      <a:pt x="1521" y="496"/>
                    </a:cubicBezTo>
                    <a:cubicBezTo>
                      <a:pt x="1521" y="496"/>
                      <a:pt x="1521" y="496"/>
                      <a:pt x="1520" y="496"/>
                    </a:cubicBezTo>
                    <a:cubicBezTo>
                      <a:pt x="1483" y="496"/>
                      <a:pt x="1483" y="496"/>
                      <a:pt x="1483" y="496"/>
                    </a:cubicBezTo>
                    <a:cubicBezTo>
                      <a:pt x="1487" y="466"/>
                      <a:pt x="1490" y="435"/>
                      <a:pt x="1490" y="4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40" name="Rectangle 16">
            <a:extLst>
              <a:ext uri="{FF2B5EF4-FFF2-40B4-BE49-F238E27FC236}">
                <a16:creationId xmlns:a16="http://schemas.microsoft.com/office/drawing/2014/main" xmlns="" id="{F010BB85-0BB5-4489-88B9-7893BC69071A}"/>
              </a:ext>
            </a:extLst>
          </p:cNvPr>
          <p:cNvSpPr/>
          <p:nvPr/>
        </p:nvSpPr>
        <p:spPr>
          <a:xfrm>
            <a:off x="6433519" y="3165319"/>
            <a:ext cx="5781876" cy="3736407"/>
          </a:xfrm>
          <a:prstGeom prst="rect">
            <a:avLst/>
          </a:prstGeom>
        </p:spPr>
        <p:txBody>
          <a:bodyPr wrap="square">
            <a:spAutoFit/>
          </a:bodyPr>
          <a:lstStyle/>
          <a:p>
            <a:r>
              <a:rPr lang="en-US" altLang="zh-CN" sz="2000" b="1" dirty="0" smtClean="0">
                <a:latin typeface="微软雅黑" pitchFamily="34" charset="-122"/>
                <a:ea typeface="微软雅黑" pitchFamily="34" charset="-122"/>
              </a:rPr>
              <a:t>4.</a:t>
            </a:r>
            <a:r>
              <a:rPr lang="zh-CN" altLang="zh-CN" sz="2000" b="1" dirty="0" smtClean="0">
                <a:latin typeface="微软雅黑" pitchFamily="34" charset="-122"/>
                <a:ea typeface="微软雅黑" pitchFamily="34" charset="-122"/>
              </a:rPr>
              <a:t>季度</a:t>
            </a:r>
            <a:r>
              <a:rPr lang="zh-CN" altLang="zh-CN" sz="2000" b="1" dirty="0">
                <a:latin typeface="微软雅黑" pitchFamily="34" charset="-122"/>
                <a:ea typeface="微软雅黑" pitchFamily="34" charset="-122"/>
              </a:rPr>
              <a:t>销售额</a:t>
            </a:r>
            <a:r>
              <a:rPr lang="zh-CN" altLang="zh-CN" sz="2000" b="1" dirty="0">
                <a:solidFill>
                  <a:schemeClr val="tx2">
                    <a:lumMod val="60000"/>
                    <a:lumOff val="40000"/>
                  </a:schemeClr>
                </a:solidFill>
                <a:latin typeface="微软雅黑" pitchFamily="34" charset="-122"/>
                <a:ea typeface="微软雅黑" pitchFamily="34" charset="-122"/>
              </a:rPr>
              <a:t>超过</a:t>
            </a:r>
            <a:r>
              <a:rPr lang="en-US" altLang="zh-CN" sz="2000" b="1" dirty="0">
                <a:solidFill>
                  <a:schemeClr val="tx2">
                    <a:lumMod val="60000"/>
                    <a:lumOff val="40000"/>
                  </a:schemeClr>
                </a:solidFill>
                <a:latin typeface="微软雅黑" pitchFamily="34" charset="-122"/>
                <a:ea typeface="微软雅黑" pitchFamily="34" charset="-122"/>
              </a:rPr>
              <a:t>30</a:t>
            </a:r>
            <a:r>
              <a:rPr lang="zh-CN" altLang="zh-CN" sz="2000" b="1" dirty="0">
                <a:solidFill>
                  <a:schemeClr val="tx2">
                    <a:lumMod val="60000"/>
                    <a:lumOff val="40000"/>
                  </a:schemeClr>
                </a:solidFill>
                <a:latin typeface="微软雅黑" pitchFamily="34" charset="-122"/>
                <a:ea typeface="微软雅黑" pitchFamily="34" charset="-122"/>
              </a:rPr>
              <a:t>万元</a:t>
            </a:r>
            <a:r>
              <a:rPr lang="zh-CN" altLang="zh-CN" sz="2000" b="1" dirty="0">
                <a:latin typeface="微软雅黑" pitchFamily="34" charset="-122"/>
                <a:ea typeface="微软雅黑" pitchFamily="34" charset="-122"/>
              </a:rPr>
              <a:t>时，销售货物或提供服务代开增值税专用发票需要缴纳：</a:t>
            </a:r>
          </a:p>
          <a:p>
            <a:r>
              <a:rPr lang="zh-CN" altLang="zh-CN" sz="1600" dirty="0">
                <a:latin typeface="微软雅黑" pitchFamily="34" charset="-122"/>
                <a:ea typeface="微软雅黑" pitchFamily="34" charset="-122"/>
              </a:rPr>
              <a:t>①增值税额</a:t>
            </a:r>
            <a:r>
              <a:rPr lang="en-US" altLang="zh-CN" sz="1600" dirty="0">
                <a:latin typeface="微软雅黑" pitchFamily="34" charset="-122"/>
                <a:ea typeface="微软雅黑" pitchFamily="34" charset="-122"/>
              </a:rPr>
              <a:t>=</a:t>
            </a:r>
            <a:r>
              <a:rPr lang="zh-CN" altLang="zh-CN" sz="1600" dirty="0">
                <a:latin typeface="微软雅黑" pitchFamily="34" charset="-122"/>
                <a:ea typeface="微软雅黑" pitchFamily="34" charset="-122"/>
              </a:rPr>
              <a:t>不含增值税销售额</a:t>
            </a:r>
            <a:r>
              <a:rPr lang="en-US" altLang="zh-CN" sz="1600" dirty="0">
                <a:latin typeface="微软雅黑" pitchFamily="34" charset="-122"/>
                <a:ea typeface="微软雅黑" pitchFamily="34" charset="-122"/>
              </a:rPr>
              <a:t>*</a:t>
            </a:r>
            <a:r>
              <a:rPr lang="zh-CN" altLang="zh-CN" sz="1600" dirty="0">
                <a:latin typeface="微软雅黑" pitchFamily="34" charset="-122"/>
                <a:ea typeface="微软雅黑" pitchFamily="34" charset="-122"/>
              </a:rPr>
              <a:t>适用征收率（原适用</a:t>
            </a:r>
            <a:r>
              <a:rPr lang="en-US" altLang="zh-CN" sz="1600" dirty="0">
                <a:latin typeface="微软雅黑" pitchFamily="34" charset="-122"/>
                <a:ea typeface="微软雅黑" pitchFamily="34" charset="-122"/>
              </a:rPr>
              <a:t>3%</a:t>
            </a:r>
            <a:r>
              <a:rPr lang="zh-CN" altLang="zh-CN" sz="1600" dirty="0">
                <a:latin typeface="微软雅黑" pitchFamily="34" charset="-122"/>
                <a:ea typeface="微软雅黑" pitchFamily="34" charset="-122"/>
              </a:rPr>
              <a:t>征收率的业务</a:t>
            </a:r>
            <a:r>
              <a:rPr lang="zh-CN" altLang="en-US" sz="1600" dirty="0">
                <a:latin typeface="微软雅黑" pitchFamily="34" charset="-122"/>
                <a:ea typeface="微软雅黑" pitchFamily="34" charset="-122"/>
              </a:rPr>
              <a:t>先目前</a:t>
            </a:r>
            <a:r>
              <a:rPr lang="zh-CN" altLang="zh-CN" sz="1600" dirty="0">
                <a:latin typeface="微软雅黑" pitchFamily="34" charset="-122"/>
                <a:ea typeface="微软雅黑" pitchFamily="34" charset="-122"/>
              </a:rPr>
              <a:t>可减按</a:t>
            </a:r>
            <a:r>
              <a:rPr lang="en-US" altLang="zh-CN" sz="1600" dirty="0">
                <a:latin typeface="微软雅黑" pitchFamily="34" charset="-122"/>
                <a:ea typeface="微软雅黑" pitchFamily="34" charset="-122"/>
              </a:rPr>
              <a:t>1%</a:t>
            </a:r>
            <a:r>
              <a:rPr lang="zh-CN" altLang="zh-CN" sz="1600" dirty="0">
                <a:latin typeface="微软雅黑" pitchFamily="34" charset="-122"/>
                <a:ea typeface="微软雅黑" pitchFamily="34" charset="-122"/>
              </a:rPr>
              <a:t>征收</a:t>
            </a:r>
            <a:r>
              <a:rPr lang="zh-CN" altLang="zh-CN"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endParaRPr lang="zh-CN" altLang="zh-CN" sz="1600" dirty="0">
              <a:latin typeface="微软雅黑" pitchFamily="34" charset="-122"/>
              <a:ea typeface="微软雅黑" pitchFamily="34" charset="-122"/>
            </a:endParaRPr>
          </a:p>
          <a:p>
            <a:r>
              <a:rPr lang="zh-CN" altLang="zh-CN" sz="1600" dirty="0">
                <a:latin typeface="微软雅黑" pitchFamily="34" charset="-122"/>
                <a:ea typeface="微软雅黑" pitchFamily="34" charset="-122"/>
              </a:rPr>
              <a:t>②城市维护建设税</a:t>
            </a:r>
            <a:r>
              <a:rPr lang="en-US" altLang="zh-CN" sz="1600" dirty="0">
                <a:latin typeface="微软雅黑" pitchFamily="34" charset="-122"/>
                <a:ea typeface="微软雅黑" pitchFamily="34" charset="-122"/>
              </a:rPr>
              <a:t>= </a:t>
            </a:r>
            <a:r>
              <a:rPr lang="zh-CN" altLang="zh-CN" sz="1600" dirty="0">
                <a:latin typeface="微软雅黑" pitchFamily="34" charset="-122"/>
                <a:ea typeface="微软雅黑" pitchFamily="34" charset="-122"/>
              </a:rPr>
              <a:t>增值税税额</a:t>
            </a:r>
            <a:r>
              <a:rPr lang="en-US" altLang="zh-CN" sz="1600" dirty="0">
                <a:latin typeface="微软雅黑" pitchFamily="34" charset="-122"/>
                <a:ea typeface="微软雅黑" pitchFamily="34" charset="-122"/>
              </a:rPr>
              <a:t> * 7% * 50%</a:t>
            </a:r>
            <a:r>
              <a:rPr lang="zh-CN" altLang="zh-CN"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2019</a:t>
            </a:r>
            <a:r>
              <a:rPr lang="zh-CN" altLang="zh-CN"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1</a:t>
            </a:r>
            <a:r>
              <a:rPr lang="zh-CN" altLang="zh-CN" sz="1600" dirty="0">
                <a:latin typeface="微软雅黑" pitchFamily="34" charset="-122"/>
                <a:ea typeface="微软雅黑" pitchFamily="34" charset="-122"/>
              </a:rPr>
              <a:t>月</a:t>
            </a:r>
            <a:r>
              <a:rPr lang="en-US" altLang="zh-CN" sz="1600" dirty="0">
                <a:latin typeface="微软雅黑" pitchFamily="34" charset="-122"/>
                <a:ea typeface="微软雅黑" pitchFamily="34" charset="-122"/>
              </a:rPr>
              <a:t>1</a:t>
            </a:r>
            <a:r>
              <a:rPr lang="zh-CN" altLang="zh-CN" sz="1600" dirty="0">
                <a:latin typeface="微软雅黑" pitchFamily="34" charset="-122"/>
                <a:ea typeface="微软雅黑" pitchFamily="34" charset="-122"/>
              </a:rPr>
              <a:t>日至</a:t>
            </a:r>
            <a:r>
              <a:rPr lang="en-US" altLang="zh-CN" sz="1600" dirty="0">
                <a:latin typeface="微软雅黑" pitchFamily="34" charset="-122"/>
                <a:ea typeface="微软雅黑" pitchFamily="34" charset="-122"/>
              </a:rPr>
              <a:t>2021</a:t>
            </a:r>
            <a:r>
              <a:rPr lang="zh-CN" altLang="zh-CN"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12</a:t>
            </a:r>
            <a:r>
              <a:rPr lang="zh-CN" altLang="zh-CN" sz="1600" dirty="0">
                <a:latin typeface="微软雅黑" pitchFamily="34" charset="-122"/>
                <a:ea typeface="微软雅黑" pitchFamily="34" charset="-122"/>
              </a:rPr>
              <a:t>月</a:t>
            </a:r>
            <a:r>
              <a:rPr lang="en-US" altLang="zh-CN" sz="1600" dirty="0">
                <a:latin typeface="微软雅黑" pitchFamily="34" charset="-122"/>
                <a:ea typeface="微软雅黑" pitchFamily="34" charset="-122"/>
              </a:rPr>
              <a:t>31</a:t>
            </a:r>
            <a:r>
              <a:rPr lang="zh-CN" altLang="zh-CN" sz="1600" dirty="0">
                <a:latin typeface="微软雅黑" pitchFamily="34" charset="-122"/>
                <a:ea typeface="微软雅黑" pitchFamily="34" charset="-122"/>
              </a:rPr>
              <a:t>日减半征收</a:t>
            </a:r>
            <a:r>
              <a:rPr lang="zh-CN" altLang="zh-CN"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endParaRPr lang="zh-CN" altLang="zh-CN" sz="1600" dirty="0">
              <a:latin typeface="微软雅黑" pitchFamily="34" charset="-122"/>
              <a:ea typeface="微软雅黑" pitchFamily="34" charset="-122"/>
            </a:endParaRPr>
          </a:p>
          <a:p>
            <a:r>
              <a:rPr lang="zh-CN" altLang="zh-CN" sz="1600" dirty="0">
                <a:latin typeface="微软雅黑" pitchFamily="34" charset="-122"/>
                <a:ea typeface="微软雅黑" pitchFamily="34" charset="-122"/>
              </a:rPr>
              <a:t>③教育费附加</a:t>
            </a:r>
            <a:r>
              <a:rPr lang="en-US" altLang="zh-CN" sz="1600" dirty="0">
                <a:latin typeface="微软雅黑" pitchFamily="34" charset="-122"/>
                <a:ea typeface="微软雅黑" pitchFamily="34" charset="-122"/>
              </a:rPr>
              <a:t>= </a:t>
            </a:r>
            <a:r>
              <a:rPr lang="zh-CN" altLang="zh-CN" sz="1600" dirty="0">
                <a:latin typeface="微软雅黑" pitchFamily="34" charset="-122"/>
                <a:ea typeface="微软雅黑" pitchFamily="34" charset="-122"/>
              </a:rPr>
              <a:t>增值税税额</a:t>
            </a:r>
            <a:r>
              <a:rPr lang="en-US" altLang="zh-CN" sz="1600" dirty="0">
                <a:latin typeface="微软雅黑" pitchFamily="34" charset="-122"/>
                <a:ea typeface="微软雅黑" pitchFamily="34" charset="-122"/>
              </a:rPr>
              <a:t> * 3% * 50%</a:t>
            </a:r>
            <a:r>
              <a:rPr lang="zh-CN" altLang="zh-CN"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2019</a:t>
            </a:r>
            <a:r>
              <a:rPr lang="zh-CN" altLang="zh-CN"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1</a:t>
            </a:r>
            <a:r>
              <a:rPr lang="zh-CN" altLang="zh-CN" sz="1600" dirty="0">
                <a:latin typeface="微软雅黑" pitchFamily="34" charset="-122"/>
                <a:ea typeface="微软雅黑" pitchFamily="34" charset="-122"/>
              </a:rPr>
              <a:t>月</a:t>
            </a:r>
            <a:r>
              <a:rPr lang="en-US" altLang="zh-CN" sz="1600" dirty="0">
                <a:latin typeface="微软雅黑" pitchFamily="34" charset="-122"/>
                <a:ea typeface="微软雅黑" pitchFamily="34" charset="-122"/>
              </a:rPr>
              <a:t>1</a:t>
            </a:r>
            <a:r>
              <a:rPr lang="zh-CN" altLang="zh-CN" sz="1600" dirty="0">
                <a:latin typeface="微软雅黑" pitchFamily="34" charset="-122"/>
                <a:ea typeface="微软雅黑" pitchFamily="34" charset="-122"/>
              </a:rPr>
              <a:t>日至</a:t>
            </a:r>
            <a:r>
              <a:rPr lang="en-US" altLang="zh-CN" sz="1600" dirty="0">
                <a:latin typeface="微软雅黑" pitchFamily="34" charset="-122"/>
                <a:ea typeface="微软雅黑" pitchFamily="34" charset="-122"/>
              </a:rPr>
              <a:t>2021</a:t>
            </a:r>
            <a:r>
              <a:rPr lang="zh-CN" altLang="zh-CN"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12</a:t>
            </a:r>
            <a:r>
              <a:rPr lang="zh-CN" altLang="zh-CN" sz="1600" dirty="0">
                <a:latin typeface="微软雅黑" pitchFamily="34" charset="-122"/>
                <a:ea typeface="微软雅黑" pitchFamily="34" charset="-122"/>
              </a:rPr>
              <a:t>月</a:t>
            </a:r>
            <a:r>
              <a:rPr lang="en-US" altLang="zh-CN" sz="1600" dirty="0">
                <a:latin typeface="微软雅黑" pitchFamily="34" charset="-122"/>
                <a:ea typeface="微软雅黑" pitchFamily="34" charset="-122"/>
              </a:rPr>
              <a:t>31</a:t>
            </a:r>
            <a:r>
              <a:rPr lang="zh-CN" altLang="zh-CN" sz="1600" dirty="0">
                <a:latin typeface="微软雅黑" pitchFamily="34" charset="-122"/>
                <a:ea typeface="微软雅黑" pitchFamily="34" charset="-122"/>
              </a:rPr>
              <a:t>日减半征收</a:t>
            </a:r>
            <a:r>
              <a:rPr lang="zh-CN" altLang="zh-CN"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endParaRPr lang="zh-CN" altLang="zh-CN" sz="1600" dirty="0">
              <a:latin typeface="微软雅黑" pitchFamily="34" charset="-122"/>
              <a:ea typeface="微软雅黑" pitchFamily="34" charset="-122"/>
            </a:endParaRPr>
          </a:p>
          <a:p>
            <a:r>
              <a:rPr lang="zh-CN" altLang="zh-CN" sz="1600" dirty="0">
                <a:latin typeface="微软雅黑" pitchFamily="34" charset="-122"/>
                <a:ea typeface="微软雅黑" pitchFamily="34" charset="-122"/>
              </a:rPr>
              <a:t>④地方教育费附加</a:t>
            </a:r>
            <a:r>
              <a:rPr lang="en-US" altLang="zh-CN" sz="1600" dirty="0">
                <a:latin typeface="微软雅黑" pitchFamily="34" charset="-122"/>
                <a:ea typeface="微软雅黑" pitchFamily="34" charset="-122"/>
              </a:rPr>
              <a:t>= </a:t>
            </a:r>
            <a:r>
              <a:rPr lang="zh-CN" altLang="zh-CN" sz="1600" dirty="0">
                <a:latin typeface="微软雅黑" pitchFamily="34" charset="-122"/>
                <a:ea typeface="微软雅黑" pitchFamily="34" charset="-122"/>
              </a:rPr>
              <a:t>增值税税额</a:t>
            </a:r>
            <a:r>
              <a:rPr lang="en-US" altLang="zh-CN" sz="1600" dirty="0">
                <a:latin typeface="微软雅黑" pitchFamily="34" charset="-122"/>
                <a:ea typeface="微软雅黑" pitchFamily="34" charset="-122"/>
              </a:rPr>
              <a:t> * 2% * 50%</a:t>
            </a:r>
            <a:r>
              <a:rPr lang="zh-CN" altLang="zh-CN" sz="1600" dirty="0">
                <a:latin typeface="微软雅黑" pitchFamily="34" charset="-122"/>
                <a:ea typeface="微软雅黑" pitchFamily="34" charset="-122"/>
              </a:rPr>
              <a:t>（</a:t>
            </a:r>
            <a:r>
              <a:rPr lang="en-US" altLang="zh-CN" sz="1600" dirty="0">
                <a:latin typeface="微软雅黑" pitchFamily="34" charset="-122"/>
                <a:ea typeface="微软雅黑" pitchFamily="34" charset="-122"/>
              </a:rPr>
              <a:t>2019</a:t>
            </a:r>
            <a:r>
              <a:rPr lang="zh-CN" altLang="zh-CN"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1</a:t>
            </a:r>
            <a:r>
              <a:rPr lang="zh-CN" altLang="zh-CN" sz="1600" dirty="0">
                <a:latin typeface="微软雅黑" pitchFamily="34" charset="-122"/>
                <a:ea typeface="微软雅黑" pitchFamily="34" charset="-122"/>
              </a:rPr>
              <a:t>月</a:t>
            </a:r>
            <a:r>
              <a:rPr lang="en-US" altLang="zh-CN" sz="1600" dirty="0">
                <a:latin typeface="微软雅黑" pitchFamily="34" charset="-122"/>
                <a:ea typeface="微软雅黑" pitchFamily="34" charset="-122"/>
              </a:rPr>
              <a:t>1</a:t>
            </a:r>
            <a:r>
              <a:rPr lang="zh-CN" altLang="zh-CN" sz="1600" dirty="0">
                <a:latin typeface="微软雅黑" pitchFamily="34" charset="-122"/>
                <a:ea typeface="微软雅黑" pitchFamily="34" charset="-122"/>
              </a:rPr>
              <a:t>日至</a:t>
            </a:r>
            <a:r>
              <a:rPr lang="en-US" altLang="zh-CN" sz="1600" dirty="0">
                <a:latin typeface="微软雅黑" pitchFamily="34" charset="-122"/>
                <a:ea typeface="微软雅黑" pitchFamily="34" charset="-122"/>
              </a:rPr>
              <a:t>2021</a:t>
            </a:r>
            <a:r>
              <a:rPr lang="zh-CN" altLang="zh-CN"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12</a:t>
            </a:r>
            <a:r>
              <a:rPr lang="zh-CN" altLang="zh-CN" sz="1600" dirty="0">
                <a:latin typeface="微软雅黑" pitchFamily="34" charset="-122"/>
                <a:ea typeface="微软雅黑" pitchFamily="34" charset="-122"/>
              </a:rPr>
              <a:t>月</a:t>
            </a:r>
            <a:r>
              <a:rPr lang="en-US" altLang="zh-CN" sz="1600" dirty="0">
                <a:latin typeface="微软雅黑" pitchFamily="34" charset="-122"/>
                <a:ea typeface="微软雅黑" pitchFamily="34" charset="-122"/>
              </a:rPr>
              <a:t>31</a:t>
            </a:r>
            <a:r>
              <a:rPr lang="zh-CN" altLang="zh-CN" sz="1600" dirty="0">
                <a:latin typeface="微软雅黑" pitchFamily="34" charset="-122"/>
                <a:ea typeface="微软雅黑" pitchFamily="34" charset="-122"/>
              </a:rPr>
              <a:t>日减半征收）</a:t>
            </a:r>
          </a:p>
          <a:p>
            <a:pPr>
              <a:lnSpc>
                <a:spcPct val="130000"/>
              </a:lnSpc>
            </a:pPr>
            <a:endParaRPr lang="en-US" altLang="zh-CN" sz="16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
        <p:nvSpPr>
          <p:cNvPr id="46" name="Rectangle 16">
            <a:extLst>
              <a:ext uri="{FF2B5EF4-FFF2-40B4-BE49-F238E27FC236}">
                <a16:creationId xmlns:a16="http://schemas.microsoft.com/office/drawing/2014/main" xmlns="" id="{54BE8A19-44AA-41FE-B69C-00D65A08FA32}"/>
              </a:ext>
            </a:extLst>
          </p:cNvPr>
          <p:cNvSpPr/>
          <p:nvPr/>
        </p:nvSpPr>
        <p:spPr>
          <a:xfrm>
            <a:off x="567807" y="1485050"/>
            <a:ext cx="4826834" cy="2369880"/>
          </a:xfrm>
          <a:prstGeom prst="rect">
            <a:avLst/>
          </a:prstGeom>
        </p:spPr>
        <p:txBody>
          <a:bodyPr wrap="square">
            <a:spAutoFit/>
          </a:bodyPr>
          <a:lstStyle/>
          <a:p>
            <a:r>
              <a:rPr lang="en-US" altLang="zh-CN" sz="2000" b="1" dirty="0" smtClean="0">
                <a:latin typeface="微软雅黑" pitchFamily="34" charset="-122"/>
                <a:ea typeface="微软雅黑" pitchFamily="34" charset="-122"/>
              </a:rPr>
              <a:t>3.</a:t>
            </a:r>
            <a:r>
              <a:rPr lang="zh-CN" altLang="zh-CN" sz="2000" b="1" dirty="0" smtClean="0">
                <a:latin typeface="微软雅黑" pitchFamily="34" charset="-122"/>
                <a:ea typeface="微软雅黑" pitchFamily="34" charset="-122"/>
              </a:rPr>
              <a:t>当</a:t>
            </a:r>
            <a:r>
              <a:rPr lang="zh-CN" altLang="zh-CN" sz="2000" b="1" dirty="0">
                <a:latin typeface="微软雅黑" pitchFamily="34" charset="-122"/>
                <a:ea typeface="微软雅黑" pitchFamily="34" charset="-122"/>
              </a:rPr>
              <a:t>季度销售额</a:t>
            </a:r>
            <a:r>
              <a:rPr lang="zh-CN" altLang="zh-CN" sz="2000" b="1" dirty="0">
                <a:solidFill>
                  <a:schemeClr val="tx2">
                    <a:lumMod val="60000"/>
                    <a:lumOff val="40000"/>
                  </a:schemeClr>
                </a:solidFill>
                <a:latin typeface="微软雅黑" pitchFamily="34" charset="-122"/>
                <a:ea typeface="微软雅黑" pitchFamily="34" charset="-122"/>
              </a:rPr>
              <a:t>未超过</a:t>
            </a:r>
            <a:r>
              <a:rPr lang="en-US" altLang="zh-CN" sz="2000" b="1" dirty="0">
                <a:solidFill>
                  <a:schemeClr val="tx2">
                    <a:lumMod val="60000"/>
                    <a:lumOff val="40000"/>
                  </a:schemeClr>
                </a:solidFill>
                <a:latin typeface="微软雅黑" pitchFamily="34" charset="-122"/>
                <a:ea typeface="微软雅黑" pitchFamily="34" charset="-122"/>
              </a:rPr>
              <a:t>30</a:t>
            </a:r>
            <a:r>
              <a:rPr lang="zh-CN" altLang="zh-CN" sz="2000" b="1" dirty="0">
                <a:solidFill>
                  <a:schemeClr val="tx2">
                    <a:lumMod val="60000"/>
                    <a:lumOff val="40000"/>
                  </a:schemeClr>
                </a:solidFill>
                <a:latin typeface="微软雅黑" pitchFamily="34" charset="-122"/>
                <a:ea typeface="微软雅黑" pitchFamily="34" charset="-122"/>
              </a:rPr>
              <a:t>万元时：</a:t>
            </a:r>
          </a:p>
          <a:p>
            <a:r>
              <a:rPr lang="zh-CN" altLang="zh-CN" sz="1600" dirty="0">
                <a:latin typeface="微软雅黑" pitchFamily="34" charset="-122"/>
                <a:ea typeface="微软雅黑" pitchFamily="34" charset="-122"/>
              </a:rPr>
              <a:t>①增值税额</a:t>
            </a:r>
            <a:r>
              <a:rPr lang="en-US" altLang="zh-CN" sz="1600" dirty="0">
                <a:latin typeface="微软雅黑" pitchFamily="34" charset="-122"/>
                <a:ea typeface="微软雅黑" pitchFamily="34" charset="-122"/>
              </a:rPr>
              <a:t>=</a:t>
            </a:r>
            <a:r>
              <a:rPr lang="zh-CN" altLang="zh-CN" sz="1600" dirty="0">
                <a:latin typeface="微软雅黑" pitchFamily="34" charset="-122"/>
                <a:ea typeface="微软雅黑" pitchFamily="34" charset="-122"/>
              </a:rPr>
              <a:t>不含增值税销售额</a:t>
            </a:r>
            <a:r>
              <a:rPr lang="en-US" altLang="zh-CN" sz="1600" dirty="0">
                <a:latin typeface="微软雅黑" pitchFamily="34" charset="-122"/>
                <a:ea typeface="微软雅黑" pitchFamily="34" charset="-122"/>
              </a:rPr>
              <a:t>*</a:t>
            </a:r>
            <a:r>
              <a:rPr lang="zh-CN" altLang="zh-CN" sz="1600" dirty="0">
                <a:latin typeface="微软雅黑" pitchFamily="34" charset="-122"/>
                <a:ea typeface="微软雅黑" pitchFamily="34" charset="-122"/>
              </a:rPr>
              <a:t>适用征收率（原适用</a:t>
            </a:r>
            <a:r>
              <a:rPr lang="en-US" altLang="zh-CN" sz="1600" dirty="0">
                <a:latin typeface="微软雅黑" pitchFamily="34" charset="-122"/>
                <a:ea typeface="微软雅黑" pitchFamily="34" charset="-122"/>
              </a:rPr>
              <a:t>3%</a:t>
            </a:r>
            <a:r>
              <a:rPr lang="zh-CN" altLang="zh-CN" sz="1600" dirty="0">
                <a:latin typeface="微软雅黑" pitchFamily="34" charset="-122"/>
                <a:ea typeface="微软雅黑" pitchFamily="34" charset="-122"/>
              </a:rPr>
              <a:t>征收率的业务</a:t>
            </a:r>
            <a:r>
              <a:rPr lang="zh-CN" altLang="en-US" sz="1600" dirty="0">
                <a:latin typeface="微软雅黑" pitchFamily="34" charset="-122"/>
                <a:ea typeface="微软雅黑" pitchFamily="34" charset="-122"/>
              </a:rPr>
              <a:t>先目前</a:t>
            </a:r>
            <a:r>
              <a:rPr lang="zh-CN" altLang="zh-CN" sz="1600" dirty="0">
                <a:latin typeface="微软雅黑" pitchFamily="34" charset="-122"/>
                <a:ea typeface="微软雅黑" pitchFamily="34" charset="-122"/>
              </a:rPr>
              <a:t>可减按</a:t>
            </a:r>
            <a:r>
              <a:rPr lang="en-US" altLang="zh-CN" sz="1600" dirty="0">
                <a:latin typeface="微软雅黑" pitchFamily="34" charset="-122"/>
                <a:ea typeface="微软雅黑" pitchFamily="34" charset="-122"/>
              </a:rPr>
              <a:t>1%</a:t>
            </a:r>
            <a:r>
              <a:rPr lang="zh-CN" altLang="zh-CN" sz="1600" dirty="0">
                <a:latin typeface="微软雅黑" pitchFamily="34" charset="-122"/>
                <a:ea typeface="微软雅黑" pitchFamily="34" charset="-122"/>
              </a:rPr>
              <a:t>征收</a:t>
            </a:r>
            <a:r>
              <a:rPr lang="zh-CN" altLang="zh-CN"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endParaRPr lang="zh-CN" altLang="zh-CN" sz="1600" dirty="0">
              <a:latin typeface="微软雅黑" pitchFamily="34" charset="-122"/>
              <a:ea typeface="微软雅黑" pitchFamily="34" charset="-122"/>
            </a:endParaRPr>
          </a:p>
          <a:p>
            <a:r>
              <a:rPr lang="zh-CN" altLang="zh-CN" sz="1600" dirty="0">
                <a:latin typeface="微软雅黑" pitchFamily="34" charset="-122"/>
                <a:ea typeface="微软雅黑" pitchFamily="34" charset="-122"/>
              </a:rPr>
              <a:t>②城市维护建设税</a:t>
            </a:r>
            <a:r>
              <a:rPr lang="en-US" altLang="zh-CN" sz="1600" dirty="0">
                <a:latin typeface="微软雅黑" pitchFamily="34" charset="-122"/>
                <a:ea typeface="微软雅黑" pitchFamily="34" charset="-122"/>
              </a:rPr>
              <a:t>=</a:t>
            </a:r>
            <a:r>
              <a:rPr lang="zh-CN" altLang="zh-CN" sz="1600" dirty="0">
                <a:latin typeface="微软雅黑" pitchFamily="34" charset="-122"/>
                <a:ea typeface="微软雅黑" pitchFamily="34" charset="-122"/>
              </a:rPr>
              <a:t>增值税税额</a:t>
            </a:r>
            <a:r>
              <a:rPr lang="en-US" altLang="zh-CN" sz="1600" dirty="0">
                <a:latin typeface="微软雅黑" pitchFamily="34" charset="-122"/>
                <a:ea typeface="微软雅黑" pitchFamily="34" charset="-122"/>
              </a:rPr>
              <a:t>*7%*50%</a:t>
            </a:r>
            <a:r>
              <a:rPr lang="zh-CN" altLang="zh-CN" sz="1600" dirty="0">
                <a:latin typeface="微软雅黑" pitchFamily="34" charset="-122"/>
                <a:ea typeface="微软雅黑" pitchFamily="34" charset="-122"/>
              </a:rPr>
              <a:t> （</a:t>
            </a:r>
            <a:r>
              <a:rPr lang="en-US" altLang="zh-CN" sz="1600" dirty="0">
                <a:latin typeface="微软雅黑" pitchFamily="34" charset="-122"/>
                <a:ea typeface="微软雅黑" pitchFamily="34" charset="-122"/>
              </a:rPr>
              <a:t>2019</a:t>
            </a:r>
            <a:r>
              <a:rPr lang="zh-CN" altLang="zh-CN"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1</a:t>
            </a:r>
            <a:r>
              <a:rPr lang="zh-CN" altLang="zh-CN" sz="1600" dirty="0">
                <a:latin typeface="微软雅黑" pitchFamily="34" charset="-122"/>
                <a:ea typeface="微软雅黑" pitchFamily="34" charset="-122"/>
              </a:rPr>
              <a:t>月</a:t>
            </a:r>
            <a:r>
              <a:rPr lang="en-US" altLang="zh-CN" sz="1600" dirty="0">
                <a:latin typeface="微软雅黑" pitchFamily="34" charset="-122"/>
                <a:ea typeface="微软雅黑" pitchFamily="34" charset="-122"/>
              </a:rPr>
              <a:t>1</a:t>
            </a:r>
            <a:r>
              <a:rPr lang="zh-CN" altLang="zh-CN" sz="1600" dirty="0">
                <a:latin typeface="微软雅黑" pitchFamily="34" charset="-122"/>
                <a:ea typeface="微软雅黑" pitchFamily="34" charset="-122"/>
              </a:rPr>
              <a:t>日至</a:t>
            </a:r>
            <a:r>
              <a:rPr lang="en-US" altLang="zh-CN" sz="1600" dirty="0">
                <a:latin typeface="微软雅黑" pitchFamily="34" charset="-122"/>
                <a:ea typeface="微软雅黑" pitchFamily="34" charset="-122"/>
              </a:rPr>
              <a:t>2021</a:t>
            </a:r>
            <a:r>
              <a:rPr lang="zh-CN" altLang="zh-CN"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12</a:t>
            </a:r>
            <a:r>
              <a:rPr lang="zh-CN" altLang="zh-CN" sz="1600" dirty="0">
                <a:latin typeface="微软雅黑" pitchFamily="34" charset="-122"/>
                <a:ea typeface="微软雅黑" pitchFamily="34" charset="-122"/>
              </a:rPr>
              <a:t>月</a:t>
            </a:r>
            <a:r>
              <a:rPr lang="en-US" altLang="zh-CN" sz="1600" dirty="0">
                <a:latin typeface="微软雅黑" pitchFamily="34" charset="-122"/>
                <a:ea typeface="微软雅黑" pitchFamily="34" charset="-122"/>
              </a:rPr>
              <a:t>31</a:t>
            </a:r>
            <a:r>
              <a:rPr lang="zh-CN" altLang="zh-CN" sz="1600" dirty="0">
                <a:latin typeface="微软雅黑" pitchFamily="34" charset="-122"/>
                <a:ea typeface="微软雅黑" pitchFamily="34" charset="-122"/>
              </a:rPr>
              <a:t>日减半征收</a:t>
            </a:r>
            <a:r>
              <a:rPr lang="zh-CN" altLang="zh-CN" sz="1600" dirty="0" smtClean="0">
                <a:latin typeface="微软雅黑" pitchFamily="34" charset="-122"/>
                <a:ea typeface="微软雅黑" pitchFamily="34" charset="-122"/>
              </a:rPr>
              <a:t>）</a:t>
            </a:r>
            <a:endParaRPr lang="en-US" altLang="zh-CN" sz="1600" dirty="0" smtClean="0">
              <a:latin typeface="微软雅黑" pitchFamily="34" charset="-122"/>
              <a:ea typeface="微软雅黑" pitchFamily="34" charset="-122"/>
            </a:endParaRPr>
          </a:p>
          <a:p>
            <a:r>
              <a:rPr lang="zh-CN" altLang="zh-CN" sz="1600" dirty="0" smtClean="0">
                <a:latin typeface="微软雅黑" pitchFamily="34" charset="-122"/>
                <a:ea typeface="微软雅黑" pitchFamily="34" charset="-122"/>
              </a:rPr>
              <a:t> </a:t>
            </a:r>
            <a:r>
              <a:rPr lang="en-US" altLang="zh-CN" sz="1600" dirty="0">
                <a:latin typeface="微软雅黑" pitchFamily="34" charset="-122"/>
                <a:ea typeface="微软雅黑" pitchFamily="34" charset="-122"/>
              </a:rPr>
              <a:t> </a:t>
            </a:r>
            <a:endParaRPr lang="zh-CN" altLang="zh-CN" sz="1600" dirty="0">
              <a:latin typeface="微软雅黑" pitchFamily="34" charset="-122"/>
              <a:ea typeface="微软雅黑" pitchFamily="34" charset="-122"/>
            </a:endParaRPr>
          </a:p>
          <a:p>
            <a:r>
              <a:rPr lang="zh-CN" altLang="zh-CN" sz="1600" dirty="0">
                <a:latin typeface="微软雅黑" pitchFamily="34" charset="-122"/>
                <a:ea typeface="微软雅黑" pitchFamily="34" charset="-122"/>
              </a:rPr>
              <a:t>③</a:t>
            </a:r>
            <a:r>
              <a:rPr lang="zh-CN" altLang="zh-CN" sz="1600" dirty="0">
                <a:solidFill>
                  <a:srgbClr val="FF0000"/>
                </a:solidFill>
                <a:latin typeface="微软雅黑" pitchFamily="34" charset="-122"/>
                <a:ea typeface="微软雅黑" pitchFamily="34" charset="-122"/>
              </a:rPr>
              <a:t>季度销售额未超</a:t>
            </a:r>
            <a:r>
              <a:rPr lang="en-US" altLang="zh-CN" sz="1600" dirty="0">
                <a:solidFill>
                  <a:srgbClr val="FF0000"/>
                </a:solidFill>
                <a:latin typeface="微软雅黑" pitchFamily="34" charset="-122"/>
                <a:ea typeface="微软雅黑" pitchFamily="34" charset="-122"/>
              </a:rPr>
              <a:t>30</a:t>
            </a:r>
            <a:r>
              <a:rPr lang="zh-CN" altLang="zh-CN" sz="1600" dirty="0">
                <a:solidFill>
                  <a:srgbClr val="FF0000"/>
                </a:solidFill>
                <a:latin typeface="微软雅黑" pitchFamily="34" charset="-122"/>
                <a:ea typeface="微软雅黑" pitchFamily="34" charset="-122"/>
              </a:rPr>
              <a:t>万免征教育费附加及地方教育费附加</a:t>
            </a:r>
            <a:r>
              <a:rPr lang="en-US" altLang="zh-CN" sz="1600" dirty="0">
                <a:solidFill>
                  <a:srgbClr val="FF0000"/>
                </a:solidFill>
                <a:latin typeface="微软雅黑" pitchFamily="34" charset="-122"/>
                <a:ea typeface="微软雅黑" pitchFamily="34" charset="-122"/>
              </a:rPr>
              <a:t> </a:t>
            </a:r>
            <a:endParaRPr lang="zh-CN" altLang="zh-CN" sz="1600" dirty="0">
              <a:solidFill>
                <a:srgbClr val="FF0000"/>
              </a:solidFill>
              <a:latin typeface="微软雅黑" pitchFamily="34" charset="-122"/>
              <a:ea typeface="微软雅黑" pitchFamily="34" charset="-122"/>
            </a:endParaRPr>
          </a:p>
        </p:txBody>
      </p:sp>
      <p:sp>
        <p:nvSpPr>
          <p:cNvPr id="48" name="Rectangle 16">
            <a:extLst>
              <a:ext uri="{FF2B5EF4-FFF2-40B4-BE49-F238E27FC236}">
                <a16:creationId xmlns:a16="http://schemas.microsoft.com/office/drawing/2014/main" xmlns="" id="{92588E77-55B1-4643-B0A7-2CB2482A9539}"/>
              </a:ext>
            </a:extLst>
          </p:cNvPr>
          <p:cNvSpPr/>
          <p:nvPr/>
        </p:nvSpPr>
        <p:spPr>
          <a:xfrm>
            <a:off x="479522" y="4385345"/>
            <a:ext cx="3272477" cy="2363724"/>
          </a:xfrm>
          <a:prstGeom prst="rect">
            <a:avLst/>
          </a:prstGeom>
        </p:spPr>
        <p:txBody>
          <a:bodyPr wrap="square">
            <a:spAutoFit/>
          </a:bodyPr>
          <a:lstStyle/>
          <a:p>
            <a:r>
              <a:rPr lang="zh-CN" altLang="zh-CN" sz="1200" dirty="0" smtClean="0">
                <a:solidFill>
                  <a:srgbClr val="FF0000"/>
                </a:solidFill>
                <a:latin typeface="微软雅黑" pitchFamily="34" charset="-122"/>
                <a:ea typeface="微软雅黑" pitchFamily="34" charset="-122"/>
              </a:rPr>
              <a:t>政策</a:t>
            </a:r>
            <a:r>
              <a:rPr lang="zh-CN" altLang="en-US" sz="1200" dirty="0" smtClean="0">
                <a:solidFill>
                  <a:srgbClr val="FF0000"/>
                </a:solidFill>
                <a:latin typeface="微软雅黑" pitchFamily="34" charset="-122"/>
                <a:ea typeface="微软雅黑" pitchFamily="34" charset="-122"/>
              </a:rPr>
              <a:t>依据</a:t>
            </a:r>
            <a:r>
              <a:rPr lang="zh-CN" altLang="zh-CN" sz="1200" dirty="0" smtClean="0">
                <a:solidFill>
                  <a:srgbClr val="FF0000"/>
                </a:solidFill>
                <a:latin typeface="微软雅黑" pitchFamily="34" charset="-122"/>
                <a:ea typeface="微软雅黑" pitchFamily="34" charset="-122"/>
              </a:rPr>
              <a:t>：</a:t>
            </a:r>
            <a:endParaRPr lang="en-US" altLang="zh-CN" sz="1200" dirty="0" smtClean="0">
              <a:solidFill>
                <a:srgbClr val="FF0000"/>
              </a:solidFill>
              <a:latin typeface="微软雅黑" pitchFamily="34" charset="-122"/>
              <a:ea typeface="微软雅黑" pitchFamily="34" charset="-122"/>
            </a:endParaRPr>
          </a:p>
          <a:p>
            <a:r>
              <a:rPr lang="zh-CN" altLang="en-US" sz="1200" dirty="0" smtClean="0">
                <a:solidFill>
                  <a:srgbClr val="FF0000"/>
                </a:solidFill>
                <a:latin typeface="微软雅黑" pitchFamily="34" charset="-122"/>
                <a:ea typeface="微软雅黑" pitchFamily="34" charset="-122"/>
              </a:rPr>
              <a:t>财政部 </a:t>
            </a:r>
            <a:r>
              <a:rPr lang="zh-CN" altLang="en-US" sz="1200" dirty="0">
                <a:solidFill>
                  <a:srgbClr val="FF0000"/>
                </a:solidFill>
                <a:latin typeface="微软雅黑" pitchFamily="34" charset="-122"/>
                <a:ea typeface="微软雅黑" pitchFamily="34" charset="-122"/>
              </a:rPr>
              <a:t>国家税务总局关于扩大有关政府性基金免征范围的通知（财税</a:t>
            </a:r>
            <a:r>
              <a:rPr lang="en-US" altLang="zh-CN" sz="1200" dirty="0">
                <a:solidFill>
                  <a:srgbClr val="FF0000"/>
                </a:solidFill>
                <a:latin typeface="微软雅黑" pitchFamily="34" charset="-122"/>
                <a:ea typeface="微软雅黑" pitchFamily="34" charset="-122"/>
              </a:rPr>
              <a:t>〔2016〕12</a:t>
            </a:r>
            <a:r>
              <a:rPr lang="zh-CN" altLang="en-US" sz="1200" dirty="0">
                <a:solidFill>
                  <a:srgbClr val="FF0000"/>
                </a:solidFill>
                <a:latin typeface="微软雅黑" pitchFamily="34" charset="-122"/>
                <a:ea typeface="微软雅黑" pitchFamily="34" charset="-122"/>
              </a:rPr>
              <a:t>号）</a:t>
            </a:r>
            <a:endParaRPr lang="en-US" altLang="zh-CN" sz="1200" dirty="0" smtClean="0">
              <a:solidFill>
                <a:srgbClr val="FF0000"/>
              </a:solidFill>
              <a:latin typeface="微软雅黑" pitchFamily="34" charset="-122"/>
              <a:ea typeface="微软雅黑" pitchFamily="34" charset="-122"/>
            </a:endParaRPr>
          </a:p>
          <a:p>
            <a:endParaRPr lang="en-US" altLang="zh-CN" sz="1200" dirty="0">
              <a:solidFill>
                <a:srgbClr val="FF0000"/>
              </a:solidFill>
              <a:latin typeface="微软雅黑" pitchFamily="34" charset="-122"/>
              <a:ea typeface="微软雅黑" pitchFamily="34" charset="-122"/>
            </a:endParaRPr>
          </a:p>
          <a:p>
            <a:r>
              <a:rPr lang="en-US" altLang="zh-CN" sz="1200" dirty="0">
                <a:solidFill>
                  <a:srgbClr val="FF0000"/>
                </a:solidFill>
                <a:latin typeface="微软雅黑" pitchFamily="34" charset="-122"/>
                <a:ea typeface="微软雅黑" pitchFamily="34" charset="-122"/>
              </a:rPr>
              <a:t>      </a:t>
            </a:r>
            <a:r>
              <a:rPr lang="zh-CN" altLang="zh-CN" sz="1200" dirty="0">
                <a:solidFill>
                  <a:srgbClr val="FF0000"/>
                </a:solidFill>
                <a:latin typeface="微软雅黑" pitchFamily="34" charset="-122"/>
                <a:ea typeface="微软雅黑" pitchFamily="34" charset="-122"/>
              </a:rPr>
              <a:t>财政部 税务总局关于支持个体工商户复工复业增值税政策的公告（财政部 税务总局公告</a:t>
            </a:r>
            <a:r>
              <a:rPr lang="en-US" altLang="zh-CN" sz="1200" dirty="0">
                <a:solidFill>
                  <a:srgbClr val="FF0000"/>
                </a:solidFill>
                <a:latin typeface="微软雅黑" pitchFamily="34" charset="-122"/>
                <a:ea typeface="微软雅黑" pitchFamily="34" charset="-122"/>
              </a:rPr>
              <a:t>2020</a:t>
            </a:r>
            <a:r>
              <a:rPr lang="zh-CN" altLang="zh-CN" sz="1200" dirty="0">
                <a:solidFill>
                  <a:srgbClr val="FF0000"/>
                </a:solidFill>
                <a:latin typeface="微软雅黑" pitchFamily="34" charset="-122"/>
                <a:ea typeface="微软雅黑" pitchFamily="34" charset="-122"/>
              </a:rPr>
              <a:t>年第</a:t>
            </a:r>
            <a:r>
              <a:rPr lang="en-US" altLang="zh-CN" sz="1200" dirty="0">
                <a:solidFill>
                  <a:srgbClr val="FF0000"/>
                </a:solidFill>
                <a:latin typeface="微软雅黑" pitchFamily="34" charset="-122"/>
                <a:ea typeface="微软雅黑" pitchFamily="34" charset="-122"/>
              </a:rPr>
              <a:t>13</a:t>
            </a:r>
            <a:r>
              <a:rPr lang="zh-CN" altLang="zh-CN" sz="1200" dirty="0">
                <a:solidFill>
                  <a:srgbClr val="FF0000"/>
                </a:solidFill>
                <a:latin typeface="微软雅黑" pitchFamily="34" charset="-122"/>
                <a:ea typeface="微软雅黑" pitchFamily="34" charset="-122"/>
              </a:rPr>
              <a:t>号</a:t>
            </a:r>
            <a:r>
              <a:rPr lang="zh-CN" altLang="zh-CN" sz="1200" dirty="0" smtClean="0">
                <a:solidFill>
                  <a:srgbClr val="FF0000"/>
                </a:solidFill>
                <a:latin typeface="微软雅黑" pitchFamily="34" charset="-122"/>
                <a:ea typeface="微软雅黑" pitchFamily="34" charset="-122"/>
              </a:rPr>
              <a:t>）</a:t>
            </a:r>
            <a:endParaRPr lang="en-US" altLang="zh-CN" sz="1200" dirty="0" smtClean="0">
              <a:solidFill>
                <a:srgbClr val="FF0000"/>
              </a:solidFill>
              <a:latin typeface="微软雅黑" pitchFamily="34" charset="-122"/>
              <a:ea typeface="微软雅黑" pitchFamily="34" charset="-122"/>
            </a:endParaRPr>
          </a:p>
          <a:p>
            <a:endParaRPr lang="zh-CN" altLang="zh-CN" sz="1200" dirty="0">
              <a:solidFill>
                <a:srgbClr val="FF0000"/>
              </a:solidFill>
              <a:latin typeface="微软雅黑" pitchFamily="34" charset="-122"/>
              <a:ea typeface="微软雅黑" pitchFamily="34" charset="-122"/>
            </a:endParaRPr>
          </a:p>
          <a:p>
            <a:r>
              <a:rPr lang="en-US" altLang="zh-CN" sz="1200" dirty="0">
                <a:solidFill>
                  <a:srgbClr val="FF0000"/>
                </a:solidFill>
                <a:latin typeface="微软雅黑" pitchFamily="34" charset="-122"/>
                <a:ea typeface="微软雅黑" pitchFamily="34" charset="-122"/>
              </a:rPr>
              <a:t>      </a:t>
            </a:r>
            <a:r>
              <a:rPr lang="zh-CN" altLang="zh-CN" sz="1200" dirty="0">
                <a:solidFill>
                  <a:srgbClr val="FF0000"/>
                </a:solidFill>
                <a:latin typeface="微软雅黑" pitchFamily="34" charset="-122"/>
                <a:ea typeface="微软雅黑" pitchFamily="34" charset="-122"/>
              </a:rPr>
              <a:t>财政部 税务总局关于延长小规模纳税人减免增值税政策执行期限的公告（财政部 税务总局公告</a:t>
            </a:r>
            <a:r>
              <a:rPr lang="en-US" altLang="zh-CN" sz="1200" dirty="0">
                <a:solidFill>
                  <a:srgbClr val="FF0000"/>
                </a:solidFill>
                <a:latin typeface="微软雅黑" pitchFamily="34" charset="-122"/>
                <a:ea typeface="微软雅黑" pitchFamily="34" charset="-122"/>
              </a:rPr>
              <a:t>2020</a:t>
            </a:r>
            <a:r>
              <a:rPr lang="zh-CN" altLang="zh-CN" sz="1200" dirty="0">
                <a:solidFill>
                  <a:srgbClr val="FF0000"/>
                </a:solidFill>
                <a:latin typeface="微软雅黑" pitchFamily="34" charset="-122"/>
                <a:ea typeface="微软雅黑" pitchFamily="34" charset="-122"/>
              </a:rPr>
              <a:t>年第</a:t>
            </a:r>
            <a:r>
              <a:rPr lang="en-US" altLang="zh-CN" sz="1200" dirty="0">
                <a:solidFill>
                  <a:srgbClr val="FF0000"/>
                </a:solidFill>
                <a:latin typeface="微软雅黑" pitchFamily="34" charset="-122"/>
                <a:ea typeface="微软雅黑" pitchFamily="34" charset="-122"/>
              </a:rPr>
              <a:t>24</a:t>
            </a:r>
            <a:r>
              <a:rPr lang="zh-CN" altLang="zh-CN" sz="1200" dirty="0">
                <a:solidFill>
                  <a:srgbClr val="FF0000"/>
                </a:solidFill>
                <a:latin typeface="微软雅黑" pitchFamily="34" charset="-122"/>
                <a:ea typeface="微软雅黑" pitchFamily="34" charset="-122"/>
              </a:rPr>
              <a:t>号）</a:t>
            </a:r>
            <a:endParaRPr lang="en-US" altLang="zh-CN" sz="1200" dirty="0">
              <a:solidFill>
                <a:srgbClr val="FF0000"/>
              </a:solidFill>
              <a:latin typeface="微软雅黑" pitchFamily="34" charset="-122"/>
              <a:ea typeface="微软雅黑" pitchFamily="34" charset="-122"/>
            </a:endParaRPr>
          </a:p>
          <a:p>
            <a:pPr algn="r">
              <a:lnSpc>
                <a:spcPct val="130000"/>
              </a:lnSpc>
            </a:pPr>
            <a:endParaRPr lang="en-US" altLang="zh-CN" sz="1200" dirty="0">
              <a:solidFill>
                <a:schemeClr val="tx1">
                  <a:lumMod val="85000"/>
                  <a:lumOff val="15000"/>
                </a:schemeClr>
              </a:solidFill>
              <a:latin typeface="思源黑体 CN Light" panose="020B0300000000000000" pitchFamily="34" charset="-122"/>
              <a:ea typeface="思源黑体 CN Light" panose="020B0300000000000000" pitchFamily="34" charset="-122"/>
            </a:endParaRPr>
          </a:p>
        </p:txBody>
      </p:sp>
      <p:sp>
        <p:nvSpPr>
          <p:cNvPr id="37" name="TextBox 1">
            <a:extLst>
              <a:ext uri="{FF2B5EF4-FFF2-40B4-BE49-F238E27FC236}">
                <a16:creationId xmlns:a16="http://schemas.microsoft.com/office/drawing/2014/main" xmlns="" id="{1E13CA0A-1D91-4A9D-91EA-F94F3F38CA96}"/>
              </a:ext>
            </a:extLst>
          </p:cNvPr>
          <p:cNvSpPr txBox="1"/>
          <p:nvPr/>
        </p:nvSpPr>
        <p:spPr>
          <a:xfrm>
            <a:off x="567807" y="472219"/>
            <a:ext cx="5773953" cy="477054"/>
          </a:xfrm>
          <a:prstGeom prst="rect">
            <a:avLst/>
          </a:prstGeom>
          <a:noFill/>
        </p:spPr>
        <p:txBody>
          <a:bodyPr wrap="square" lIns="45720" tIns="22860" rIns="45720" bIns="22860" rtlCol="0">
            <a:spAutoFit/>
          </a:bodyPr>
          <a:lstStyle/>
          <a:p>
            <a:pPr algn="l"/>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四、代开预缴（增值税专用发票）</a:t>
            </a:r>
          </a:p>
        </p:txBody>
      </p:sp>
      <p:cxnSp>
        <p:nvCxnSpPr>
          <p:cNvPr id="38" name="直接连接符 37"/>
          <p:cNvCxnSpPr/>
          <p:nvPr/>
        </p:nvCxnSpPr>
        <p:spPr>
          <a:xfrm>
            <a:off x="479522" y="1051069"/>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82104647"/>
      </p:ext>
    </p:extLst>
  </p:cSld>
  <p:clrMapOvr>
    <a:masterClrMapping/>
  </p:clrMapOvr>
  <mc:AlternateContent xmlns:mc="http://schemas.openxmlformats.org/markup-compatibility/2006">
    <mc:Choice xmlns:p14="http://schemas.microsoft.com/office/powerpoint/2010/main" xmlns="" Requires="p14">
      <p:transition spd="slow" p14:dur="1500" advTm="1000">
        <p:random/>
      </p:transition>
    </mc:Choice>
    <mc:Fallback>
      <p:transition spd="slow" advTm="1000">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
            <a:extLst>
              <a:ext uri="{FF2B5EF4-FFF2-40B4-BE49-F238E27FC236}">
                <a16:creationId xmlns:a16="http://schemas.microsoft.com/office/drawing/2014/main" xmlns="" id="{B4B0BCF0-BA7F-47EA-95B1-B4FF8A775CE0}"/>
              </a:ext>
            </a:extLst>
          </p:cNvPr>
          <p:cNvSpPr txBox="1"/>
          <p:nvPr/>
        </p:nvSpPr>
        <p:spPr>
          <a:xfrm>
            <a:off x="5935923" y="2122840"/>
            <a:ext cx="273828"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914400">
              <a:lnSpc>
                <a:spcPct val="150000"/>
              </a:lnSpc>
              <a:defRPr sz="4000" b="0">
                <a:solidFill>
                  <a:srgbClr val="F7F9FF"/>
                </a:solidFill>
                <a:latin typeface="linea-basic-10"/>
                <a:ea typeface="linea-basic-10"/>
                <a:cs typeface="linea-basic-10"/>
                <a:sym typeface="linea-basic-10"/>
              </a:defRPr>
            </a:lvl1pPr>
          </a:lstStyle>
          <a:p>
            <a:r>
              <a:rPr sz="2400" dirty="0">
                <a:latin typeface="微软雅黑" pitchFamily="34" charset="-122"/>
                <a:ea typeface="微软雅黑" pitchFamily="34" charset="-122"/>
              </a:rPr>
              <a:t>%</a:t>
            </a:r>
          </a:p>
        </p:txBody>
      </p:sp>
      <p:sp>
        <p:nvSpPr>
          <p:cNvPr id="5" name="Section Here">
            <a:extLst>
              <a:ext uri="{FF2B5EF4-FFF2-40B4-BE49-F238E27FC236}">
                <a16:creationId xmlns:a16="http://schemas.microsoft.com/office/drawing/2014/main" xmlns="" id="{B9A5F80E-38BF-4AD7-960C-3A1E54FA39EF}"/>
              </a:ext>
            </a:extLst>
          </p:cNvPr>
          <p:cNvSpPr txBox="1"/>
          <p:nvPr/>
        </p:nvSpPr>
        <p:spPr>
          <a:xfrm>
            <a:off x="5949534" y="2607745"/>
            <a:ext cx="269023"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150000"/>
              </a:lnSpc>
              <a:defRPr sz="1800" b="0">
                <a:solidFill>
                  <a:srgbClr val="F7F9FF"/>
                </a:solidFill>
                <a:latin typeface="Montserrat Bold"/>
                <a:ea typeface="Montserrat Bold"/>
                <a:cs typeface="Montserrat Bold"/>
                <a:sym typeface="Montserrat Bold"/>
              </a:defRPr>
            </a:lvl1pPr>
          </a:lstStyle>
          <a:p>
            <a:r>
              <a:rPr lang="en-US" altLang="zh-CN" dirty="0">
                <a:latin typeface="微软雅黑" pitchFamily="34" charset="-122"/>
                <a:ea typeface="微软雅黑" pitchFamily="34" charset="-122"/>
              </a:rPr>
              <a:t>01</a:t>
            </a:r>
            <a:endParaRPr dirty="0">
              <a:latin typeface="微软雅黑" pitchFamily="34" charset="-122"/>
              <a:ea typeface="微软雅黑" pitchFamily="34" charset="-122"/>
            </a:endParaRPr>
          </a:p>
        </p:txBody>
      </p:sp>
      <p:sp>
        <p:nvSpPr>
          <p:cNvPr id="7" name="7">
            <a:extLst>
              <a:ext uri="{FF2B5EF4-FFF2-40B4-BE49-F238E27FC236}">
                <a16:creationId xmlns:a16="http://schemas.microsoft.com/office/drawing/2014/main" xmlns="" id="{33C252DF-E90C-4F09-BD9C-A9893656B46C}"/>
              </a:ext>
            </a:extLst>
          </p:cNvPr>
          <p:cNvSpPr txBox="1"/>
          <p:nvPr/>
        </p:nvSpPr>
        <p:spPr>
          <a:xfrm>
            <a:off x="4657315" y="4252775"/>
            <a:ext cx="65"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914400">
              <a:lnSpc>
                <a:spcPct val="150000"/>
              </a:lnSpc>
              <a:defRPr sz="4000" b="0">
                <a:solidFill>
                  <a:srgbClr val="F7F9FF"/>
                </a:solidFill>
                <a:latin typeface="linea-basic-10"/>
                <a:ea typeface="linea-basic-10"/>
                <a:cs typeface="linea-basic-10"/>
                <a:sym typeface="linea-basic-10"/>
              </a:defRPr>
            </a:lvl1pPr>
          </a:lstStyle>
          <a:p>
            <a:endParaRPr dirty="0">
              <a:latin typeface="微软雅黑" pitchFamily="34" charset="-122"/>
              <a:ea typeface="微软雅黑" pitchFamily="34" charset="-122"/>
            </a:endParaRPr>
          </a:p>
        </p:txBody>
      </p:sp>
      <p:sp>
        <p:nvSpPr>
          <p:cNvPr id="10" name="/">
            <a:extLst>
              <a:ext uri="{FF2B5EF4-FFF2-40B4-BE49-F238E27FC236}">
                <a16:creationId xmlns:a16="http://schemas.microsoft.com/office/drawing/2014/main" xmlns="" id="{211ECE8D-35E3-4C88-BB26-7E593832A9DF}"/>
              </a:ext>
            </a:extLst>
          </p:cNvPr>
          <p:cNvSpPr txBox="1"/>
          <p:nvPr/>
        </p:nvSpPr>
        <p:spPr>
          <a:xfrm>
            <a:off x="7238218" y="4437441"/>
            <a:ext cx="131309"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defTabSz="914400">
              <a:lnSpc>
                <a:spcPct val="150000"/>
              </a:lnSpc>
              <a:defRPr sz="4000" b="0">
                <a:solidFill>
                  <a:srgbClr val="F7F9FF"/>
                </a:solidFill>
                <a:latin typeface="linea-basic-10"/>
                <a:ea typeface="linea-basic-10"/>
                <a:cs typeface="linea-basic-10"/>
                <a:sym typeface="linea-basic-10"/>
              </a:defRPr>
            </a:lvl1pPr>
          </a:lstStyle>
          <a:p>
            <a:r>
              <a:rPr sz="2400" dirty="0">
                <a:latin typeface="微软雅黑" pitchFamily="34" charset="-122"/>
                <a:ea typeface="微软雅黑" pitchFamily="34" charset="-122"/>
              </a:rPr>
              <a:t>/</a:t>
            </a:r>
          </a:p>
        </p:txBody>
      </p:sp>
      <p:sp>
        <p:nvSpPr>
          <p:cNvPr id="20" name="Section Here">
            <a:extLst>
              <a:ext uri="{FF2B5EF4-FFF2-40B4-BE49-F238E27FC236}">
                <a16:creationId xmlns:a16="http://schemas.microsoft.com/office/drawing/2014/main" xmlns="" id="{42C2DE87-62EE-4D4B-B5DB-D69896A2D162}"/>
              </a:ext>
            </a:extLst>
          </p:cNvPr>
          <p:cNvSpPr txBox="1"/>
          <p:nvPr/>
        </p:nvSpPr>
        <p:spPr>
          <a:xfrm>
            <a:off x="7251829" y="4922489"/>
            <a:ext cx="134512"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150000"/>
              </a:lnSpc>
              <a:defRPr sz="1800" b="0">
                <a:solidFill>
                  <a:srgbClr val="F7F9FF"/>
                </a:solidFill>
                <a:latin typeface="Montserrat Bold"/>
                <a:ea typeface="Montserrat Bold"/>
                <a:cs typeface="Montserrat Bold"/>
                <a:sym typeface="Montserrat Bold"/>
              </a:defRPr>
            </a:lvl1pPr>
          </a:lstStyle>
          <a:p>
            <a:r>
              <a:rPr lang="en-US" altLang="zh-CN" dirty="0" smtClean="0">
                <a:latin typeface="微软雅黑" pitchFamily="34" charset="-122"/>
                <a:ea typeface="微软雅黑" pitchFamily="34" charset="-122"/>
              </a:rPr>
              <a:t>2</a:t>
            </a:r>
            <a:endParaRPr dirty="0">
              <a:latin typeface="微软雅黑" pitchFamily="34" charset="-122"/>
              <a:ea typeface="微软雅黑" pitchFamily="34" charset="-122"/>
            </a:endParaRPr>
          </a:p>
        </p:txBody>
      </p:sp>
      <p:sp>
        <p:nvSpPr>
          <p:cNvPr id="21" name="Section Here">
            <a:extLst>
              <a:ext uri="{FF2B5EF4-FFF2-40B4-BE49-F238E27FC236}">
                <a16:creationId xmlns:a16="http://schemas.microsoft.com/office/drawing/2014/main" xmlns="" id="{8850696B-5CFB-40CD-9A1C-6BC3D2BCA158}"/>
              </a:ext>
            </a:extLst>
          </p:cNvPr>
          <p:cNvSpPr txBox="1"/>
          <p:nvPr/>
        </p:nvSpPr>
        <p:spPr>
          <a:xfrm>
            <a:off x="4647237" y="4922489"/>
            <a:ext cx="269023"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lnSpc>
                <a:spcPct val="150000"/>
              </a:lnSpc>
              <a:defRPr sz="1800" b="0">
                <a:solidFill>
                  <a:srgbClr val="F7F9FF"/>
                </a:solidFill>
                <a:latin typeface="Montserrat Bold"/>
                <a:ea typeface="Montserrat Bold"/>
                <a:cs typeface="Montserrat Bold"/>
                <a:sym typeface="Montserrat Bold"/>
              </a:defRPr>
            </a:lvl1pPr>
          </a:lstStyle>
          <a:p>
            <a:r>
              <a:rPr lang="en-US" altLang="zh-CN" dirty="0">
                <a:latin typeface="微软雅黑" pitchFamily="34" charset="-122"/>
                <a:ea typeface="微软雅黑" pitchFamily="34" charset="-122"/>
              </a:rPr>
              <a:t>03</a:t>
            </a:r>
            <a:endParaRPr dirty="0">
              <a:latin typeface="微软雅黑" pitchFamily="34" charset="-122"/>
              <a:ea typeface="微软雅黑" pitchFamily="34" charset="-122"/>
            </a:endParaRPr>
          </a:p>
        </p:txBody>
      </p:sp>
      <p:cxnSp>
        <p:nvCxnSpPr>
          <p:cNvPr id="30" name="直接连接符 29"/>
          <p:cNvCxnSpPr/>
          <p:nvPr/>
        </p:nvCxnSpPr>
        <p:spPr>
          <a:xfrm>
            <a:off x="479522" y="1051069"/>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79523" y="1220032"/>
            <a:ext cx="10898838" cy="3884140"/>
          </a:xfrm>
          <a:prstGeom prst="rect">
            <a:avLst/>
          </a:prstGeom>
          <a:noFill/>
        </p:spPr>
        <p:txBody>
          <a:bodyPr wrap="square" rtlCol="0">
            <a:spAutoFit/>
          </a:bodyPr>
          <a:lstStyle/>
          <a:p>
            <a:r>
              <a:rPr lang="en-US" altLang="zh-CN" sz="2000" dirty="0" smtClean="0">
                <a:latin typeface="微软雅黑" pitchFamily="34" charset="-122"/>
                <a:ea typeface="微软雅黑" pitchFamily="34" charset="-122"/>
              </a:rPr>
              <a:t>1.</a:t>
            </a:r>
            <a:r>
              <a:rPr lang="zh-CN" altLang="zh-CN" sz="2000" dirty="0" smtClean="0">
                <a:latin typeface="微软雅黑" pitchFamily="34" charset="-122"/>
                <a:ea typeface="微软雅黑" pitchFamily="34" charset="-122"/>
              </a:rPr>
              <a:t>小规模纳税人季度销售额合计未超过</a:t>
            </a:r>
            <a:r>
              <a:rPr lang="en-US" altLang="zh-CN" sz="2000" dirty="0" smtClean="0">
                <a:latin typeface="微软雅黑" pitchFamily="34" charset="-122"/>
                <a:ea typeface="微软雅黑" pitchFamily="34" charset="-122"/>
              </a:rPr>
              <a:t>45</a:t>
            </a:r>
            <a:r>
              <a:rPr lang="zh-CN" altLang="zh-CN" sz="2000" dirty="0" smtClean="0">
                <a:latin typeface="微软雅黑" pitchFamily="34" charset="-122"/>
                <a:ea typeface="微软雅黑" pitchFamily="34" charset="-122"/>
              </a:rPr>
              <a:t>万元（含本数）</a:t>
            </a:r>
            <a:r>
              <a:rPr lang="en-US" altLang="zh-CN" sz="2000" dirty="0" smtClean="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的，</a:t>
            </a:r>
            <a:r>
              <a:rPr lang="zh-CN" altLang="zh-CN" sz="2000" b="1" dirty="0" smtClean="0">
                <a:solidFill>
                  <a:srgbClr val="FF0000"/>
                </a:solidFill>
                <a:latin typeface="微软雅黑" pitchFamily="34" charset="-122"/>
                <a:ea typeface="微软雅黑" pitchFamily="34" charset="-122"/>
              </a:rPr>
              <a:t>仅代开增值税普通发票的免征增值税。</a:t>
            </a:r>
            <a:endParaRPr lang="en-US" altLang="zh-CN" sz="2000" b="1" dirty="0" smtClean="0">
              <a:solidFill>
                <a:srgbClr val="FF0000"/>
              </a:solidFill>
              <a:latin typeface="微软雅黑" pitchFamily="34" charset="-122"/>
              <a:ea typeface="微软雅黑" pitchFamily="34" charset="-122"/>
            </a:endParaRPr>
          </a:p>
          <a:p>
            <a:endParaRPr lang="zh-CN" altLang="zh-CN" sz="2000" b="1" dirty="0" smtClean="0">
              <a:solidFill>
                <a:srgbClr val="FF0000"/>
              </a:solidFill>
              <a:latin typeface="微软雅黑" pitchFamily="34" charset="-122"/>
              <a:ea typeface="微软雅黑" pitchFamily="34" charset="-122"/>
            </a:endParaRPr>
          </a:p>
          <a:p>
            <a:endParaRPr lang="zh-CN" altLang="zh-CN" sz="1600" dirty="0" smtClean="0">
              <a:solidFill>
                <a:srgbClr val="FF0000"/>
              </a:solidFill>
              <a:latin typeface="微软雅黑" pitchFamily="34" charset="-122"/>
              <a:ea typeface="微软雅黑" pitchFamily="34" charset="-122"/>
            </a:endParaRPr>
          </a:p>
          <a:p>
            <a:r>
              <a:rPr lang="en-US" altLang="zh-CN" dirty="0">
                <a:latin typeface="微软雅黑" pitchFamily="34" charset="-122"/>
                <a:ea typeface="微软雅黑" pitchFamily="34" charset="-122"/>
              </a:rPr>
              <a:t>2</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小规模纳税人如按规定需要向税务机关申请代开增值税普通发票的，在一个季度内销售额合计超过</a:t>
            </a:r>
            <a:r>
              <a:rPr lang="en-US" altLang="zh-CN" dirty="0" smtClean="0">
                <a:latin typeface="微软雅黑" pitchFamily="34" charset="-122"/>
                <a:ea typeface="微软雅黑" pitchFamily="34" charset="-122"/>
              </a:rPr>
              <a:t>45</a:t>
            </a:r>
            <a:r>
              <a:rPr lang="zh-CN" altLang="zh-CN" dirty="0" smtClean="0">
                <a:latin typeface="微软雅黑" pitchFamily="34" charset="-122"/>
                <a:ea typeface="微软雅黑" pitchFamily="34" charset="-122"/>
              </a:rPr>
              <a:t>万元的，</a:t>
            </a:r>
            <a:r>
              <a:rPr lang="zh-CN" altLang="zh-CN" dirty="0" smtClean="0">
                <a:solidFill>
                  <a:srgbClr val="00B0F0"/>
                </a:solidFill>
                <a:latin typeface="微软雅黑" pitchFamily="34" charset="-122"/>
                <a:ea typeface="微软雅黑" pitchFamily="34" charset="-122"/>
              </a:rPr>
              <a:t>应在销售额超过</a:t>
            </a:r>
            <a:r>
              <a:rPr lang="en-US" altLang="zh-CN" dirty="0" smtClean="0">
                <a:solidFill>
                  <a:srgbClr val="00B0F0"/>
                </a:solidFill>
                <a:latin typeface="微软雅黑" pitchFamily="34" charset="-122"/>
                <a:ea typeface="微软雅黑" pitchFamily="34" charset="-122"/>
              </a:rPr>
              <a:t>45</a:t>
            </a:r>
            <a:r>
              <a:rPr lang="zh-CN" altLang="zh-CN" dirty="0" smtClean="0">
                <a:solidFill>
                  <a:srgbClr val="00B0F0"/>
                </a:solidFill>
                <a:latin typeface="微软雅黑" pitchFamily="34" charset="-122"/>
                <a:ea typeface="微软雅黑" pitchFamily="34" charset="-122"/>
              </a:rPr>
              <a:t>万元的当次，一并就累计代开普通发票的销售额计算预缴税款</a:t>
            </a:r>
            <a:r>
              <a:rPr lang="zh-CN" altLang="zh-CN" dirty="0" smtClean="0">
                <a:latin typeface="微软雅黑" pitchFamily="34" charset="-122"/>
                <a:ea typeface="微软雅黑" pitchFamily="34" charset="-122"/>
              </a:rPr>
              <a:t>。季度销售额合计未超过</a:t>
            </a:r>
            <a:r>
              <a:rPr lang="en-US" altLang="zh-CN" dirty="0" smtClean="0">
                <a:latin typeface="微软雅黑" pitchFamily="34" charset="-122"/>
                <a:ea typeface="微软雅黑" pitchFamily="34" charset="-122"/>
              </a:rPr>
              <a:t>45</a:t>
            </a:r>
            <a:r>
              <a:rPr lang="zh-CN" altLang="zh-CN" dirty="0" smtClean="0">
                <a:latin typeface="微软雅黑" pitchFamily="34" charset="-122"/>
                <a:ea typeface="微软雅黑" pitchFamily="34" charset="-122"/>
              </a:rPr>
              <a:t>万元的，</a:t>
            </a:r>
            <a:r>
              <a:rPr lang="zh-CN" altLang="en-US" dirty="0" smtClean="0">
                <a:latin typeface="微软雅黑" pitchFamily="34" charset="-122"/>
                <a:ea typeface="微软雅黑" pitchFamily="34" charset="-122"/>
              </a:rPr>
              <a:t>免征增值税</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en-US" altLang="zh-CN" sz="1600" dirty="0">
              <a:solidFill>
                <a:srgbClr val="FF0000"/>
              </a:solidFill>
              <a:latin typeface="微软雅黑" pitchFamily="34" charset="-122"/>
              <a:ea typeface="微软雅黑" pitchFamily="34" charset="-122"/>
            </a:endParaRPr>
          </a:p>
          <a:p>
            <a:pPr algn="just">
              <a:lnSpc>
                <a:spcPct val="130000"/>
              </a:lnSpc>
              <a:spcAft>
                <a:spcPts val="1200"/>
              </a:spcAft>
            </a:pPr>
            <a:r>
              <a:rPr lang="zh-CN" altLang="en-US" sz="1600" b="1" dirty="0" smtClean="0">
                <a:solidFill>
                  <a:schemeClr val="bg1">
                    <a:lumMod val="25000"/>
                  </a:schemeClr>
                </a:solidFill>
                <a:latin typeface="微软雅黑" pitchFamily="34" charset="-122"/>
                <a:ea typeface="微软雅黑" pitchFamily="34" charset="-122"/>
              </a:rPr>
              <a:t>起征点以下小规模纳税人代开的增值税普通发票，税率栏如何显示？</a:t>
            </a:r>
          </a:p>
          <a:p>
            <a:pPr algn="just">
              <a:lnSpc>
                <a:spcPct val="130000"/>
              </a:lnSpc>
              <a:spcAft>
                <a:spcPts val="1200"/>
              </a:spcAft>
            </a:pPr>
            <a:r>
              <a:rPr lang="zh-CN" altLang="en-US" sz="1600" dirty="0" smtClean="0">
                <a:solidFill>
                  <a:schemeClr val="bg1">
                    <a:lumMod val="25000"/>
                  </a:schemeClr>
                </a:solidFill>
                <a:latin typeface="微软雅黑" pitchFamily="34" charset="-122"/>
                <a:ea typeface="微软雅黑" pitchFamily="34" charset="-122"/>
              </a:rPr>
              <a:t>答：</a:t>
            </a:r>
            <a:r>
              <a:rPr lang="en-US" altLang="zh-CN" sz="1600" dirty="0" smtClean="0">
                <a:solidFill>
                  <a:schemeClr val="bg1">
                    <a:lumMod val="25000"/>
                  </a:schemeClr>
                </a:solidFill>
                <a:latin typeface="微软雅黑" pitchFamily="34" charset="-122"/>
                <a:ea typeface="微软雅黑" pitchFamily="34" charset="-122"/>
              </a:rPr>
              <a:t>1</a:t>
            </a:r>
            <a:r>
              <a:rPr lang="zh-CN" altLang="en-US" sz="1600" dirty="0" smtClean="0">
                <a:solidFill>
                  <a:schemeClr val="bg1">
                    <a:lumMod val="25000"/>
                  </a:schemeClr>
                </a:solidFill>
                <a:latin typeface="微软雅黑" pitchFamily="34" charset="-122"/>
                <a:ea typeface="微软雅黑" pitchFamily="34" charset="-122"/>
              </a:rPr>
              <a:t>）代开起征点以下（季度不超</a:t>
            </a:r>
            <a:r>
              <a:rPr lang="en-US" altLang="zh-CN" sz="1600" dirty="0" smtClean="0">
                <a:solidFill>
                  <a:schemeClr val="bg1">
                    <a:lumMod val="25000"/>
                  </a:schemeClr>
                </a:solidFill>
                <a:latin typeface="微软雅黑" pitchFamily="34" charset="-122"/>
                <a:ea typeface="微软雅黑" pitchFamily="34" charset="-122"/>
              </a:rPr>
              <a:t>45</a:t>
            </a:r>
            <a:r>
              <a:rPr lang="zh-CN" altLang="en-US" sz="1600" dirty="0" smtClean="0">
                <a:solidFill>
                  <a:schemeClr val="bg1">
                    <a:lumMod val="25000"/>
                  </a:schemeClr>
                </a:solidFill>
                <a:latin typeface="微软雅黑" pitchFamily="34" charset="-122"/>
                <a:ea typeface="微软雅黑" pitchFamily="34" charset="-122"/>
              </a:rPr>
              <a:t>万）的增值税普通发票，以系统打印的发票为准 。</a:t>
            </a:r>
            <a:endParaRPr lang="en-US" altLang="zh-CN" sz="1600" dirty="0" smtClean="0">
              <a:solidFill>
                <a:schemeClr val="bg1">
                  <a:lumMod val="25000"/>
                </a:schemeClr>
              </a:solidFill>
              <a:latin typeface="微软雅黑" pitchFamily="34" charset="-122"/>
              <a:ea typeface="微软雅黑" pitchFamily="34" charset="-122"/>
            </a:endParaRPr>
          </a:p>
          <a:p>
            <a:pPr algn="just">
              <a:lnSpc>
                <a:spcPct val="130000"/>
              </a:lnSpc>
              <a:spcAft>
                <a:spcPts val="1200"/>
              </a:spcAft>
            </a:pPr>
            <a:r>
              <a:rPr lang="en-US" altLang="zh-CN" sz="1600" dirty="0" smtClean="0">
                <a:solidFill>
                  <a:schemeClr val="bg1">
                    <a:lumMod val="25000"/>
                  </a:schemeClr>
                </a:solidFill>
                <a:latin typeface="微软雅黑" pitchFamily="34" charset="-122"/>
                <a:ea typeface="微软雅黑" pitchFamily="34" charset="-122"/>
              </a:rPr>
              <a:t>    2</a:t>
            </a:r>
            <a:r>
              <a:rPr lang="zh-CN" altLang="en-US" sz="1600" dirty="0" smtClean="0">
                <a:solidFill>
                  <a:schemeClr val="bg1">
                    <a:lumMod val="25000"/>
                  </a:schemeClr>
                </a:solidFill>
                <a:latin typeface="微软雅黑" pitchFamily="34" charset="-122"/>
                <a:ea typeface="微软雅黑" pitchFamily="34" charset="-122"/>
              </a:rPr>
              <a:t>）代开起征点以下（季度不超</a:t>
            </a:r>
            <a:r>
              <a:rPr lang="en-US" altLang="zh-CN" sz="1600" dirty="0" smtClean="0">
                <a:solidFill>
                  <a:schemeClr val="bg1">
                    <a:lumMod val="25000"/>
                  </a:schemeClr>
                </a:solidFill>
                <a:latin typeface="微软雅黑" pitchFamily="34" charset="-122"/>
                <a:ea typeface="微软雅黑" pitchFamily="34" charset="-122"/>
              </a:rPr>
              <a:t>45</a:t>
            </a:r>
            <a:r>
              <a:rPr lang="zh-CN" altLang="en-US" sz="1600" dirty="0" smtClean="0">
                <a:solidFill>
                  <a:schemeClr val="bg1">
                    <a:lumMod val="25000"/>
                  </a:schemeClr>
                </a:solidFill>
                <a:latin typeface="微软雅黑" pitchFamily="34" charset="-122"/>
                <a:ea typeface="微软雅黑" pitchFamily="34" charset="-122"/>
              </a:rPr>
              <a:t>万）的增值税电子普通发票，发票税率栏是***号</a:t>
            </a:r>
            <a:endParaRPr lang="en-US" altLang="zh-CN" sz="1600" dirty="0" smtClean="0">
              <a:solidFill>
                <a:srgbClr val="FF0000"/>
              </a:solidFill>
              <a:latin typeface="微软雅黑" pitchFamily="34" charset="-122"/>
              <a:ea typeface="微软雅黑" pitchFamily="34" charset="-122"/>
            </a:endParaRPr>
          </a:p>
        </p:txBody>
      </p:sp>
      <p:sp>
        <p:nvSpPr>
          <p:cNvPr id="17" name="TextBox 1">
            <a:extLst>
              <a:ext uri="{FF2B5EF4-FFF2-40B4-BE49-F238E27FC236}">
                <a16:creationId xmlns:a16="http://schemas.microsoft.com/office/drawing/2014/main" xmlns="" id="{1E13CA0A-1D91-4A9D-91EA-F94F3F38CA96}"/>
              </a:ext>
            </a:extLst>
          </p:cNvPr>
          <p:cNvSpPr txBox="1"/>
          <p:nvPr/>
        </p:nvSpPr>
        <p:spPr>
          <a:xfrm>
            <a:off x="567807" y="472219"/>
            <a:ext cx="5773953" cy="477054"/>
          </a:xfrm>
          <a:prstGeom prst="rect">
            <a:avLst/>
          </a:prstGeom>
          <a:noFill/>
        </p:spPr>
        <p:txBody>
          <a:bodyPr wrap="square" lIns="45720" tIns="22860" rIns="45720" bIns="22860" rtlCol="0">
            <a:spAutoFit/>
          </a:bodyPr>
          <a:lstStyle/>
          <a:p>
            <a:pPr algn="l"/>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五、代开预缴（增值税</a:t>
            </a:r>
            <a:r>
              <a:rPr lang="zh-CN" altLang="en-US" sz="2800" b="1" dirty="0">
                <a:solidFill>
                  <a:srgbClr val="0070C0"/>
                </a:solidFill>
                <a:latin typeface="微软雅黑" pitchFamily="34" charset="-122"/>
                <a:ea typeface="微软雅黑" pitchFamily="34" charset="-122"/>
                <a:cs typeface="+mn-ea"/>
                <a:sym typeface="Arial" panose="020B0604020202020204" pitchFamily="34" charset="0"/>
              </a:rPr>
              <a:t>普通</a:t>
            </a:r>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发票）</a:t>
            </a:r>
          </a:p>
        </p:txBody>
      </p:sp>
    </p:spTree>
    <p:extLst>
      <p:ext uri="{BB962C8B-B14F-4D97-AF65-F5344CB8AC3E}">
        <p14:creationId xmlns:p14="http://schemas.microsoft.com/office/powerpoint/2010/main" xmlns="" val="4015141918"/>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26433" y="886606"/>
            <a:ext cx="8337580" cy="4308872"/>
          </a:xfrm>
          <a:prstGeom prst="rect">
            <a:avLst/>
          </a:prstGeom>
          <a:noFill/>
        </p:spPr>
        <p:txBody>
          <a:bodyPr wrap="square" rtlCol="0">
            <a:spAutoFit/>
          </a:bodyPr>
          <a:lstStyle/>
          <a:p>
            <a:r>
              <a:rPr lang="zh-CN" altLang="zh-CN" sz="2000" b="1" dirty="0" smtClean="0">
                <a:solidFill>
                  <a:srgbClr val="FF0000"/>
                </a:solidFill>
                <a:latin typeface="微软雅黑" pitchFamily="34" charset="-122"/>
                <a:ea typeface="微软雅黑" pitchFamily="34" charset="-122"/>
              </a:rPr>
              <a:t>作废</a:t>
            </a:r>
            <a:r>
              <a:rPr lang="zh-CN" altLang="en-US" sz="2000" b="1" dirty="0" smtClean="0">
                <a:solidFill>
                  <a:srgbClr val="FF0000"/>
                </a:solidFill>
                <a:latin typeface="微软雅黑" pitchFamily="34" charset="-122"/>
                <a:ea typeface="微软雅黑" pitchFamily="34" charset="-122"/>
              </a:rPr>
              <a:t>条件：</a:t>
            </a:r>
            <a:endParaRPr lang="en-US" altLang="zh-CN" sz="2000" b="1" dirty="0" smtClean="0">
              <a:solidFill>
                <a:srgbClr val="FF0000"/>
              </a:solidFill>
              <a:latin typeface="微软雅黑" pitchFamily="34" charset="-122"/>
              <a:ea typeface="微软雅黑" pitchFamily="34" charset="-122"/>
            </a:endParaRPr>
          </a:p>
          <a:p>
            <a:endParaRPr lang="en-US" altLang="zh-CN" sz="2000" b="1" dirty="0" smtClean="0">
              <a:solidFill>
                <a:srgbClr val="FF0000"/>
              </a:solidFill>
              <a:latin typeface="微软雅黑" pitchFamily="34" charset="-122"/>
              <a:ea typeface="微软雅黑" pitchFamily="34" charset="-122"/>
            </a:endParaRPr>
          </a:p>
          <a:p>
            <a:r>
              <a:rPr lang="zh-CN" altLang="zh-CN" sz="2400" b="1" dirty="0" smtClean="0">
                <a:latin typeface="微软雅黑" pitchFamily="34" charset="-122"/>
                <a:ea typeface="微软雅黑" pitchFamily="34" charset="-122"/>
              </a:rPr>
              <a:t>代开的增值税专用发票</a:t>
            </a:r>
            <a:r>
              <a:rPr lang="zh-CN" altLang="zh-CN" sz="2400" dirty="0" smtClean="0">
                <a:latin typeface="微软雅黑" pitchFamily="34" charset="-122"/>
                <a:ea typeface="微软雅黑" pitchFamily="34" charset="-122"/>
              </a:rPr>
              <a:t>：纳税人在开具增值税专用发票</a:t>
            </a:r>
            <a:r>
              <a:rPr lang="zh-CN" altLang="zh-CN" sz="2400" dirty="0" smtClean="0">
                <a:solidFill>
                  <a:srgbClr val="FF0000"/>
                </a:solidFill>
                <a:latin typeface="微软雅黑" pitchFamily="34" charset="-122"/>
                <a:ea typeface="微软雅黑" pitchFamily="34" charset="-122"/>
              </a:rPr>
              <a:t>当月</a:t>
            </a:r>
            <a:r>
              <a:rPr lang="zh-CN" altLang="zh-CN" sz="2400" dirty="0" smtClean="0">
                <a:latin typeface="微软雅黑" pitchFamily="34" charset="-122"/>
                <a:ea typeface="微软雅黑" pitchFamily="34" charset="-122"/>
              </a:rPr>
              <a:t>，发生销货退回、开票有误等情形，收到退回的发票联、抵扣联符合作废条件的，按作废处理。</a:t>
            </a:r>
          </a:p>
          <a:p>
            <a:r>
              <a:rPr lang="zh-CN" altLang="zh-CN" sz="2400" dirty="0" smtClean="0">
                <a:latin typeface="微软雅黑" pitchFamily="34" charset="-122"/>
                <a:ea typeface="微软雅黑" pitchFamily="34" charset="-122"/>
              </a:rPr>
              <a:t>同时具有下列情形的，为上述所称</a:t>
            </a:r>
            <a:r>
              <a:rPr lang="zh-CN" altLang="zh-CN" sz="2400" dirty="0" smtClean="0">
                <a:solidFill>
                  <a:srgbClr val="FF0000"/>
                </a:solidFill>
                <a:latin typeface="微软雅黑" pitchFamily="34" charset="-122"/>
                <a:ea typeface="微软雅黑" pitchFamily="34" charset="-122"/>
              </a:rPr>
              <a:t>作废条件</a:t>
            </a:r>
            <a:r>
              <a:rPr lang="zh-CN" altLang="zh-CN" sz="2400" dirty="0" smtClean="0">
                <a:latin typeface="微软雅黑" pitchFamily="34" charset="-122"/>
                <a:ea typeface="微软雅黑" pitchFamily="34" charset="-122"/>
              </a:rPr>
              <a:t>：</a:t>
            </a:r>
          </a:p>
          <a:p>
            <a:r>
              <a:rPr lang="zh-CN" altLang="zh-CN" sz="2400" dirty="0" smtClean="0">
                <a:latin typeface="微软雅黑" pitchFamily="34" charset="-122"/>
                <a:ea typeface="微软雅黑" pitchFamily="34" charset="-122"/>
              </a:rPr>
              <a:t>（一）收到退回的发票联、抵扣联，且时间未超过销售方开票当月；</a:t>
            </a:r>
          </a:p>
          <a:p>
            <a:r>
              <a:rPr lang="zh-CN" altLang="zh-CN" sz="2400" dirty="0" smtClean="0">
                <a:latin typeface="微软雅黑" pitchFamily="34" charset="-122"/>
                <a:ea typeface="微软雅黑" pitchFamily="34" charset="-122"/>
              </a:rPr>
              <a:t>（二）销售方未抄税且未记账；</a:t>
            </a:r>
          </a:p>
          <a:p>
            <a:r>
              <a:rPr lang="zh-CN" altLang="zh-CN" sz="2400" dirty="0" smtClean="0">
                <a:latin typeface="微软雅黑" pitchFamily="34" charset="-122"/>
                <a:ea typeface="微软雅黑" pitchFamily="34" charset="-122"/>
              </a:rPr>
              <a:t>（三）购买方未认证，或者认证结果为“纳税人识别号认证不符”“增值税专用发票代码、号码认证不符”。</a:t>
            </a:r>
            <a:endParaRPr lang="en-US" altLang="zh-CN" sz="2400" dirty="0" smtClean="0">
              <a:latin typeface="微软雅黑" pitchFamily="34" charset="-122"/>
              <a:ea typeface="微软雅黑" pitchFamily="34" charset="-122"/>
            </a:endParaRPr>
          </a:p>
          <a:p>
            <a:endParaRPr lang="zh-CN" altLang="zh-CN" dirty="0" smtClean="0">
              <a:latin typeface="微软雅黑" pitchFamily="34" charset="-122"/>
              <a:ea typeface="微软雅黑" pitchFamily="34" charset="-122"/>
            </a:endParaRPr>
          </a:p>
        </p:txBody>
      </p:sp>
      <p:cxnSp>
        <p:nvCxnSpPr>
          <p:cNvPr id="3" name="直接连接符 2"/>
          <p:cNvCxnSpPr/>
          <p:nvPr/>
        </p:nvCxnSpPr>
        <p:spPr>
          <a:xfrm>
            <a:off x="626433" y="776125"/>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 name="组合 8">
            <a:extLst>
              <a:ext uri="{FF2B5EF4-FFF2-40B4-BE49-F238E27FC236}">
                <a16:creationId xmlns:a16="http://schemas.microsoft.com/office/drawing/2014/main" xmlns="" id="{1CA65236-2542-4B17-BC2E-E57235495877}"/>
              </a:ext>
            </a:extLst>
          </p:cNvPr>
          <p:cNvGrpSpPr/>
          <p:nvPr/>
        </p:nvGrpSpPr>
        <p:grpSpPr>
          <a:xfrm>
            <a:off x="8431864" y="2251715"/>
            <a:ext cx="3688060" cy="4207703"/>
            <a:chOff x="-185170" y="1399634"/>
            <a:chExt cx="3691906" cy="4207703"/>
          </a:xfrm>
        </p:grpSpPr>
        <p:pic>
          <p:nvPicPr>
            <p:cNvPr id="10" name="图片 9">
              <a:extLst>
                <a:ext uri="{FF2B5EF4-FFF2-40B4-BE49-F238E27FC236}">
                  <a16:creationId xmlns:a16="http://schemas.microsoft.com/office/drawing/2014/main" xmlns="" id="{475B33B0-3CED-41BC-8F1C-ECB9942D232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5170" y="1399634"/>
              <a:ext cx="3691906" cy="3064110"/>
            </a:xfrm>
            <a:prstGeom prst="rect">
              <a:avLst/>
            </a:prstGeom>
          </p:spPr>
        </p:pic>
        <p:pic>
          <p:nvPicPr>
            <p:cNvPr id="11" name="图片 10">
              <a:extLst>
                <a:ext uri="{FF2B5EF4-FFF2-40B4-BE49-F238E27FC236}">
                  <a16:creationId xmlns:a16="http://schemas.microsoft.com/office/drawing/2014/main" xmlns="" id="{6400B201-8221-492F-802A-36556DB011B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39415" y="2356849"/>
              <a:ext cx="1294286" cy="3250488"/>
            </a:xfrm>
            <a:prstGeom prst="rect">
              <a:avLst/>
            </a:prstGeom>
          </p:spPr>
        </p:pic>
      </p:grpSp>
      <p:sp>
        <p:nvSpPr>
          <p:cNvPr id="12" name="矩形 11"/>
          <p:cNvSpPr/>
          <p:nvPr/>
        </p:nvSpPr>
        <p:spPr>
          <a:xfrm>
            <a:off x="626434" y="252905"/>
            <a:ext cx="4248770" cy="523220"/>
          </a:xfrm>
          <a:prstGeom prst="rect">
            <a:avLst/>
          </a:prstGeom>
        </p:spPr>
        <p:txBody>
          <a:bodyPr wrap="square">
            <a:spAutoFit/>
          </a:bodyPr>
          <a:lstStyle/>
          <a:p>
            <a:pPr algn="dist"/>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七、发票作废</a:t>
            </a:r>
            <a:endParaRPr lang="en-US" altLang="zh-CN" sz="2800" b="1" dirty="0" smtClean="0">
              <a:solidFill>
                <a:srgbClr val="0070C0"/>
              </a:solidFill>
              <a:latin typeface="微软雅黑" pitchFamily="34" charset="-122"/>
              <a:ea typeface="微软雅黑" pitchFamily="34" charset="-122"/>
              <a:cs typeface="+mn-ea"/>
              <a:sym typeface="Arial" panose="020B0604020202020204" pitchFamily="34" charset="0"/>
            </a:endParaRPr>
          </a:p>
        </p:txBody>
      </p:sp>
    </p:spTree>
    <p:extLst>
      <p:ext uri="{BB962C8B-B14F-4D97-AF65-F5344CB8AC3E}">
        <p14:creationId xmlns:p14="http://schemas.microsoft.com/office/powerpoint/2010/main" xmlns="" val="60395869"/>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54539" y="1207234"/>
            <a:ext cx="7807537" cy="5078313"/>
          </a:xfrm>
          <a:prstGeom prst="rect">
            <a:avLst/>
          </a:prstGeom>
          <a:noFill/>
        </p:spPr>
        <p:txBody>
          <a:bodyPr wrap="square" rtlCol="0">
            <a:spAutoFit/>
          </a:bodyPr>
          <a:lstStyle/>
          <a:p>
            <a:r>
              <a:rPr lang="zh-CN" altLang="zh-CN" b="1" dirty="0" smtClean="0">
                <a:latin typeface="微软雅黑" pitchFamily="34" charset="-122"/>
                <a:ea typeface="微软雅黑" pitchFamily="34" charset="-122"/>
              </a:rPr>
              <a:t>代开增值税普通发票（</a:t>
            </a:r>
            <a:r>
              <a:rPr lang="zh-CN" altLang="en-US" b="1" dirty="0" smtClean="0">
                <a:latin typeface="微软雅黑" pitchFamily="34" charset="-122"/>
                <a:ea typeface="微软雅黑" pitchFamily="34" charset="-122"/>
              </a:rPr>
              <a:t>折叠式</a:t>
            </a:r>
            <a:r>
              <a:rPr lang="zh-CN" altLang="zh-CN" b="1"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：已代开的增值税普通发票</a:t>
            </a:r>
            <a:r>
              <a:rPr lang="zh-CN" altLang="zh-CN" dirty="0" smtClean="0">
                <a:solidFill>
                  <a:srgbClr val="FF0000"/>
                </a:solidFill>
                <a:latin typeface="微软雅黑" pitchFamily="34" charset="-122"/>
                <a:ea typeface="微软雅黑" pitchFamily="34" charset="-122"/>
              </a:rPr>
              <a:t>未跨月</a:t>
            </a:r>
            <a:r>
              <a:rPr lang="zh-CN" altLang="zh-CN" dirty="0" smtClean="0">
                <a:latin typeface="微软雅黑" pitchFamily="34" charset="-122"/>
                <a:ea typeface="微软雅黑" pitchFamily="34" charset="-122"/>
              </a:rPr>
              <a:t>、发票联次齐全。如纳税人在网上提交了代开发票申请后，发现信息填写有误，</a:t>
            </a:r>
            <a:r>
              <a:rPr lang="zh-CN" altLang="zh-CN" dirty="0" smtClean="0">
                <a:solidFill>
                  <a:srgbClr val="FF0000"/>
                </a:solidFill>
                <a:latin typeface="微软雅黑" pitchFamily="34" charset="-122"/>
                <a:ea typeface="微软雅黑" pitchFamily="34" charset="-122"/>
              </a:rPr>
              <a:t>且发票尚未开出</a:t>
            </a:r>
            <a:r>
              <a:rPr lang="zh-CN" altLang="zh-CN" dirty="0" smtClean="0">
                <a:latin typeface="微软雅黑" pitchFamily="34" charset="-122"/>
                <a:ea typeface="微软雅黑" pitchFamily="34" charset="-122"/>
              </a:rPr>
              <a:t>，则：（一）小规模纳税人可以通过电子税务局的“</a:t>
            </a:r>
            <a:r>
              <a:rPr lang="zh-CN" altLang="zh-CN" dirty="0" smtClean="0">
                <a:solidFill>
                  <a:srgbClr val="FF0000"/>
                </a:solidFill>
                <a:latin typeface="微软雅黑" pitchFamily="34" charset="-122"/>
                <a:ea typeface="微软雅黑" pitchFamily="34" charset="-122"/>
              </a:rPr>
              <a:t>增值税发票代开申请作废</a:t>
            </a:r>
            <a:r>
              <a:rPr lang="zh-CN" altLang="zh-CN" dirty="0" smtClean="0">
                <a:latin typeface="微软雅黑" pitchFamily="34" charset="-122"/>
                <a:ea typeface="微软雅黑" pitchFamily="34" charset="-122"/>
              </a:rPr>
              <a:t>”模块作废申请。</a:t>
            </a:r>
          </a:p>
          <a:p>
            <a:r>
              <a:rPr lang="en-US" altLang="zh-CN"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（二）自然人可以关注微信公众号“深圳税务服务号”，通过“微信税务局</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税费业务</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自然人代开作废”（非不动产业务）或者“</a:t>
            </a:r>
            <a:r>
              <a:rPr lang="zh-CN" altLang="en-US" dirty="0" smtClean="0">
                <a:latin typeface="微软雅黑" pitchFamily="34" charset="-122"/>
                <a:ea typeface="微软雅黑" pitchFamily="34" charset="-122"/>
              </a:rPr>
              <a:t>税费业务</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个人房屋租赁</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普票</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专票申请</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发票代开申请作废”（不动产相关业务）作废代开发票申请。 </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zh-CN" dirty="0" smtClean="0">
                <a:solidFill>
                  <a:srgbClr val="00B0F0"/>
                </a:solidFill>
                <a:latin typeface="微软雅黑" pitchFamily="34" charset="-122"/>
                <a:ea typeface="微软雅黑" pitchFamily="34" charset="-122"/>
              </a:rPr>
              <a:t>如发票已经开出且满足作废条件</a:t>
            </a:r>
            <a:r>
              <a:rPr lang="zh-CN" altLang="zh-CN" dirty="0" smtClean="0">
                <a:latin typeface="微软雅黑" pitchFamily="34" charset="-122"/>
                <a:ea typeface="微软雅黑" pitchFamily="34" charset="-122"/>
              </a:rPr>
              <a:t>：</a:t>
            </a:r>
            <a:r>
              <a:rPr lang="zh-CN" altLang="zh-CN" dirty="0" smtClean="0">
                <a:solidFill>
                  <a:srgbClr val="00B0F0"/>
                </a:solidFill>
                <a:latin typeface="微软雅黑" pitchFamily="34" charset="-122"/>
                <a:ea typeface="微软雅黑" pitchFamily="34" charset="-122"/>
              </a:rPr>
              <a:t>请前往</a:t>
            </a:r>
            <a:r>
              <a:rPr lang="zh-CN" altLang="zh-CN" dirty="0" smtClean="0">
                <a:solidFill>
                  <a:srgbClr val="FF0000"/>
                </a:solidFill>
                <a:latin typeface="微软雅黑" pitchFamily="34" charset="-122"/>
                <a:ea typeface="微软雅黑" pitchFamily="34" charset="-122"/>
              </a:rPr>
              <a:t>原代开发票税务机关</a:t>
            </a:r>
            <a:r>
              <a:rPr lang="zh-CN" altLang="zh-CN" dirty="0" smtClean="0">
                <a:solidFill>
                  <a:srgbClr val="00B0F0"/>
                </a:solidFill>
                <a:latin typeface="微软雅黑" pitchFamily="34" charset="-122"/>
                <a:ea typeface="微软雅黑" pitchFamily="34" charset="-122"/>
              </a:rPr>
              <a:t>办理，具体流程参考办税指南“代开发票作废”。</a:t>
            </a:r>
          </a:p>
          <a:p>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注意：</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1.</a:t>
            </a:r>
            <a:r>
              <a:rPr lang="zh-CN" altLang="zh-CN" dirty="0" smtClean="0">
                <a:latin typeface="微软雅黑" pitchFamily="34" charset="-122"/>
                <a:ea typeface="微软雅黑" pitchFamily="34" charset="-122"/>
              </a:rPr>
              <a:t>增值税电子普通发票若开具有误，</a:t>
            </a:r>
            <a:r>
              <a:rPr lang="zh-CN" altLang="zh-CN" dirty="0" smtClean="0">
                <a:solidFill>
                  <a:srgbClr val="FF0000"/>
                </a:solidFill>
                <a:latin typeface="微软雅黑" pitchFamily="34" charset="-122"/>
                <a:ea typeface="微软雅黑" pitchFamily="34" charset="-122"/>
              </a:rPr>
              <a:t>不能作废，只能冲红</a:t>
            </a:r>
            <a:r>
              <a:rPr lang="zh-CN" altLang="zh-CN" dirty="0" smtClean="0">
                <a:latin typeface="微软雅黑" pitchFamily="34" charset="-122"/>
                <a:ea typeface="微软雅黑" pitchFamily="34" charset="-122"/>
              </a:rPr>
              <a:t>。</a:t>
            </a:r>
          </a:p>
          <a:p>
            <a:r>
              <a:rPr lang="en-US" altLang="zh-CN" dirty="0" smtClean="0">
                <a:latin typeface="微软雅黑" pitchFamily="34" charset="-122"/>
                <a:ea typeface="微软雅黑" pitchFamily="34" charset="-122"/>
              </a:rPr>
              <a:t>2.</a:t>
            </a:r>
            <a:r>
              <a:rPr lang="zh-CN" altLang="zh-CN" dirty="0" smtClean="0">
                <a:latin typeface="微软雅黑" pitchFamily="34" charset="-122"/>
                <a:ea typeface="微软雅黑" pitchFamily="34" charset="-122"/>
              </a:rPr>
              <a:t>深圳市电子税务局网站的</a:t>
            </a:r>
            <a:r>
              <a:rPr lang="en-US" altLang="zh-CN" dirty="0" smtClean="0">
                <a:latin typeface="微软雅黑" pitchFamily="34" charset="-122"/>
                <a:ea typeface="微软雅黑" pitchFamily="34" charset="-122"/>
              </a:rPr>
              <a:t>“</a:t>
            </a:r>
            <a:r>
              <a:rPr lang="zh-CN" altLang="zh-CN" dirty="0" smtClean="0">
                <a:solidFill>
                  <a:srgbClr val="FF0000"/>
                </a:solidFill>
                <a:latin typeface="微软雅黑" pitchFamily="34" charset="-122"/>
                <a:ea typeface="微软雅黑" pitchFamily="34" charset="-122"/>
              </a:rPr>
              <a:t>代开发票作废</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模块是将已开具的发票申请作废，该功能目前是</a:t>
            </a:r>
            <a:r>
              <a:rPr lang="zh-CN" altLang="zh-CN" dirty="0" smtClean="0">
                <a:solidFill>
                  <a:srgbClr val="FF0000"/>
                </a:solidFill>
                <a:latin typeface="微软雅黑" pitchFamily="34" charset="-122"/>
                <a:ea typeface="微软雅黑" pitchFamily="34" charset="-122"/>
              </a:rPr>
              <a:t>网上预申请</a:t>
            </a:r>
            <a:r>
              <a:rPr lang="zh-CN" altLang="zh-CN" dirty="0" smtClean="0">
                <a:latin typeface="微软雅黑" pitchFamily="34" charset="-122"/>
                <a:ea typeface="微软雅黑" pitchFamily="34" charset="-122"/>
              </a:rPr>
              <a:t>，需纳税人携带纸质发票原件及身份证件相关资料前往办税厅办理作废。</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p:txBody>
      </p:sp>
      <p:cxnSp>
        <p:nvCxnSpPr>
          <p:cNvPr id="3" name="直接连接符 2"/>
          <p:cNvCxnSpPr/>
          <p:nvPr/>
        </p:nvCxnSpPr>
        <p:spPr>
          <a:xfrm>
            <a:off x="626433" y="954250"/>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626434" y="431030"/>
            <a:ext cx="3391514" cy="523220"/>
          </a:xfrm>
          <a:prstGeom prst="rect">
            <a:avLst/>
          </a:prstGeom>
        </p:spPr>
        <p:txBody>
          <a:bodyPr wrap="square">
            <a:spAutoFit/>
          </a:bodyPr>
          <a:lstStyle/>
          <a:p>
            <a:pPr algn="dist"/>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七、发票作废</a:t>
            </a:r>
            <a:endParaRPr lang="en-US" altLang="zh-CN" sz="2800" b="1" dirty="0" smtClean="0">
              <a:solidFill>
                <a:srgbClr val="0070C0"/>
              </a:solidFill>
              <a:latin typeface="微软雅黑" pitchFamily="34" charset="-122"/>
              <a:ea typeface="微软雅黑" pitchFamily="34" charset="-122"/>
              <a:cs typeface="+mn-ea"/>
              <a:sym typeface="Arial" panose="020B0604020202020204" pitchFamily="34" charset="0"/>
            </a:endParaRPr>
          </a:p>
        </p:txBody>
      </p:sp>
      <p:grpSp>
        <p:nvGrpSpPr>
          <p:cNvPr id="2" name="组合 8">
            <a:extLst>
              <a:ext uri="{FF2B5EF4-FFF2-40B4-BE49-F238E27FC236}">
                <a16:creationId xmlns:a16="http://schemas.microsoft.com/office/drawing/2014/main" xmlns="" id="{1CA65236-2542-4B17-BC2E-E57235495877}"/>
              </a:ext>
            </a:extLst>
          </p:cNvPr>
          <p:cNvGrpSpPr/>
          <p:nvPr/>
        </p:nvGrpSpPr>
        <p:grpSpPr>
          <a:xfrm>
            <a:off x="8431864" y="2251715"/>
            <a:ext cx="3688060" cy="4207703"/>
            <a:chOff x="-185170" y="1399634"/>
            <a:chExt cx="3691906" cy="4207703"/>
          </a:xfrm>
        </p:grpSpPr>
        <p:pic>
          <p:nvPicPr>
            <p:cNvPr id="10" name="图片 9">
              <a:extLst>
                <a:ext uri="{FF2B5EF4-FFF2-40B4-BE49-F238E27FC236}">
                  <a16:creationId xmlns:a16="http://schemas.microsoft.com/office/drawing/2014/main" xmlns="" id="{475B33B0-3CED-41BC-8F1C-ECB9942D232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5170" y="1399634"/>
              <a:ext cx="3691906" cy="3064110"/>
            </a:xfrm>
            <a:prstGeom prst="rect">
              <a:avLst/>
            </a:prstGeom>
          </p:spPr>
        </p:pic>
        <p:pic>
          <p:nvPicPr>
            <p:cNvPr id="11" name="图片 10">
              <a:extLst>
                <a:ext uri="{FF2B5EF4-FFF2-40B4-BE49-F238E27FC236}">
                  <a16:creationId xmlns:a16="http://schemas.microsoft.com/office/drawing/2014/main" xmlns="" id="{6400B201-8221-492F-802A-36556DB011B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39415" y="2356849"/>
              <a:ext cx="1294286" cy="3250488"/>
            </a:xfrm>
            <a:prstGeom prst="rect">
              <a:avLst/>
            </a:prstGeom>
          </p:spPr>
        </p:pic>
      </p:grpSp>
    </p:spTree>
    <p:extLst>
      <p:ext uri="{BB962C8B-B14F-4D97-AF65-F5344CB8AC3E}">
        <p14:creationId xmlns:p14="http://schemas.microsoft.com/office/powerpoint/2010/main" xmlns="" val="60395869"/>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03792" y="1067535"/>
            <a:ext cx="7807537" cy="4247317"/>
          </a:xfrm>
          <a:prstGeom prst="rect">
            <a:avLst/>
          </a:prstGeom>
          <a:noFill/>
        </p:spPr>
        <p:txBody>
          <a:bodyPr wrap="square" rtlCol="0">
            <a:spAutoFit/>
          </a:bodyPr>
          <a:lstStyle/>
          <a:p>
            <a:pPr lvl="0"/>
            <a:r>
              <a:rPr lang="zh-CN" altLang="zh-CN" sz="2400" b="1" dirty="0" smtClean="0">
                <a:latin typeface="微软雅黑" pitchFamily="34" charset="-122"/>
                <a:ea typeface="微软雅黑" pitchFamily="34" charset="-122"/>
              </a:rPr>
              <a:t>代开发票如何冲红？</a:t>
            </a:r>
            <a:endParaRPr lang="en-US" altLang="zh-CN" sz="2400" b="1" dirty="0" smtClean="0">
              <a:latin typeface="微软雅黑" pitchFamily="34" charset="-122"/>
              <a:ea typeface="微软雅黑" pitchFamily="34" charset="-122"/>
            </a:endParaRPr>
          </a:p>
          <a:p>
            <a:pPr lvl="0"/>
            <a:endParaRPr lang="en-US" altLang="zh-CN" b="1" dirty="0">
              <a:latin typeface="微软雅黑" pitchFamily="34" charset="-122"/>
              <a:ea typeface="微软雅黑" pitchFamily="34" charset="-122"/>
            </a:endParaRPr>
          </a:p>
          <a:p>
            <a:pPr lvl="0"/>
            <a:endParaRPr lang="zh-CN" altLang="zh-CN" dirty="0" smtClean="0">
              <a:latin typeface="微软雅黑" pitchFamily="34" charset="-122"/>
              <a:ea typeface="微软雅黑" pitchFamily="34" charset="-122"/>
            </a:endParaRPr>
          </a:p>
          <a:p>
            <a:r>
              <a:rPr lang="zh-CN" altLang="zh-CN" sz="2400" dirty="0" smtClean="0">
                <a:solidFill>
                  <a:srgbClr val="FF0000"/>
                </a:solidFill>
                <a:latin typeface="微软雅黑" pitchFamily="34" charset="-122"/>
                <a:ea typeface="微软雅黑" pitchFamily="34" charset="-122"/>
              </a:rPr>
              <a:t>首先核实是否满足作废的条件</a:t>
            </a:r>
            <a:r>
              <a:rPr lang="zh-CN" altLang="en-US" sz="2400" dirty="0" smtClean="0">
                <a:solidFill>
                  <a:srgbClr val="FF0000"/>
                </a:solidFill>
                <a:latin typeface="微软雅黑" pitchFamily="34" charset="-122"/>
                <a:ea typeface="微软雅黑" pitchFamily="34" charset="-122"/>
              </a:rPr>
              <a:t>，</a:t>
            </a:r>
            <a:r>
              <a:rPr lang="zh-CN" altLang="zh-CN" sz="2400" dirty="0" smtClean="0">
                <a:solidFill>
                  <a:srgbClr val="FF0000"/>
                </a:solidFill>
                <a:latin typeface="微软雅黑" pitchFamily="34" charset="-122"/>
                <a:ea typeface="微软雅黑" pitchFamily="34" charset="-122"/>
              </a:rPr>
              <a:t>符合作废条件的进行作废处理。</a:t>
            </a:r>
            <a:r>
              <a:rPr lang="zh-CN" altLang="zh-CN" sz="2400" dirty="0" smtClean="0">
                <a:latin typeface="微软雅黑" pitchFamily="34" charset="-122"/>
                <a:ea typeface="微软雅黑" pitchFamily="34" charset="-122"/>
              </a:rPr>
              <a:t>若不满足，根据国家税务总局公告</a:t>
            </a:r>
            <a:r>
              <a:rPr lang="en-US" altLang="zh-CN" sz="2400" dirty="0" smtClean="0">
                <a:latin typeface="微软雅黑" pitchFamily="34" charset="-122"/>
                <a:ea typeface="微软雅黑" pitchFamily="34" charset="-122"/>
              </a:rPr>
              <a:t>2016</a:t>
            </a:r>
            <a:r>
              <a:rPr lang="zh-CN" altLang="zh-CN" sz="2400" dirty="0" smtClean="0">
                <a:latin typeface="微软雅黑" pitchFamily="34" charset="-122"/>
                <a:ea typeface="微软雅黑" pitchFamily="34" charset="-122"/>
              </a:rPr>
              <a:t>年第</a:t>
            </a:r>
            <a:r>
              <a:rPr lang="en-US" altLang="zh-CN" sz="2400" dirty="0" smtClean="0">
                <a:latin typeface="微软雅黑" pitchFamily="34" charset="-122"/>
                <a:ea typeface="微软雅黑" pitchFamily="34" charset="-122"/>
              </a:rPr>
              <a:t>47</a:t>
            </a:r>
            <a:r>
              <a:rPr lang="zh-CN" altLang="zh-CN" sz="2400" dirty="0" smtClean="0">
                <a:latin typeface="微软雅黑" pitchFamily="34" charset="-122"/>
                <a:ea typeface="微软雅黑" pitchFamily="34" charset="-122"/>
              </a:rPr>
              <a:t>号：增值税一般纳税人开具增值税专用发票后，发生销货退回、开票有误、应税服务中止等情形但不符合发票作废条件，或者因销货部分退回及发生销售折让，需要开具红字专用发票。</a:t>
            </a:r>
          </a:p>
          <a:p>
            <a:r>
              <a:rPr lang="zh-CN" altLang="zh-CN" sz="2400" dirty="0" smtClean="0">
                <a:latin typeface="微软雅黑" pitchFamily="34" charset="-122"/>
                <a:ea typeface="微软雅黑" pitchFamily="34" charset="-122"/>
              </a:rPr>
              <a:t>税务机关为小规模纳税人代开专用发票，需要开具红字专用发票的，按照一般纳税人开具红字专用发票的方法处理。</a:t>
            </a:r>
            <a:endParaRPr lang="en-US" altLang="zh-CN" sz="2400" dirty="0" smtClean="0">
              <a:latin typeface="微软雅黑" pitchFamily="34" charset="-122"/>
              <a:ea typeface="微软雅黑" pitchFamily="34" charset="-122"/>
            </a:endParaRPr>
          </a:p>
          <a:p>
            <a:endParaRPr lang="zh-CN" altLang="zh-CN" dirty="0" smtClean="0">
              <a:latin typeface="微软雅黑" pitchFamily="34" charset="-122"/>
              <a:ea typeface="微软雅黑" pitchFamily="34" charset="-122"/>
            </a:endParaRPr>
          </a:p>
        </p:txBody>
      </p:sp>
      <p:cxnSp>
        <p:nvCxnSpPr>
          <p:cNvPr id="3" name="直接连接符 2"/>
          <p:cNvCxnSpPr/>
          <p:nvPr/>
        </p:nvCxnSpPr>
        <p:spPr>
          <a:xfrm>
            <a:off x="626433" y="954250"/>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 name="组合 8">
            <a:extLst>
              <a:ext uri="{FF2B5EF4-FFF2-40B4-BE49-F238E27FC236}">
                <a16:creationId xmlns:a16="http://schemas.microsoft.com/office/drawing/2014/main" xmlns="" id="{1CA65236-2542-4B17-BC2E-E57235495877}"/>
              </a:ext>
            </a:extLst>
          </p:cNvPr>
          <p:cNvGrpSpPr/>
          <p:nvPr/>
        </p:nvGrpSpPr>
        <p:grpSpPr>
          <a:xfrm>
            <a:off x="8431864" y="2251715"/>
            <a:ext cx="3688060" cy="4207703"/>
            <a:chOff x="-185170" y="1399634"/>
            <a:chExt cx="3691906" cy="4207703"/>
          </a:xfrm>
        </p:grpSpPr>
        <p:pic>
          <p:nvPicPr>
            <p:cNvPr id="10" name="图片 9">
              <a:extLst>
                <a:ext uri="{FF2B5EF4-FFF2-40B4-BE49-F238E27FC236}">
                  <a16:creationId xmlns:a16="http://schemas.microsoft.com/office/drawing/2014/main" xmlns="" id="{475B33B0-3CED-41BC-8F1C-ECB9942D232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5170" y="1399634"/>
              <a:ext cx="3691906" cy="3064110"/>
            </a:xfrm>
            <a:prstGeom prst="rect">
              <a:avLst/>
            </a:prstGeom>
          </p:spPr>
        </p:pic>
        <p:pic>
          <p:nvPicPr>
            <p:cNvPr id="11" name="图片 10">
              <a:extLst>
                <a:ext uri="{FF2B5EF4-FFF2-40B4-BE49-F238E27FC236}">
                  <a16:creationId xmlns:a16="http://schemas.microsoft.com/office/drawing/2014/main" xmlns="" id="{6400B201-8221-492F-802A-36556DB011B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39415" y="2356849"/>
              <a:ext cx="1294286" cy="3250488"/>
            </a:xfrm>
            <a:prstGeom prst="rect">
              <a:avLst/>
            </a:prstGeom>
          </p:spPr>
        </p:pic>
      </p:grpSp>
      <p:sp>
        <p:nvSpPr>
          <p:cNvPr id="8" name="矩形 7"/>
          <p:cNvSpPr/>
          <p:nvPr/>
        </p:nvSpPr>
        <p:spPr>
          <a:xfrm>
            <a:off x="626434" y="431030"/>
            <a:ext cx="3320076" cy="523220"/>
          </a:xfrm>
          <a:prstGeom prst="rect">
            <a:avLst/>
          </a:prstGeom>
        </p:spPr>
        <p:txBody>
          <a:bodyPr wrap="square">
            <a:spAutoFit/>
          </a:bodyPr>
          <a:lstStyle/>
          <a:p>
            <a:pPr algn="dist"/>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八、发票冲红</a:t>
            </a:r>
            <a:endParaRPr lang="en-US" altLang="zh-CN" sz="2800" b="1" dirty="0" smtClean="0">
              <a:solidFill>
                <a:srgbClr val="0070C0"/>
              </a:solidFill>
              <a:latin typeface="微软雅黑" pitchFamily="34" charset="-122"/>
              <a:ea typeface="微软雅黑" pitchFamily="34" charset="-122"/>
              <a:cs typeface="+mn-ea"/>
              <a:sym typeface="Arial" panose="020B0604020202020204" pitchFamily="34" charset="0"/>
            </a:endParaRPr>
          </a:p>
        </p:txBody>
      </p:sp>
    </p:spTree>
    <p:extLst>
      <p:ext uri="{BB962C8B-B14F-4D97-AF65-F5344CB8AC3E}">
        <p14:creationId xmlns:p14="http://schemas.microsoft.com/office/powerpoint/2010/main" xmlns="" val="60395869"/>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03792" y="1067535"/>
            <a:ext cx="7807537" cy="4524315"/>
          </a:xfrm>
          <a:prstGeom prst="rect">
            <a:avLst/>
          </a:prstGeom>
          <a:noFill/>
        </p:spPr>
        <p:txBody>
          <a:bodyPr wrap="square" rtlCol="0">
            <a:spAutoFit/>
          </a:bodyPr>
          <a:lstStyle/>
          <a:p>
            <a:endParaRPr lang="zh-CN" altLang="zh-CN" dirty="0" smtClean="0">
              <a:latin typeface="微软雅黑" pitchFamily="34" charset="-122"/>
              <a:ea typeface="微软雅黑" pitchFamily="34" charset="-122"/>
            </a:endParaRPr>
          </a:p>
          <a:p>
            <a:r>
              <a:rPr lang="zh-CN" altLang="zh-CN" dirty="0" smtClean="0">
                <a:solidFill>
                  <a:srgbClr val="FF0000"/>
                </a:solidFill>
                <a:latin typeface="微软雅黑" pitchFamily="34" charset="-122"/>
                <a:ea typeface="微软雅黑" pitchFamily="34" charset="-122"/>
              </a:rPr>
              <a:t>如满足冲红条件，则区分以下情况办理：</a:t>
            </a:r>
          </a:p>
          <a:p>
            <a:r>
              <a:rPr lang="zh-CN" altLang="en-US" dirty="0" smtClean="0">
                <a:latin typeface="微软雅黑" pitchFamily="34" charset="-122"/>
                <a:ea typeface="微软雅黑" pitchFamily="34" charset="-122"/>
              </a:rPr>
              <a:t>（一）</a:t>
            </a:r>
            <a:r>
              <a:rPr lang="zh-CN" altLang="zh-CN" b="1" dirty="0" smtClean="0">
                <a:latin typeface="微软雅黑" pitchFamily="34" charset="-122"/>
                <a:ea typeface="微软雅黑" pitchFamily="34" charset="-122"/>
              </a:rPr>
              <a:t>代开增值税专用发票</a:t>
            </a:r>
            <a:r>
              <a:rPr lang="en-US" altLang="zh-CN" b="1" dirty="0" smtClean="0">
                <a:latin typeface="微软雅黑" pitchFamily="34" charset="-122"/>
                <a:ea typeface="微软雅黑" pitchFamily="34" charset="-122"/>
              </a:rPr>
              <a:t>: </a:t>
            </a:r>
            <a:r>
              <a:rPr lang="zh-CN" altLang="zh-CN" dirty="0" smtClean="0">
                <a:latin typeface="微软雅黑" pitchFamily="34" charset="-122"/>
                <a:ea typeface="微软雅黑" pitchFamily="34" charset="-122"/>
              </a:rPr>
              <a:t>办理</a:t>
            </a:r>
            <a:r>
              <a:rPr lang="zh-CN" altLang="en-US" dirty="0" smtClean="0">
                <a:latin typeface="微软雅黑" pitchFamily="34" charset="-122"/>
                <a:ea typeface="微软雅黑" pitchFamily="34" charset="-122"/>
              </a:rPr>
              <a:t>流程</a:t>
            </a:r>
            <a:r>
              <a:rPr lang="zh-CN" altLang="zh-CN" dirty="0" smtClean="0">
                <a:latin typeface="微软雅黑" pitchFamily="34" charset="-122"/>
                <a:ea typeface="微软雅黑" pitchFamily="34" charset="-122"/>
              </a:rPr>
              <a:t>参考办税指南“代开增值税专用发票冲红”。（注意：发票尚未交付购买方或者购买方拒收的</a:t>
            </a:r>
            <a:r>
              <a:rPr lang="en-US" altLang="zh-CN" dirty="0" smtClean="0">
                <a:latin typeface="微软雅黑" pitchFamily="34" charset="-122"/>
                <a:ea typeface="微软雅黑" pitchFamily="34" charset="-122"/>
              </a:rPr>
              <a:t>,</a:t>
            </a:r>
            <a:r>
              <a:rPr lang="zh-CN" altLang="zh-CN" dirty="0" smtClean="0">
                <a:latin typeface="微软雅黑" pitchFamily="34" charset="-122"/>
                <a:ea typeface="微软雅黑" pitchFamily="34" charset="-122"/>
              </a:rPr>
              <a:t>由销货方填写《开具红字增值税专用发票信息表》；</a:t>
            </a:r>
            <a:r>
              <a:rPr lang="zh-CN" altLang="zh-CN" dirty="0" smtClean="0">
                <a:solidFill>
                  <a:srgbClr val="0070C0"/>
                </a:solidFill>
                <a:latin typeface="微软雅黑" pitchFamily="34" charset="-122"/>
                <a:ea typeface="微软雅黑" pitchFamily="34" charset="-122"/>
              </a:rPr>
              <a:t>发票已认证抵扣或未抵扣但发票无法退回的，由购货方申请《开具红字增值税专用发票信息表》，再由销售方携带相应资料到原代开税务机关前台办理。）</a:t>
            </a:r>
            <a:endParaRPr lang="en-US" altLang="zh-CN" dirty="0" smtClean="0">
              <a:solidFill>
                <a:srgbClr val="0070C0"/>
              </a:solidFill>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en-US" altLang="zh-CN" dirty="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zh-CN"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（二）</a:t>
            </a:r>
            <a:r>
              <a:rPr lang="zh-CN" altLang="zh-CN" b="1" dirty="0" smtClean="0">
                <a:latin typeface="微软雅黑" pitchFamily="34" charset="-122"/>
                <a:ea typeface="微软雅黑" pitchFamily="34" charset="-122"/>
              </a:rPr>
              <a:t>代开增值税普通发票</a:t>
            </a:r>
            <a:r>
              <a:rPr lang="zh-CN" altLang="zh-CN" dirty="0" smtClean="0">
                <a:latin typeface="微软雅黑" pitchFamily="34" charset="-122"/>
                <a:ea typeface="微软雅黑" pitchFamily="34" charset="-122"/>
              </a:rPr>
              <a:t>（包括纸质版和电子版），具体办理流程参考办税指南“代开增值税普通发票冲红”。（注意：</a:t>
            </a:r>
            <a:r>
              <a:rPr lang="en-US" altLang="zh-CN" dirty="0" smtClean="0">
                <a:latin typeface="微软雅黑" pitchFamily="34" charset="-122"/>
                <a:ea typeface="微软雅黑" pitchFamily="34" charset="-122"/>
              </a:rPr>
              <a:t>1.</a:t>
            </a:r>
            <a:r>
              <a:rPr lang="zh-CN" altLang="zh-CN" dirty="0" smtClean="0">
                <a:latin typeface="微软雅黑" pitchFamily="34" charset="-122"/>
                <a:ea typeface="微软雅黑" pitchFamily="34" charset="-122"/>
              </a:rPr>
              <a:t>根据办税指南，</a:t>
            </a:r>
            <a:r>
              <a:rPr lang="zh-CN" altLang="zh-CN" dirty="0" smtClean="0">
                <a:solidFill>
                  <a:srgbClr val="FF0000"/>
                </a:solidFill>
                <a:latin typeface="微软雅黑" pitchFamily="34" charset="-122"/>
                <a:ea typeface="微软雅黑" pitchFamily="34" charset="-122"/>
              </a:rPr>
              <a:t>代开纸质版增值税普通发票冲红需到</a:t>
            </a:r>
            <a:r>
              <a:rPr lang="zh-CN" altLang="zh-CN" dirty="0" smtClean="0">
                <a:solidFill>
                  <a:srgbClr val="00B0F0"/>
                </a:solidFill>
                <a:latin typeface="微软雅黑" pitchFamily="34" charset="-122"/>
                <a:ea typeface="微软雅黑" pitchFamily="34" charset="-122"/>
              </a:rPr>
              <a:t>代开税务机关</a:t>
            </a:r>
            <a:r>
              <a:rPr lang="zh-CN" altLang="zh-CN" dirty="0" smtClean="0">
                <a:solidFill>
                  <a:srgbClr val="FF0000"/>
                </a:solidFill>
                <a:latin typeface="微软雅黑" pitchFamily="34" charset="-122"/>
                <a:ea typeface="微软雅黑" pitchFamily="34" charset="-122"/>
              </a:rPr>
              <a:t>办理，而代开增值税电子普通发票冲红业务</a:t>
            </a:r>
            <a:r>
              <a:rPr lang="zh-CN" altLang="zh-CN" dirty="0" smtClean="0">
                <a:solidFill>
                  <a:srgbClr val="00B0F0"/>
                </a:solidFill>
                <a:latin typeface="微软雅黑" pitchFamily="34" charset="-122"/>
                <a:ea typeface="微软雅黑" pitchFamily="34" charset="-122"/>
              </a:rPr>
              <a:t>全城通办</a:t>
            </a:r>
            <a:r>
              <a:rPr lang="zh-CN" altLang="zh-CN"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2.</a:t>
            </a:r>
            <a:r>
              <a:rPr lang="zh-CN" altLang="zh-CN" dirty="0" smtClean="0">
                <a:latin typeface="微软雅黑" pitchFamily="34" charset="-122"/>
                <a:ea typeface="微软雅黑" pitchFamily="34" charset="-122"/>
              </a:rPr>
              <a:t>个人不动产租赁红冲、退税应回到不动产所在地税务机关办理</a:t>
            </a:r>
            <a:endParaRPr lang="en-US" altLang="zh-CN" dirty="0" smtClean="0">
              <a:latin typeface="微软雅黑" pitchFamily="34" charset="-122"/>
              <a:ea typeface="微软雅黑" pitchFamily="34" charset="-122"/>
            </a:endParaRPr>
          </a:p>
        </p:txBody>
      </p:sp>
      <p:cxnSp>
        <p:nvCxnSpPr>
          <p:cNvPr id="3" name="直接连接符 2"/>
          <p:cNvCxnSpPr/>
          <p:nvPr/>
        </p:nvCxnSpPr>
        <p:spPr>
          <a:xfrm>
            <a:off x="626433" y="954250"/>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 name="组合 8">
            <a:extLst>
              <a:ext uri="{FF2B5EF4-FFF2-40B4-BE49-F238E27FC236}">
                <a16:creationId xmlns:a16="http://schemas.microsoft.com/office/drawing/2014/main" xmlns="" id="{1CA65236-2542-4B17-BC2E-E57235495877}"/>
              </a:ext>
            </a:extLst>
          </p:cNvPr>
          <p:cNvGrpSpPr/>
          <p:nvPr/>
        </p:nvGrpSpPr>
        <p:grpSpPr>
          <a:xfrm>
            <a:off x="8431864" y="2251715"/>
            <a:ext cx="3688060" cy="4207703"/>
            <a:chOff x="-185170" y="1399634"/>
            <a:chExt cx="3691906" cy="4207703"/>
          </a:xfrm>
        </p:grpSpPr>
        <p:pic>
          <p:nvPicPr>
            <p:cNvPr id="10" name="图片 9">
              <a:extLst>
                <a:ext uri="{FF2B5EF4-FFF2-40B4-BE49-F238E27FC236}">
                  <a16:creationId xmlns:a16="http://schemas.microsoft.com/office/drawing/2014/main" xmlns="" id="{475B33B0-3CED-41BC-8F1C-ECB9942D232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5170" y="1399634"/>
              <a:ext cx="3691906" cy="3064110"/>
            </a:xfrm>
            <a:prstGeom prst="rect">
              <a:avLst/>
            </a:prstGeom>
          </p:spPr>
        </p:pic>
        <p:pic>
          <p:nvPicPr>
            <p:cNvPr id="11" name="图片 10">
              <a:extLst>
                <a:ext uri="{FF2B5EF4-FFF2-40B4-BE49-F238E27FC236}">
                  <a16:creationId xmlns:a16="http://schemas.microsoft.com/office/drawing/2014/main" xmlns="" id="{6400B201-8221-492F-802A-36556DB011B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39415" y="2356849"/>
              <a:ext cx="1294286" cy="3250488"/>
            </a:xfrm>
            <a:prstGeom prst="rect">
              <a:avLst/>
            </a:prstGeom>
          </p:spPr>
        </p:pic>
      </p:grpSp>
      <p:sp>
        <p:nvSpPr>
          <p:cNvPr id="8" name="矩形 7"/>
          <p:cNvSpPr/>
          <p:nvPr/>
        </p:nvSpPr>
        <p:spPr>
          <a:xfrm>
            <a:off x="626434" y="431030"/>
            <a:ext cx="3320076" cy="523220"/>
          </a:xfrm>
          <a:prstGeom prst="rect">
            <a:avLst/>
          </a:prstGeom>
        </p:spPr>
        <p:txBody>
          <a:bodyPr wrap="square">
            <a:spAutoFit/>
          </a:bodyPr>
          <a:lstStyle/>
          <a:p>
            <a:pPr algn="dist"/>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八、发票冲红</a:t>
            </a:r>
            <a:endParaRPr lang="en-US" altLang="zh-CN" sz="2800" b="1" dirty="0" smtClean="0">
              <a:solidFill>
                <a:srgbClr val="0070C0"/>
              </a:solidFill>
              <a:latin typeface="微软雅黑" pitchFamily="34" charset="-122"/>
              <a:ea typeface="微软雅黑" pitchFamily="34" charset="-122"/>
              <a:cs typeface="+mn-ea"/>
              <a:sym typeface="Arial" panose="020B0604020202020204" pitchFamily="34" charset="0"/>
            </a:endParaRPr>
          </a:p>
        </p:txBody>
      </p:sp>
    </p:spTree>
    <p:extLst>
      <p:ext uri="{BB962C8B-B14F-4D97-AF65-F5344CB8AC3E}">
        <p14:creationId xmlns:p14="http://schemas.microsoft.com/office/powerpoint/2010/main" xmlns="" val="60395869"/>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761170" y="980734"/>
            <a:ext cx="10561811" cy="861766"/>
          </a:xfrm>
          <a:prstGeom prst="rect">
            <a:avLst/>
          </a:prstGeom>
        </p:spPr>
        <p:txBody>
          <a:bodyPr wrap="square" lIns="91431" tIns="45716" rIns="91431" bIns="45716">
            <a:spAutoFit/>
          </a:bodyPr>
          <a:lstStyle/>
          <a:p>
            <a:endParaRPr lang="en-US" altLang="zh-CN" sz="2700" dirty="0">
              <a:solidFill>
                <a:schemeClr val="accent2">
                  <a:lumMod val="75000"/>
                </a:schemeClr>
              </a:solidFill>
              <a:latin typeface="+mn-ea"/>
            </a:endParaRPr>
          </a:p>
          <a:p>
            <a:pPr algn="ctr"/>
            <a:r>
              <a:rPr lang="zh-CN" altLang="en-US" sz="2300" dirty="0">
                <a:solidFill>
                  <a:schemeClr val="accent2">
                    <a:lumMod val="75000"/>
                  </a:schemeClr>
                </a:solidFill>
                <a:latin typeface="微软雅黑" pitchFamily="34" charset="-122"/>
                <a:ea typeface="微软雅黑" pitchFamily="34" charset="-122"/>
              </a:rPr>
              <a:t>由谁申请</a:t>
            </a:r>
            <a:r>
              <a:rPr lang="en-US" altLang="zh-CN" sz="2300" dirty="0">
                <a:solidFill>
                  <a:schemeClr val="accent2">
                    <a:lumMod val="75000"/>
                  </a:schemeClr>
                </a:solidFill>
                <a:latin typeface="微软雅黑" pitchFamily="34" charset="-122"/>
                <a:ea typeface="微软雅黑" pitchFamily="34" charset="-122"/>
              </a:rPr>
              <a:t>《</a:t>
            </a:r>
            <a:r>
              <a:rPr lang="zh-CN" altLang="en-US" sz="2300" dirty="0">
                <a:solidFill>
                  <a:schemeClr val="accent2">
                    <a:lumMod val="75000"/>
                  </a:schemeClr>
                </a:solidFill>
                <a:latin typeface="微软雅黑" pitchFamily="34" charset="-122"/>
                <a:ea typeface="微软雅黑" pitchFamily="34" charset="-122"/>
              </a:rPr>
              <a:t>开具红字增值税专用发票信息表</a:t>
            </a:r>
            <a:r>
              <a:rPr lang="en-US" altLang="zh-CN" sz="2300" dirty="0">
                <a:solidFill>
                  <a:schemeClr val="accent2">
                    <a:lumMod val="75000"/>
                  </a:schemeClr>
                </a:solidFill>
                <a:latin typeface="微软雅黑" pitchFamily="34" charset="-122"/>
                <a:ea typeface="微软雅黑" pitchFamily="34" charset="-122"/>
              </a:rPr>
              <a:t>》</a:t>
            </a:r>
            <a:r>
              <a:rPr lang="zh-CN" altLang="en-US" sz="2300" dirty="0">
                <a:solidFill>
                  <a:schemeClr val="accent2">
                    <a:lumMod val="75000"/>
                  </a:schemeClr>
                </a:solidFill>
                <a:latin typeface="微软雅黑" pitchFamily="34" charset="-122"/>
                <a:ea typeface="微软雅黑" pitchFamily="34" charset="-122"/>
              </a:rPr>
              <a:t>？</a:t>
            </a:r>
            <a:endParaRPr lang="en-US" altLang="zh-CN" sz="2300" dirty="0">
              <a:solidFill>
                <a:schemeClr val="accent2">
                  <a:lumMod val="75000"/>
                </a:schemeClr>
              </a:solidFill>
              <a:latin typeface="微软雅黑" pitchFamily="34" charset="-122"/>
              <a:ea typeface="微软雅黑" pitchFamily="34" charset="-122"/>
            </a:endParaRPr>
          </a:p>
        </p:txBody>
      </p:sp>
      <p:sp>
        <p:nvSpPr>
          <p:cNvPr id="17" name="椭圆 16"/>
          <p:cNvSpPr/>
          <p:nvPr/>
        </p:nvSpPr>
        <p:spPr>
          <a:xfrm>
            <a:off x="2157315" y="2295984"/>
            <a:ext cx="1918213" cy="149305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8" name="TextBox 17"/>
          <p:cNvSpPr txBox="1"/>
          <p:nvPr/>
        </p:nvSpPr>
        <p:spPr>
          <a:xfrm>
            <a:off x="2361284" y="2780937"/>
            <a:ext cx="1522422" cy="646323"/>
          </a:xfrm>
          <a:prstGeom prst="rect">
            <a:avLst/>
          </a:prstGeom>
          <a:noFill/>
        </p:spPr>
        <p:txBody>
          <a:bodyPr wrap="square" lIns="91431" tIns="45716" rIns="91431" bIns="45716" rtlCol="0">
            <a:spAutoFit/>
          </a:bodyPr>
          <a:lstStyle/>
          <a:p>
            <a:pPr algn="ctr"/>
            <a:r>
              <a:rPr lang="zh-CN" altLang="en-US" dirty="0">
                <a:solidFill>
                  <a:schemeClr val="bg1">
                    <a:lumMod val="95000"/>
                  </a:schemeClr>
                </a:solidFill>
                <a:latin typeface="微软雅黑" panose="020B0503020204020204" pitchFamily="34" charset="-122"/>
                <a:ea typeface="微软雅黑" panose="020B0503020204020204" pitchFamily="34" charset="-122"/>
              </a:rPr>
              <a:t>专票已申报抵扣</a:t>
            </a:r>
          </a:p>
        </p:txBody>
      </p:sp>
      <p:sp>
        <p:nvSpPr>
          <p:cNvPr id="19" name="矩形 18"/>
          <p:cNvSpPr/>
          <p:nvPr/>
        </p:nvSpPr>
        <p:spPr>
          <a:xfrm>
            <a:off x="1902987" y="4176912"/>
            <a:ext cx="2373358" cy="1700363"/>
          </a:xfrm>
          <a:prstGeom prst="rect">
            <a:avLst/>
          </a:pr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20" name="TextBox 19"/>
          <p:cNvSpPr txBox="1"/>
          <p:nvPr/>
        </p:nvSpPr>
        <p:spPr>
          <a:xfrm>
            <a:off x="1902989" y="4288749"/>
            <a:ext cx="2378786" cy="923322"/>
          </a:xfrm>
          <a:prstGeom prst="rect">
            <a:avLst/>
          </a:prstGeom>
          <a:noFill/>
        </p:spPr>
        <p:txBody>
          <a:bodyPr wrap="square" lIns="91431" tIns="45716" rIns="91431" bIns="45716" rtlCol="0">
            <a:spAutoFit/>
          </a:bodyPr>
          <a:lstStyle/>
          <a:p>
            <a:pPr algn="ctr">
              <a:defRPr/>
            </a:pPr>
            <a:r>
              <a:rPr lang="zh-CN" altLang="en-US" dirty="0">
                <a:solidFill>
                  <a:schemeClr val="accent5">
                    <a:lumMod val="50000"/>
                  </a:schemeClr>
                </a:solidFill>
                <a:latin typeface="微软雅黑" panose="020B0503020204020204" pitchFamily="34" charset="-122"/>
                <a:ea typeface="微软雅黑" panose="020B0503020204020204" pitchFamily="34" charset="-122"/>
              </a:rPr>
              <a:t>购买方申请</a:t>
            </a:r>
            <a:r>
              <a:rPr lang="en-US" altLang="zh-CN" dirty="0">
                <a:solidFill>
                  <a:schemeClr val="accent5">
                    <a:lumMod val="50000"/>
                  </a:schemeClr>
                </a:solidFill>
                <a:latin typeface="微软雅黑" panose="020B0503020204020204" pitchFamily="34" charset="-122"/>
                <a:ea typeface="微软雅黑" panose="020B0503020204020204" pitchFamily="34" charset="-122"/>
              </a:rPr>
              <a:t>《</a:t>
            </a:r>
            <a:r>
              <a:rPr lang="zh-CN" altLang="en-US" dirty="0">
                <a:solidFill>
                  <a:schemeClr val="accent5">
                    <a:lumMod val="50000"/>
                  </a:schemeClr>
                </a:solidFill>
                <a:latin typeface="微软雅黑" panose="020B0503020204020204" pitchFamily="34" charset="-122"/>
                <a:ea typeface="微软雅黑" panose="020B0503020204020204" pitchFamily="34" charset="-122"/>
              </a:rPr>
              <a:t>信息表</a:t>
            </a:r>
            <a:r>
              <a:rPr lang="en-US" altLang="zh-CN" dirty="0">
                <a:solidFill>
                  <a:schemeClr val="accent5">
                    <a:lumMod val="50000"/>
                  </a:schemeClr>
                </a:solidFill>
                <a:latin typeface="微软雅黑" panose="020B0503020204020204" pitchFamily="34" charset="-122"/>
                <a:ea typeface="微软雅黑" panose="020B0503020204020204" pitchFamily="34" charset="-122"/>
              </a:rPr>
              <a:t>》</a:t>
            </a:r>
            <a:r>
              <a:rPr lang="zh-CN" altLang="en-US" dirty="0">
                <a:solidFill>
                  <a:schemeClr val="accent5">
                    <a:lumMod val="50000"/>
                  </a:schemeClr>
                </a:solidFill>
                <a:latin typeface="微软雅黑" panose="020B0503020204020204" pitchFamily="34" charset="-122"/>
                <a:ea typeface="微软雅黑" panose="020B0503020204020204" pitchFamily="34" charset="-122"/>
              </a:rPr>
              <a:t>，不需填写对应蓝字发票信息。</a:t>
            </a:r>
          </a:p>
        </p:txBody>
      </p:sp>
      <p:grpSp>
        <p:nvGrpSpPr>
          <p:cNvPr id="3" name="组合 20"/>
          <p:cNvGrpSpPr/>
          <p:nvPr/>
        </p:nvGrpSpPr>
        <p:grpSpPr>
          <a:xfrm>
            <a:off x="4847256" y="2276877"/>
            <a:ext cx="1951555" cy="1493056"/>
            <a:chOff x="714348" y="2285992"/>
            <a:chExt cx="1357322" cy="1357322"/>
          </a:xfrm>
        </p:grpSpPr>
        <p:sp>
          <p:nvSpPr>
            <p:cNvPr id="22" name="椭圆 21"/>
            <p:cNvSpPr/>
            <p:nvPr/>
          </p:nvSpPr>
          <p:spPr>
            <a:xfrm>
              <a:off x="714348" y="2285992"/>
              <a:ext cx="1357322" cy="1357322"/>
            </a:xfrm>
            <a:prstGeom prst="ellipse">
              <a:avLst/>
            </a:prstGeom>
            <a:solidFill>
              <a:srgbClr val="68B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857224" y="2514421"/>
              <a:ext cx="1071570" cy="839390"/>
            </a:xfrm>
            <a:prstGeom prst="rect">
              <a:avLst/>
            </a:prstGeom>
            <a:noFill/>
          </p:spPr>
          <p:txBody>
            <a:bodyPr wrap="square" rtlCol="0">
              <a:spAutoFit/>
            </a:bodyPr>
            <a:lstStyle/>
            <a:p>
              <a:pPr algn="ctr"/>
              <a:r>
                <a:rPr lang="zh-CN" altLang="en-US" dirty="0">
                  <a:solidFill>
                    <a:schemeClr val="bg1">
                      <a:lumMod val="95000"/>
                    </a:schemeClr>
                  </a:solidFill>
                  <a:latin typeface="微软雅黑" panose="020B0503020204020204" pitchFamily="34" charset="-122"/>
                  <a:ea typeface="微软雅黑" panose="020B0503020204020204" pitchFamily="34" charset="-122"/>
                </a:rPr>
                <a:t>未申报抵扣但发票无法退回</a:t>
              </a:r>
            </a:p>
          </p:txBody>
        </p:sp>
      </p:grpSp>
      <p:sp>
        <p:nvSpPr>
          <p:cNvPr id="25" name="矩形 24"/>
          <p:cNvSpPr/>
          <p:nvPr/>
        </p:nvSpPr>
        <p:spPr>
          <a:xfrm>
            <a:off x="7321190" y="4176912"/>
            <a:ext cx="2574519" cy="1700363"/>
          </a:xfrm>
          <a:prstGeom prst="rect">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26" name="TextBox 25"/>
          <p:cNvSpPr txBox="1"/>
          <p:nvPr/>
        </p:nvSpPr>
        <p:spPr>
          <a:xfrm>
            <a:off x="7326622" y="4294906"/>
            <a:ext cx="2378786" cy="923322"/>
          </a:xfrm>
          <a:prstGeom prst="rect">
            <a:avLst/>
          </a:prstGeom>
          <a:noFill/>
        </p:spPr>
        <p:txBody>
          <a:bodyPr wrap="square" lIns="91431" tIns="45716" rIns="91431" bIns="45716" rtlCol="0">
            <a:spAutoFit/>
          </a:bodyPr>
          <a:lstStyle/>
          <a:p>
            <a:pPr>
              <a:defRPr/>
            </a:pPr>
            <a:r>
              <a:rPr lang="zh-CN" altLang="en-US" dirty="0">
                <a:solidFill>
                  <a:srgbClr val="002060"/>
                </a:solidFill>
                <a:latin typeface="微软雅黑" panose="020B0503020204020204" pitchFamily="34" charset="-122"/>
                <a:ea typeface="微软雅黑" panose="020B0503020204020204" pitchFamily="34" charset="-122"/>
              </a:rPr>
              <a:t>销售方申请</a:t>
            </a:r>
            <a:r>
              <a:rPr lang="en-US" altLang="zh-CN" dirty="0">
                <a:solidFill>
                  <a:srgbClr val="002060"/>
                </a:solidFill>
                <a:latin typeface="微软雅黑" panose="020B0503020204020204" pitchFamily="34" charset="-122"/>
                <a:ea typeface="微软雅黑" panose="020B0503020204020204" pitchFamily="34" charset="-122"/>
              </a:rPr>
              <a:t>《</a:t>
            </a:r>
            <a:r>
              <a:rPr lang="zh-CN" altLang="en-US" dirty="0">
                <a:solidFill>
                  <a:srgbClr val="002060"/>
                </a:solidFill>
                <a:latin typeface="微软雅黑" panose="020B0503020204020204" pitchFamily="34" charset="-122"/>
                <a:ea typeface="微软雅黑" panose="020B0503020204020204" pitchFamily="34" charset="-122"/>
              </a:rPr>
              <a:t>信息表</a:t>
            </a:r>
            <a:r>
              <a:rPr lang="en-US" altLang="zh-CN" dirty="0">
                <a:solidFill>
                  <a:srgbClr val="002060"/>
                </a:solidFill>
                <a:latin typeface="微软雅黑" panose="020B0503020204020204" pitchFamily="34" charset="-122"/>
                <a:ea typeface="微软雅黑" panose="020B0503020204020204" pitchFamily="34" charset="-122"/>
              </a:rPr>
              <a:t>》</a:t>
            </a:r>
            <a:r>
              <a:rPr lang="zh-CN" altLang="en-US" dirty="0">
                <a:solidFill>
                  <a:srgbClr val="002060"/>
                </a:solidFill>
                <a:latin typeface="微软雅黑" panose="020B0503020204020204" pitchFamily="34" charset="-122"/>
                <a:ea typeface="微软雅黑" panose="020B0503020204020204" pitchFamily="34" charset="-122"/>
              </a:rPr>
              <a:t>，需填写对应蓝字专用发票信息。</a:t>
            </a:r>
          </a:p>
        </p:txBody>
      </p:sp>
      <p:sp>
        <p:nvSpPr>
          <p:cNvPr id="27" name="矩形 26"/>
          <p:cNvSpPr/>
          <p:nvPr/>
        </p:nvSpPr>
        <p:spPr>
          <a:xfrm>
            <a:off x="4656952" y="4176908"/>
            <a:ext cx="2307522" cy="1700370"/>
          </a:xfrm>
          <a:prstGeom prst="rect">
            <a:avLst/>
          </a:prstGeom>
          <a:noFill/>
          <a:ln w="44450">
            <a:solidFill>
              <a:srgbClr val="68B92E"/>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grpSp>
        <p:nvGrpSpPr>
          <p:cNvPr id="4" name="组合 27"/>
          <p:cNvGrpSpPr/>
          <p:nvPr/>
        </p:nvGrpSpPr>
        <p:grpSpPr>
          <a:xfrm>
            <a:off x="7608921" y="2276877"/>
            <a:ext cx="1933512" cy="1493055"/>
            <a:chOff x="854421" y="2232056"/>
            <a:chExt cx="1357322" cy="1357322"/>
          </a:xfrm>
        </p:grpSpPr>
        <p:sp>
          <p:nvSpPr>
            <p:cNvPr id="29" name="椭圆 28"/>
            <p:cNvSpPr/>
            <p:nvPr/>
          </p:nvSpPr>
          <p:spPr>
            <a:xfrm>
              <a:off x="854421" y="2232056"/>
              <a:ext cx="1357322" cy="135732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932490" y="2430445"/>
              <a:ext cx="1210370" cy="839390"/>
            </a:xfrm>
            <a:prstGeom prst="rect">
              <a:avLst/>
            </a:prstGeom>
            <a:noFill/>
          </p:spPr>
          <p:txBody>
            <a:bodyPr wrap="square" rtlCol="0">
              <a:spAutoFit/>
            </a:bodyPr>
            <a:lstStyle/>
            <a:p>
              <a:pPr algn="ctr"/>
              <a:r>
                <a:rPr lang="zh-CN" altLang="en-US" dirty="0">
                  <a:solidFill>
                    <a:schemeClr val="bg1">
                      <a:lumMod val="95000"/>
                    </a:schemeClr>
                  </a:solidFill>
                  <a:latin typeface="微软雅黑" panose="020B0503020204020204" pitchFamily="34" charset="-122"/>
                  <a:ea typeface="微软雅黑" panose="020B0503020204020204" pitchFamily="34" charset="-122"/>
                </a:rPr>
                <a:t>发票未交付或未申报抵扣已退回</a:t>
              </a:r>
            </a:p>
          </p:txBody>
        </p:sp>
      </p:grpSp>
      <p:sp>
        <p:nvSpPr>
          <p:cNvPr id="31" name="TextBox 30"/>
          <p:cNvSpPr txBox="1"/>
          <p:nvPr/>
        </p:nvSpPr>
        <p:spPr>
          <a:xfrm>
            <a:off x="4662377" y="4360194"/>
            <a:ext cx="2098761" cy="923322"/>
          </a:xfrm>
          <a:prstGeom prst="rect">
            <a:avLst/>
          </a:prstGeom>
          <a:noFill/>
        </p:spPr>
        <p:txBody>
          <a:bodyPr wrap="square" lIns="91431" tIns="45716" rIns="91431" bIns="45716" rtlCol="0">
            <a:spAutoFit/>
          </a:bodyPr>
          <a:lstStyle/>
          <a:p>
            <a:pPr>
              <a:defRPr/>
            </a:pPr>
            <a:r>
              <a:rPr lang="zh-CN" altLang="en-US" dirty="0">
                <a:solidFill>
                  <a:srgbClr val="002060"/>
                </a:solidFill>
                <a:latin typeface="微软雅黑" panose="020B0503020204020204" pitchFamily="34" charset="-122"/>
                <a:ea typeface="微软雅黑" panose="020B0503020204020204" pitchFamily="34" charset="-122"/>
              </a:rPr>
              <a:t>购买方申请</a:t>
            </a:r>
            <a:r>
              <a:rPr lang="en-US" altLang="zh-CN" dirty="0">
                <a:solidFill>
                  <a:srgbClr val="002060"/>
                </a:solidFill>
                <a:latin typeface="微软雅黑" panose="020B0503020204020204" pitchFamily="34" charset="-122"/>
                <a:ea typeface="微软雅黑" panose="020B0503020204020204" pitchFamily="34" charset="-122"/>
              </a:rPr>
              <a:t>《</a:t>
            </a:r>
            <a:r>
              <a:rPr lang="zh-CN" altLang="en-US" dirty="0">
                <a:solidFill>
                  <a:srgbClr val="002060"/>
                </a:solidFill>
                <a:latin typeface="微软雅黑" panose="020B0503020204020204" pitchFamily="34" charset="-122"/>
                <a:ea typeface="微软雅黑" panose="020B0503020204020204" pitchFamily="34" charset="-122"/>
              </a:rPr>
              <a:t>信息表</a:t>
            </a:r>
            <a:r>
              <a:rPr lang="en-US" altLang="zh-CN" dirty="0">
                <a:solidFill>
                  <a:srgbClr val="002060"/>
                </a:solidFill>
                <a:latin typeface="微软雅黑" panose="020B0503020204020204" pitchFamily="34" charset="-122"/>
                <a:ea typeface="微软雅黑" panose="020B0503020204020204" pitchFamily="34" charset="-122"/>
              </a:rPr>
              <a:t>》</a:t>
            </a:r>
            <a:r>
              <a:rPr lang="zh-CN" altLang="en-US" dirty="0">
                <a:solidFill>
                  <a:srgbClr val="002060"/>
                </a:solidFill>
                <a:latin typeface="微软雅黑" panose="020B0503020204020204" pitchFamily="34" charset="-122"/>
                <a:ea typeface="微软雅黑" panose="020B0503020204020204" pitchFamily="34" charset="-122"/>
              </a:rPr>
              <a:t>，需填对应蓝字专票信息。</a:t>
            </a:r>
          </a:p>
        </p:txBody>
      </p:sp>
      <p:sp>
        <p:nvSpPr>
          <p:cNvPr id="2" name="流程图: 合并 1"/>
          <p:cNvSpPr/>
          <p:nvPr/>
        </p:nvSpPr>
        <p:spPr>
          <a:xfrm>
            <a:off x="2828691" y="3861056"/>
            <a:ext cx="506309" cy="235748"/>
          </a:xfrm>
          <a:prstGeom prst="flowChartMerg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34" name="流程图: 合并 33"/>
          <p:cNvSpPr/>
          <p:nvPr/>
        </p:nvSpPr>
        <p:spPr>
          <a:xfrm>
            <a:off x="5583346" y="3861056"/>
            <a:ext cx="506309" cy="235748"/>
          </a:xfrm>
          <a:prstGeom prst="flowChartMerge">
            <a:avLst/>
          </a:prstGeom>
          <a:solidFill>
            <a:srgbClr val="68B92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35" name="流程图: 合并 34"/>
          <p:cNvSpPr/>
          <p:nvPr/>
        </p:nvSpPr>
        <p:spPr>
          <a:xfrm>
            <a:off x="8295596" y="3861056"/>
            <a:ext cx="506309" cy="235748"/>
          </a:xfrm>
          <a:prstGeom prst="flowChartMerg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pic>
        <p:nvPicPr>
          <p:cNvPr id="33" name="Picture 3" descr="F:\深圳国税\直属局\纳税人学堂\导图\ppt\ppt1.png"/>
          <p:cNvPicPr>
            <a:picLocks noChangeAspect="1" noChangeArrowheads="1"/>
          </p:cNvPicPr>
          <p:nvPr/>
        </p:nvPicPr>
        <p:blipFill>
          <a:blip r:embed="rId2" cstate="print"/>
          <a:srcRect/>
          <a:stretch>
            <a:fillRect/>
          </a:stretch>
        </p:blipFill>
        <p:spPr bwMode="auto">
          <a:xfrm>
            <a:off x="9638350" y="6067691"/>
            <a:ext cx="1822302" cy="574298"/>
          </a:xfrm>
          <a:prstGeom prst="rect">
            <a:avLst/>
          </a:prstGeom>
          <a:noFill/>
        </p:spPr>
      </p:pic>
      <p:sp>
        <p:nvSpPr>
          <p:cNvPr id="32" name="TextBox 31"/>
          <p:cNvSpPr txBox="1"/>
          <p:nvPr/>
        </p:nvSpPr>
        <p:spPr>
          <a:xfrm>
            <a:off x="380562" y="214291"/>
            <a:ext cx="9928424" cy="569379"/>
          </a:xfrm>
          <a:prstGeom prst="rect">
            <a:avLst/>
          </a:prstGeom>
          <a:noFill/>
        </p:spPr>
        <p:txBody>
          <a:bodyPr wrap="square" lIns="91431" tIns="45716" rIns="91431" bIns="45716" rtlCol="0">
            <a:spAutoFit/>
          </a:bodyPr>
          <a:lstStyle/>
          <a:p>
            <a:r>
              <a:rPr lang="zh-CN" altLang="en-US" sz="3100" dirty="0" smtClean="0">
                <a:solidFill>
                  <a:srgbClr val="0070C0"/>
                </a:solidFill>
                <a:latin typeface="微软雅黑" panose="020B0503020204020204" pitchFamily="34" charset="-122"/>
                <a:ea typeface="微软雅黑" panose="020B0503020204020204" pitchFamily="34" charset="-122"/>
              </a:rPr>
              <a:t>发票</a:t>
            </a:r>
            <a:r>
              <a:rPr lang="zh-CN" altLang="en-US" sz="3100" dirty="0">
                <a:solidFill>
                  <a:srgbClr val="0070C0"/>
                </a:solidFill>
                <a:latin typeface="微软雅黑" panose="020B0503020204020204" pitchFamily="34" charset="-122"/>
                <a:ea typeface="微软雅黑" panose="020B0503020204020204" pitchFamily="34" charset="-122"/>
              </a:rPr>
              <a:t>具体应用之发票的作废与冲红</a:t>
            </a:r>
          </a:p>
        </p:txBody>
      </p:sp>
      <p:grpSp>
        <p:nvGrpSpPr>
          <p:cNvPr id="5" name="组合 109"/>
          <p:cNvGrpSpPr/>
          <p:nvPr/>
        </p:nvGrpSpPr>
        <p:grpSpPr>
          <a:xfrm>
            <a:off x="-6089735" y="357170"/>
            <a:ext cx="16782297" cy="500063"/>
            <a:chOff x="-3357618" y="357166"/>
            <a:chExt cx="9429816" cy="500066"/>
          </a:xfrm>
        </p:grpSpPr>
        <p:cxnSp>
          <p:nvCxnSpPr>
            <p:cNvPr id="37" name="直接连接符 36"/>
            <p:cNvCxnSpPr/>
            <p:nvPr/>
          </p:nvCxnSpPr>
          <p:spPr>
            <a:xfrm>
              <a:off x="-3357618" y="857232"/>
              <a:ext cx="9429816" cy="0"/>
            </a:xfrm>
            <a:prstGeom prst="line">
              <a:avLst/>
            </a:prstGeom>
            <a:ln w="38100" cap="rnd">
              <a:solidFill>
                <a:srgbClr val="68B92E"/>
              </a:solidFill>
              <a:round/>
            </a:ln>
          </p:spPr>
          <p:style>
            <a:lnRef idx="1">
              <a:schemeClr val="accent1"/>
            </a:lnRef>
            <a:fillRef idx="0">
              <a:schemeClr val="accent1"/>
            </a:fillRef>
            <a:effectRef idx="0">
              <a:schemeClr val="accent1"/>
            </a:effectRef>
            <a:fontRef idx="minor">
              <a:schemeClr val="tx1"/>
            </a:fontRef>
          </p:style>
        </p:cxnSp>
        <p:sp>
          <p:nvSpPr>
            <p:cNvPr id="38" name="等腰三角形 37"/>
            <p:cNvSpPr/>
            <p:nvPr/>
          </p:nvSpPr>
          <p:spPr>
            <a:xfrm>
              <a:off x="5500694" y="571480"/>
              <a:ext cx="214314" cy="2857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a:off x="5715008" y="357166"/>
              <a:ext cx="357190" cy="500066"/>
            </a:xfrm>
            <a:prstGeom prst="triangle">
              <a:avLst/>
            </a:prstGeom>
            <a:solidFill>
              <a:srgbClr val="68B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C000"/>
                </a:solidFill>
              </a:endParaRPr>
            </a:p>
          </p:txBody>
        </p:sp>
      </p:grpSp>
    </p:spTree>
    <p:extLst>
      <p:ext uri="{BB962C8B-B14F-4D97-AF65-F5344CB8AC3E}">
        <p14:creationId xmlns:p14="http://schemas.microsoft.com/office/powerpoint/2010/main" xmlns="" val="27430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heel(1)">
                                      <p:cBhvr>
                                        <p:cTn id="39" dur="2000"/>
                                        <p:tgtEl>
                                          <p:spTgt spid="26"/>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heel(1)">
                                      <p:cBhvr>
                                        <p:cTn id="4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25" grpId="0" animBg="1"/>
      <p:bldP spid="26" grpId="0"/>
      <p:bldP spid="27" grpId="0" animBg="1"/>
      <p:bldP spid="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30671" y="1094311"/>
            <a:ext cx="7907526" cy="4985980"/>
          </a:xfrm>
          <a:prstGeom prst="rect">
            <a:avLst/>
          </a:prstGeom>
          <a:noFill/>
        </p:spPr>
        <p:txBody>
          <a:bodyPr wrap="square" rtlCol="0">
            <a:spAutoFit/>
          </a:bodyPr>
          <a:lstStyle/>
          <a:p>
            <a:endParaRPr lang="en-US" altLang="zh-CN" b="1" dirty="0" smtClean="0">
              <a:latin typeface="微软雅黑" pitchFamily="34" charset="-122"/>
              <a:ea typeface="微软雅黑" pitchFamily="34" charset="-122"/>
            </a:endParaRPr>
          </a:p>
          <a:p>
            <a:r>
              <a:rPr lang="en-US" altLang="zh-CN" b="1" dirty="0" smtClean="0">
                <a:latin typeface="微软雅黑" pitchFamily="34" charset="-122"/>
                <a:ea typeface="微软雅黑" pitchFamily="34" charset="-122"/>
              </a:rPr>
              <a:t> </a:t>
            </a:r>
            <a:endParaRPr lang="en-US" altLang="zh-CN" dirty="0">
              <a:solidFill>
                <a:schemeClr val="accent1">
                  <a:lumMod val="75000"/>
                </a:schemeClr>
              </a:solidFill>
              <a:latin typeface="微软雅黑" pitchFamily="34" charset="-122"/>
              <a:ea typeface="微软雅黑" pitchFamily="34" charset="-122"/>
            </a:endParaRPr>
          </a:p>
          <a:p>
            <a:endParaRPr lang="en-US" altLang="zh-CN" sz="2400" dirty="0" smtClean="0">
              <a:solidFill>
                <a:schemeClr val="accent1">
                  <a:lumMod val="75000"/>
                </a:schemeClr>
              </a:solidFill>
              <a:latin typeface="微软雅黑" pitchFamily="34" charset="-122"/>
              <a:ea typeface="微软雅黑" pitchFamily="34" charset="-122"/>
            </a:endParaRPr>
          </a:p>
          <a:p>
            <a:r>
              <a:rPr lang="en-US" altLang="zh-CN" sz="2400" b="1" dirty="0" smtClean="0">
                <a:latin typeface="微软雅黑" pitchFamily="34" charset="-122"/>
                <a:ea typeface="微软雅黑" pitchFamily="34" charset="-122"/>
              </a:rPr>
              <a:t>1.</a:t>
            </a:r>
            <a:r>
              <a:rPr lang="zh-CN" altLang="zh-CN" sz="2400" b="1" dirty="0" smtClean="0">
                <a:latin typeface="微软雅黑" pitchFamily="34" charset="-122"/>
                <a:ea typeface="微软雅黑" pitchFamily="34" charset="-122"/>
              </a:rPr>
              <a:t>丢失增值税专用发票</a:t>
            </a:r>
            <a:r>
              <a:rPr lang="zh-CN" altLang="en-US" sz="2400" b="1" dirty="0" smtClean="0">
                <a:latin typeface="微软雅黑" pitchFamily="34" charset="-122"/>
                <a:ea typeface="微软雅黑" pitchFamily="34" charset="-122"/>
              </a:rPr>
              <a:t>抵扣联和发票联怎么办</a:t>
            </a:r>
            <a:r>
              <a:rPr lang="en-US" altLang="zh-CN" sz="2400" b="1" dirty="0" smtClean="0">
                <a:latin typeface="微软雅黑" pitchFamily="34" charset="-122"/>
                <a:ea typeface="微软雅黑" pitchFamily="34" charset="-122"/>
              </a:rPr>
              <a:t>,</a:t>
            </a:r>
            <a:r>
              <a:rPr lang="zh-CN" altLang="en-US" sz="2400" b="1" dirty="0" smtClean="0">
                <a:latin typeface="微软雅黑" pitchFamily="34" charset="-122"/>
                <a:ea typeface="微软雅黑" pitchFamily="34" charset="-122"/>
              </a:rPr>
              <a:t>有没有罚款</a:t>
            </a:r>
            <a:r>
              <a:rPr lang="en-US" altLang="zh-CN" sz="2400" b="1" dirty="0" smtClean="0">
                <a:latin typeface="微软雅黑" pitchFamily="34" charset="-122"/>
                <a:ea typeface="微软雅黑" pitchFamily="34" charset="-122"/>
              </a:rPr>
              <a:t>?</a:t>
            </a:r>
            <a:endParaRPr lang="zh-CN" altLang="zh-CN" sz="2400" b="1" dirty="0" smtClean="0">
              <a:latin typeface="微软雅黑" pitchFamily="34" charset="-122"/>
              <a:ea typeface="微软雅黑" pitchFamily="34" charset="-122"/>
            </a:endParaRPr>
          </a:p>
          <a:p>
            <a:r>
              <a:rPr lang="zh-CN" altLang="en-US" dirty="0" smtClean="0">
                <a:solidFill>
                  <a:schemeClr val="accent1">
                    <a:lumMod val="75000"/>
                  </a:schemeClr>
                </a:solidFill>
                <a:latin typeface="微软雅黑" pitchFamily="34" charset="-122"/>
                <a:ea typeface="微软雅黑" pitchFamily="34" charset="-122"/>
              </a:rPr>
              <a:t>答：由丢失方</a:t>
            </a:r>
            <a:r>
              <a:rPr lang="zh-CN" altLang="zh-CN" dirty="0" smtClean="0">
                <a:solidFill>
                  <a:schemeClr val="accent1">
                    <a:lumMod val="75000"/>
                  </a:schemeClr>
                </a:solidFill>
                <a:latin typeface="微软雅黑" pitchFamily="34" charset="-122"/>
                <a:ea typeface="微软雅黑" pitchFamily="34" charset="-122"/>
              </a:rPr>
              <a:t>办理</a:t>
            </a:r>
            <a:r>
              <a:rPr lang="zh-CN" altLang="en-US" dirty="0" smtClean="0">
                <a:solidFill>
                  <a:schemeClr val="accent1">
                    <a:lumMod val="75000"/>
                  </a:schemeClr>
                </a:solidFill>
                <a:latin typeface="微软雅黑" pitchFamily="34" charset="-122"/>
                <a:ea typeface="微软雅黑" pitchFamily="34" charset="-122"/>
              </a:rPr>
              <a:t>发票挂失</a:t>
            </a:r>
            <a:r>
              <a:rPr lang="en-US" altLang="zh-CN" dirty="0" smtClean="0">
                <a:solidFill>
                  <a:schemeClr val="accent1">
                    <a:lumMod val="75000"/>
                  </a:schemeClr>
                </a:solidFill>
                <a:latin typeface="微软雅黑" pitchFamily="34" charset="-122"/>
                <a:ea typeface="微软雅黑" pitchFamily="34" charset="-122"/>
              </a:rPr>
              <a:t>,,</a:t>
            </a:r>
            <a:r>
              <a:rPr lang="zh-CN" altLang="en-US" dirty="0" smtClean="0">
                <a:solidFill>
                  <a:schemeClr val="accent1">
                    <a:lumMod val="75000"/>
                  </a:schemeClr>
                </a:solidFill>
                <a:latin typeface="微软雅黑" pitchFamily="34" charset="-122"/>
                <a:ea typeface="微软雅黑" pitchFamily="34" charset="-122"/>
              </a:rPr>
              <a:t>现已取消罚款</a:t>
            </a:r>
            <a:endParaRPr lang="en-US" altLang="zh-CN" dirty="0" smtClean="0">
              <a:solidFill>
                <a:schemeClr val="accent1">
                  <a:lumMod val="75000"/>
                </a:schemeClr>
              </a:solidFill>
              <a:latin typeface="微软雅黑" pitchFamily="34" charset="-122"/>
              <a:ea typeface="微软雅黑" pitchFamily="34" charset="-122"/>
            </a:endParaRPr>
          </a:p>
          <a:p>
            <a:endParaRPr lang="en-US" altLang="zh-CN" dirty="0">
              <a:solidFill>
                <a:schemeClr val="accent1">
                  <a:lumMod val="75000"/>
                </a:schemeClr>
              </a:solidFill>
              <a:latin typeface="微软雅黑" pitchFamily="34" charset="-122"/>
              <a:ea typeface="微软雅黑" pitchFamily="34" charset="-122"/>
            </a:endParaRPr>
          </a:p>
          <a:p>
            <a:r>
              <a:rPr lang="zh-CN" altLang="en-US" sz="2000" dirty="0" smtClean="0"/>
              <a:t>根据</a:t>
            </a:r>
            <a:r>
              <a:rPr lang="en-US" altLang="zh-CN" sz="2000" dirty="0" smtClean="0"/>
              <a:t>&lt;</a:t>
            </a:r>
            <a:r>
              <a:rPr lang="zh-CN" altLang="en-US" sz="2000" dirty="0" smtClean="0"/>
              <a:t>国家税务总局关于增值税发票综合服务平台等事项的公告 </a:t>
            </a:r>
            <a:r>
              <a:rPr lang="en-US" altLang="zh-CN" sz="2000" dirty="0" smtClean="0"/>
              <a:t>&gt;</a:t>
            </a:r>
            <a:r>
              <a:rPr lang="zh-CN" altLang="en-US" sz="2000" dirty="0" smtClean="0"/>
              <a:t>国家税务总局公告</a:t>
            </a:r>
            <a:r>
              <a:rPr lang="en-US" altLang="zh-CN" sz="2000" dirty="0" smtClean="0"/>
              <a:t>2020</a:t>
            </a:r>
            <a:r>
              <a:rPr lang="zh-CN" altLang="en-US" sz="2000" dirty="0" smtClean="0"/>
              <a:t>年第</a:t>
            </a:r>
            <a:r>
              <a:rPr lang="en-US" altLang="zh-CN" sz="2000" dirty="0" smtClean="0"/>
              <a:t>1</a:t>
            </a:r>
            <a:r>
              <a:rPr lang="zh-CN" altLang="en-US" sz="2000" dirty="0" smtClean="0"/>
              <a:t>号</a:t>
            </a:r>
            <a:r>
              <a:rPr lang="en-US" altLang="zh-CN" sz="2000" dirty="0" smtClean="0"/>
              <a:t>:</a:t>
            </a:r>
            <a:r>
              <a:rPr lang="zh-CN" altLang="en-US" sz="2000" dirty="0" smtClean="0"/>
              <a:t>纳税人同时丢失已开具增值税专用发票或机动车销售统一发票的</a:t>
            </a:r>
            <a:r>
              <a:rPr lang="zh-CN" altLang="en-US" sz="2000" dirty="0" smtClean="0">
                <a:solidFill>
                  <a:srgbClr val="FF0000"/>
                </a:solidFill>
              </a:rPr>
              <a:t>发票联和抵扣联</a:t>
            </a:r>
            <a:r>
              <a:rPr lang="zh-CN" altLang="en-US" sz="2000" dirty="0" smtClean="0"/>
              <a:t>，可凭加盖销售方发票专用章的相应发票</a:t>
            </a:r>
            <a:r>
              <a:rPr lang="zh-CN" altLang="en-US" sz="2000" dirty="0" smtClean="0">
                <a:solidFill>
                  <a:srgbClr val="FF0000"/>
                </a:solidFill>
              </a:rPr>
              <a:t>记账联复印件</a:t>
            </a:r>
            <a:r>
              <a:rPr lang="zh-CN" altLang="en-US" sz="2000" dirty="0" smtClean="0"/>
              <a:t>，作为增值税进项税额的抵扣凭证、退税凭证或记账凭证。</a:t>
            </a:r>
            <a:br>
              <a:rPr lang="zh-CN" altLang="en-US" sz="2000" dirty="0" smtClean="0"/>
            </a:br>
            <a:r>
              <a:rPr lang="zh-CN" altLang="en-US" sz="2000" dirty="0" smtClean="0"/>
              <a:t>　　纳税人丢失已开具增值税专用发票或机动车销售统一发票的</a:t>
            </a:r>
            <a:r>
              <a:rPr lang="zh-CN" altLang="en-US" sz="2000" dirty="0" smtClean="0">
                <a:solidFill>
                  <a:srgbClr val="FF0000"/>
                </a:solidFill>
              </a:rPr>
              <a:t>抵扣联</a:t>
            </a:r>
            <a:r>
              <a:rPr lang="zh-CN" altLang="en-US" sz="2000" dirty="0" smtClean="0"/>
              <a:t>，可凭相应发票的发票联复印件，作为增值税进项税额的抵扣凭证或退税凭证</a:t>
            </a:r>
            <a:r>
              <a:rPr lang="en-US" altLang="zh-CN" sz="2000" dirty="0" smtClean="0"/>
              <a:t>;</a:t>
            </a:r>
            <a:r>
              <a:rPr lang="zh-CN" altLang="en-US" sz="2000" dirty="0" smtClean="0"/>
              <a:t>纳税人丢失已开具增值税专用发票或机动车销售统一发票的</a:t>
            </a:r>
            <a:r>
              <a:rPr lang="zh-CN" altLang="en-US" sz="2000" dirty="0" smtClean="0">
                <a:solidFill>
                  <a:srgbClr val="FF0000"/>
                </a:solidFill>
              </a:rPr>
              <a:t>发票联</a:t>
            </a:r>
            <a:r>
              <a:rPr lang="zh-CN" altLang="en-US" sz="2000" dirty="0" smtClean="0"/>
              <a:t>，可凭相应发票的抵扣联复印件，作为记账凭证</a:t>
            </a:r>
            <a:endParaRPr lang="en-US" altLang="zh-CN" sz="2000" dirty="0" smtClean="0">
              <a:latin typeface="微软雅黑" pitchFamily="34" charset="-122"/>
              <a:ea typeface="微软雅黑" pitchFamily="34" charset="-122"/>
            </a:endParaRPr>
          </a:p>
          <a:p>
            <a:endParaRPr lang="en-US" altLang="zh-CN" dirty="0">
              <a:solidFill>
                <a:schemeClr val="accent1">
                  <a:lumMod val="75000"/>
                </a:schemeClr>
              </a:solidFill>
              <a:latin typeface="微软雅黑" pitchFamily="34" charset="-122"/>
              <a:ea typeface="微软雅黑" pitchFamily="34" charset="-122"/>
            </a:endParaRPr>
          </a:p>
        </p:txBody>
      </p:sp>
      <p:cxnSp>
        <p:nvCxnSpPr>
          <p:cNvPr id="3" name="直接连接符 2"/>
          <p:cNvCxnSpPr/>
          <p:nvPr/>
        </p:nvCxnSpPr>
        <p:spPr>
          <a:xfrm>
            <a:off x="626433" y="954250"/>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4" name="图片占位符 31">
            <a:extLst>
              <a:ext uri="{FF2B5EF4-FFF2-40B4-BE49-F238E27FC236}">
                <a16:creationId xmlns:a16="http://schemas.microsoft.com/office/drawing/2014/main" xmlns="" id="{7C5DF579-A915-4968-87DC-2239B7BB234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944" t="-351" r="-944" b="26775"/>
          <a:stretch/>
        </p:blipFill>
        <p:spPr>
          <a:xfrm>
            <a:off x="9276490" y="2831508"/>
            <a:ext cx="2802706" cy="4026493"/>
          </a:xfrm>
          <a:custGeom>
            <a:avLst/>
            <a:gdLst>
              <a:gd name="connsiteX0" fmla="*/ 636413 w 2545651"/>
              <a:gd name="connsiteY0" fmla="*/ 0 h 2204597"/>
              <a:gd name="connsiteX1" fmla="*/ 1909236 w 2545651"/>
              <a:gd name="connsiteY1" fmla="*/ 0 h 2204597"/>
              <a:gd name="connsiteX2" fmla="*/ 2545651 w 2545651"/>
              <a:gd name="connsiteY2" fmla="*/ 1102299 h 2204597"/>
              <a:gd name="connsiteX3" fmla="*/ 1909236 w 2545651"/>
              <a:gd name="connsiteY3" fmla="*/ 2204597 h 2204597"/>
              <a:gd name="connsiteX4" fmla="*/ 636413 w 2545651"/>
              <a:gd name="connsiteY4" fmla="*/ 2204597 h 2204597"/>
              <a:gd name="connsiteX5" fmla="*/ 0 w 2545651"/>
              <a:gd name="connsiteY5" fmla="*/ 1102299 h 22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651" h="2204597">
                <a:moveTo>
                  <a:pt x="636413" y="0"/>
                </a:moveTo>
                <a:lnTo>
                  <a:pt x="1909236" y="0"/>
                </a:lnTo>
                <a:lnTo>
                  <a:pt x="2545651" y="1102299"/>
                </a:lnTo>
                <a:lnTo>
                  <a:pt x="1909236" y="2204597"/>
                </a:lnTo>
                <a:lnTo>
                  <a:pt x="636413" y="2204597"/>
                </a:lnTo>
                <a:lnTo>
                  <a:pt x="0" y="1102299"/>
                </a:lnTo>
                <a:close/>
              </a:path>
            </a:pathLst>
          </a:custGeom>
        </p:spPr>
      </p:pic>
      <p:sp>
        <p:nvSpPr>
          <p:cNvPr id="6" name="矩形 5"/>
          <p:cNvSpPr/>
          <p:nvPr/>
        </p:nvSpPr>
        <p:spPr>
          <a:xfrm>
            <a:off x="626432" y="330822"/>
            <a:ext cx="4901705" cy="523220"/>
          </a:xfrm>
          <a:prstGeom prst="rect">
            <a:avLst/>
          </a:prstGeom>
        </p:spPr>
        <p:txBody>
          <a:bodyPr wrap="square">
            <a:spAutoFit/>
          </a:bodyPr>
          <a:lstStyle/>
          <a:p>
            <a:pPr algn="dist"/>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十常见问题（作废</a:t>
            </a:r>
            <a:r>
              <a:rPr lang="en-US" altLang="zh-CN" sz="2800" b="1" dirty="0" smtClean="0">
                <a:solidFill>
                  <a:srgbClr val="0070C0"/>
                </a:solidFill>
                <a:latin typeface="微软雅黑" pitchFamily="34" charset="-122"/>
                <a:ea typeface="微软雅黑" pitchFamily="34" charset="-122"/>
                <a:cs typeface="+mn-ea"/>
                <a:sym typeface="Arial" panose="020B0604020202020204" pitchFamily="34" charset="0"/>
              </a:rPr>
              <a:t>&amp;</a:t>
            </a:r>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冲红）</a:t>
            </a:r>
            <a:endParaRPr lang="zh-CN" altLang="en-US" sz="2800" b="1" dirty="0">
              <a:solidFill>
                <a:srgbClr val="0070C0"/>
              </a:solidFill>
              <a:latin typeface="微软雅黑" pitchFamily="34" charset="-122"/>
              <a:ea typeface="微软雅黑" pitchFamily="34" charset="-122"/>
              <a:cs typeface="+mn-ea"/>
              <a:sym typeface="Arial" panose="020B0604020202020204" pitchFamily="34" charset="0"/>
            </a:endParaRPr>
          </a:p>
        </p:txBody>
      </p:sp>
    </p:spTree>
    <p:extLst>
      <p:ext uri="{BB962C8B-B14F-4D97-AF65-F5344CB8AC3E}">
        <p14:creationId xmlns:p14="http://schemas.microsoft.com/office/powerpoint/2010/main" xmlns="" val="4112415866"/>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546178" y="1807791"/>
            <a:ext cx="7954605" cy="4616648"/>
          </a:xfrm>
          <a:prstGeom prst="rect">
            <a:avLst/>
          </a:prstGeom>
          <a:noFill/>
        </p:spPr>
        <p:txBody>
          <a:bodyPr wrap="square" rtlCol="0">
            <a:spAutoFit/>
          </a:bodyPr>
          <a:lstStyle/>
          <a:p>
            <a:r>
              <a:rPr lang="en-US" altLang="zh-CN" sz="2000" b="1" dirty="0" smtClean="0">
                <a:latin typeface="微软雅黑" pitchFamily="34" charset="-122"/>
                <a:ea typeface="微软雅黑" pitchFamily="34" charset="-122"/>
              </a:rPr>
              <a:t>1.</a:t>
            </a:r>
            <a:r>
              <a:rPr lang="zh-CN" altLang="zh-CN" sz="2000" b="1" dirty="0" smtClean="0">
                <a:latin typeface="微软雅黑" pitchFamily="34" charset="-122"/>
                <a:ea typeface="微软雅黑" pitchFamily="34" charset="-122"/>
              </a:rPr>
              <a:t>当季度内代开的发票作废或冲红后，多缴的税款可以抵税重开发票或者申请退税。</a:t>
            </a:r>
            <a:endParaRPr lang="en-US" altLang="zh-CN" sz="2000" b="1" dirty="0" smtClean="0">
              <a:latin typeface="微软雅黑" pitchFamily="34" charset="-122"/>
              <a:ea typeface="微软雅黑" pitchFamily="34" charset="-122"/>
            </a:endParaRPr>
          </a:p>
          <a:p>
            <a:endParaRPr lang="zh-CN" altLang="zh-CN" sz="2000" b="1" dirty="0" smtClean="0">
              <a:latin typeface="微软雅黑" pitchFamily="34" charset="-122"/>
              <a:ea typeface="微软雅黑" pitchFamily="34" charset="-122"/>
            </a:endParaRPr>
          </a:p>
          <a:p>
            <a:r>
              <a:rPr lang="zh-CN" altLang="zh-CN" dirty="0" smtClean="0">
                <a:solidFill>
                  <a:srgbClr val="005DA2"/>
                </a:solidFill>
                <a:latin typeface="微软雅黑" pitchFamily="34" charset="-122"/>
                <a:ea typeface="微软雅黑" pitchFamily="34" charset="-122"/>
              </a:rPr>
              <a:t>（一）抵税重开：如果当季度代开的发票作废或冲红后有多缴税款，</a:t>
            </a:r>
            <a:r>
              <a:rPr lang="zh-CN" altLang="zh-CN" dirty="0" smtClean="0">
                <a:solidFill>
                  <a:srgbClr val="FF0000"/>
                </a:solidFill>
                <a:latin typeface="微软雅黑" pitchFamily="34" charset="-122"/>
                <a:ea typeface="微软雅黑" pitchFamily="34" charset="-122"/>
              </a:rPr>
              <a:t>未跨季度</a:t>
            </a:r>
            <a:r>
              <a:rPr lang="zh-CN" altLang="zh-CN" dirty="0" smtClean="0">
                <a:solidFill>
                  <a:srgbClr val="005DA2"/>
                </a:solidFill>
                <a:latin typeface="微软雅黑" pitchFamily="34" charset="-122"/>
                <a:ea typeface="微软雅黑" pitchFamily="34" charset="-122"/>
              </a:rPr>
              <a:t>重新代开的发票与作废或冲红的发票</a:t>
            </a:r>
            <a:r>
              <a:rPr lang="zh-CN" altLang="zh-CN" dirty="0" smtClean="0">
                <a:solidFill>
                  <a:srgbClr val="FF0000"/>
                </a:solidFill>
                <a:latin typeface="微软雅黑" pitchFamily="34" charset="-122"/>
                <a:ea typeface="微软雅黑" pitchFamily="34" charset="-122"/>
              </a:rPr>
              <a:t>征收品目</a:t>
            </a:r>
            <a:r>
              <a:rPr lang="zh-CN" altLang="zh-CN" dirty="0" smtClean="0">
                <a:solidFill>
                  <a:srgbClr val="005DA2"/>
                </a:solidFill>
                <a:latin typeface="微软雅黑" pitchFamily="34" charset="-122"/>
                <a:ea typeface="微软雅黑" pitchFamily="34" charset="-122"/>
              </a:rPr>
              <a:t>一致，金额≤作废或冲红的发票金额，可以抵税重开，自助机和前台都可以操作，办理流程参考办税指南“误收多缴退抵税”。</a:t>
            </a:r>
            <a:endParaRPr lang="en-US" altLang="zh-CN" dirty="0" smtClean="0">
              <a:solidFill>
                <a:srgbClr val="005DA2"/>
              </a:solidFill>
              <a:latin typeface="微软雅黑" pitchFamily="34" charset="-122"/>
              <a:ea typeface="微软雅黑" pitchFamily="34" charset="-122"/>
            </a:endParaRPr>
          </a:p>
          <a:p>
            <a:r>
              <a:rPr lang="en-US" altLang="zh-CN" dirty="0" smtClean="0">
                <a:solidFill>
                  <a:srgbClr val="005DA2"/>
                </a:solidFill>
                <a:latin typeface="微软雅黑" pitchFamily="34" charset="-122"/>
                <a:ea typeface="微软雅黑" pitchFamily="34" charset="-122"/>
              </a:rPr>
              <a:t>                       </a:t>
            </a:r>
          </a:p>
          <a:p>
            <a:endParaRPr lang="en-US" altLang="zh-CN" dirty="0" smtClean="0">
              <a:solidFill>
                <a:srgbClr val="005DA2"/>
              </a:solidFill>
              <a:latin typeface="微软雅黑" pitchFamily="34" charset="-122"/>
              <a:ea typeface="微软雅黑" pitchFamily="34" charset="-122"/>
            </a:endParaRPr>
          </a:p>
          <a:p>
            <a:endParaRPr lang="zh-CN" altLang="zh-CN" dirty="0" smtClean="0">
              <a:solidFill>
                <a:srgbClr val="005DA2"/>
              </a:solidFill>
              <a:latin typeface="微软雅黑" pitchFamily="34" charset="-122"/>
              <a:ea typeface="微软雅黑" pitchFamily="34" charset="-122"/>
            </a:endParaRPr>
          </a:p>
          <a:p>
            <a:r>
              <a:rPr lang="zh-CN" altLang="zh-CN" dirty="0" smtClean="0">
                <a:solidFill>
                  <a:srgbClr val="005DA2"/>
                </a:solidFill>
                <a:latin typeface="微软雅黑" pitchFamily="34" charset="-122"/>
                <a:ea typeface="微软雅黑" pitchFamily="34" charset="-122"/>
              </a:rPr>
              <a:t>（二）退税：如果抵减不完或者不符合上述抵税重开的条件，纳税人就多缴的税款可以申请退税。</a:t>
            </a:r>
          </a:p>
          <a:p>
            <a:r>
              <a:rPr lang="zh-CN" altLang="zh-CN" dirty="0" smtClean="0">
                <a:solidFill>
                  <a:srgbClr val="005DA2"/>
                </a:solidFill>
                <a:latin typeface="微软雅黑" pitchFamily="34" charset="-122"/>
                <a:ea typeface="微软雅黑" pitchFamily="34" charset="-122"/>
              </a:rPr>
              <a:t>退税的具体办理流程需区分情况：如纳税人在代开发票当季度冲红，参考办税指南“误收多缴退抵税”；如纳税人已办理代开发票所属期的增值税申报，参考办税指南“汇算清缴结算多缴退抵税”【知识库资料简码：</a:t>
            </a:r>
            <a:r>
              <a:rPr lang="en-US" altLang="zh-CN" dirty="0" smtClean="0">
                <a:solidFill>
                  <a:srgbClr val="005DA2"/>
                </a:solidFill>
                <a:latin typeface="微软雅黑" pitchFamily="34" charset="-122"/>
                <a:ea typeface="微软雅黑" pitchFamily="34" charset="-122"/>
              </a:rPr>
              <a:t>028843 </a:t>
            </a:r>
            <a:r>
              <a:rPr lang="zh-CN" altLang="zh-CN" dirty="0" smtClean="0">
                <a:solidFill>
                  <a:srgbClr val="005DA2"/>
                </a:solidFill>
                <a:latin typeface="微软雅黑" pitchFamily="34" charset="-122"/>
                <a:ea typeface="微软雅黑" pitchFamily="34" charset="-122"/>
              </a:rPr>
              <a:t>】</a:t>
            </a:r>
          </a:p>
          <a:p>
            <a:endParaRPr lang="en-US" altLang="zh-CN" dirty="0">
              <a:solidFill>
                <a:srgbClr val="005DA2"/>
              </a:solidFill>
              <a:latin typeface="微软雅黑" pitchFamily="34" charset="-122"/>
              <a:ea typeface="微软雅黑" pitchFamily="34" charset="-122"/>
            </a:endParaRPr>
          </a:p>
        </p:txBody>
      </p:sp>
      <p:cxnSp>
        <p:nvCxnSpPr>
          <p:cNvPr id="3" name="直接连接符 2"/>
          <p:cNvCxnSpPr/>
          <p:nvPr/>
        </p:nvCxnSpPr>
        <p:spPr>
          <a:xfrm>
            <a:off x="626433" y="854042"/>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626433" y="330822"/>
            <a:ext cx="3573053" cy="523220"/>
          </a:xfrm>
          <a:prstGeom prst="rect">
            <a:avLst/>
          </a:prstGeom>
        </p:spPr>
        <p:txBody>
          <a:bodyPr wrap="square">
            <a:spAutoFit/>
          </a:bodyPr>
          <a:lstStyle/>
          <a:p>
            <a:pPr algn="dist"/>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十其他常见问题</a:t>
            </a:r>
            <a:endParaRPr lang="zh-CN" altLang="en-US" sz="2800" b="1" dirty="0">
              <a:solidFill>
                <a:srgbClr val="0070C0"/>
              </a:solidFill>
              <a:latin typeface="微软雅黑" pitchFamily="34" charset="-122"/>
              <a:ea typeface="微软雅黑" pitchFamily="34" charset="-122"/>
              <a:cs typeface="+mn-ea"/>
              <a:sym typeface="Arial" panose="020B0604020202020204" pitchFamily="34" charset="0"/>
            </a:endParaRPr>
          </a:p>
        </p:txBody>
      </p:sp>
      <p:pic>
        <p:nvPicPr>
          <p:cNvPr id="14" name="图片占位符 31">
            <a:extLst>
              <a:ext uri="{FF2B5EF4-FFF2-40B4-BE49-F238E27FC236}">
                <a16:creationId xmlns:a16="http://schemas.microsoft.com/office/drawing/2014/main" xmlns="" id="{7C5DF579-A915-4968-87DC-2239B7BB234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944" t="-351" r="-944" b="26775"/>
          <a:stretch/>
        </p:blipFill>
        <p:spPr>
          <a:xfrm>
            <a:off x="9276490" y="2831508"/>
            <a:ext cx="2802706" cy="4026493"/>
          </a:xfrm>
          <a:custGeom>
            <a:avLst/>
            <a:gdLst>
              <a:gd name="connsiteX0" fmla="*/ 636413 w 2545651"/>
              <a:gd name="connsiteY0" fmla="*/ 0 h 2204597"/>
              <a:gd name="connsiteX1" fmla="*/ 1909236 w 2545651"/>
              <a:gd name="connsiteY1" fmla="*/ 0 h 2204597"/>
              <a:gd name="connsiteX2" fmla="*/ 2545651 w 2545651"/>
              <a:gd name="connsiteY2" fmla="*/ 1102299 h 2204597"/>
              <a:gd name="connsiteX3" fmla="*/ 1909236 w 2545651"/>
              <a:gd name="connsiteY3" fmla="*/ 2204597 h 2204597"/>
              <a:gd name="connsiteX4" fmla="*/ 636413 w 2545651"/>
              <a:gd name="connsiteY4" fmla="*/ 2204597 h 2204597"/>
              <a:gd name="connsiteX5" fmla="*/ 0 w 2545651"/>
              <a:gd name="connsiteY5" fmla="*/ 1102299 h 22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651" h="2204597">
                <a:moveTo>
                  <a:pt x="636413" y="0"/>
                </a:moveTo>
                <a:lnTo>
                  <a:pt x="1909236" y="0"/>
                </a:lnTo>
                <a:lnTo>
                  <a:pt x="2545651" y="1102299"/>
                </a:lnTo>
                <a:lnTo>
                  <a:pt x="1909236" y="2204597"/>
                </a:lnTo>
                <a:lnTo>
                  <a:pt x="636413" y="2204597"/>
                </a:lnTo>
                <a:lnTo>
                  <a:pt x="0" y="1102299"/>
                </a:lnTo>
                <a:close/>
              </a:path>
            </a:pathLst>
          </a:custGeom>
        </p:spPr>
      </p:pic>
      <p:sp>
        <p:nvSpPr>
          <p:cNvPr id="2" name="TextBox 1"/>
          <p:cNvSpPr txBox="1"/>
          <p:nvPr/>
        </p:nvSpPr>
        <p:spPr>
          <a:xfrm>
            <a:off x="626433" y="1091099"/>
            <a:ext cx="3897047" cy="461665"/>
          </a:xfrm>
          <a:prstGeom prst="rect">
            <a:avLst/>
          </a:prstGeom>
          <a:noFill/>
        </p:spPr>
        <p:txBody>
          <a:bodyPr wrap="square" rtlCol="0" anchor="ctr">
            <a:spAutoFit/>
          </a:bodyPr>
          <a:lstStyle/>
          <a:p>
            <a:pPr>
              <a:lnSpc>
                <a:spcPct val="120000"/>
              </a:lnSpc>
            </a:pPr>
            <a:r>
              <a:rPr lang="zh-CN" altLang="en-US" sz="2000" b="1" dirty="0" smtClean="0">
                <a:solidFill>
                  <a:srgbClr val="005DA2"/>
                </a:solidFill>
                <a:latin typeface="微软雅黑" pitchFamily="34" charset="-122"/>
                <a:ea typeface="微软雅黑" pitchFamily="34" charset="-122"/>
              </a:rPr>
              <a:t>（一）抵税重开</a:t>
            </a:r>
          </a:p>
        </p:txBody>
      </p:sp>
    </p:spTree>
    <p:extLst>
      <p:ext uri="{BB962C8B-B14F-4D97-AF65-F5344CB8AC3E}">
        <p14:creationId xmlns:p14="http://schemas.microsoft.com/office/powerpoint/2010/main" xmlns="" val="3123233782"/>
      </p:ext>
    </p:extLst>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12991" y="1762076"/>
            <a:ext cx="7807537" cy="4739759"/>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1.</a:t>
            </a:r>
            <a:r>
              <a:rPr lang="zh-CN" altLang="en-US" b="1" dirty="0" smtClean="0">
                <a:latin typeface="微软雅黑" pitchFamily="34" charset="-122"/>
                <a:ea typeface="微软雅黑" pitchFamily="34" charset="-122"/>
              </a:rPr>
              <a:t>小规模</a:t>
            </a:r>
            <a:r>
              <a:rPr lang="zh-CN" altLang="zh-CN" b="1" dirty="0" smtClean="0">
                <a:latin typeface="微软雅黑" pitchFamily="34" charset="-122"/>
                <a:ea typeface="微软雅黑" pitchFamily="34" charset="-122"/>
              </a:rPr>
              <a:t>纳税人在新版电子税务局申请发票代开，选择</a:t>
            </a:r>
            <a:r>
              <a:rPr lang="en-US" altLang="zh-CN" b="1" dirty="0" smtClean="0">
                <a:latin typeface="微软雅黑" pitchFamily="34" charset="-122"/>
                <a:ea typeface="微软雅黑" pitchFamily="34" charset="-122"/>
              </a:rPr>
              <a:t>EMS</a:t>
            </a:r>
            <a:r>
              <a:rPr lang="zh-CN" altLang="zh-CN" b="1" dirty="0" smtClean="0">
                <a:latin typeface="微软雅黑" pitchFamily="34" charset="-122"/>
                <a:ea typeface="微软雅黑" pitchFamily="34" charset="-122"/>
              </a:rPr>
              <a:t>代开邮寄，下单填写地址是武汉市，现在过了</a:t>
            </a:r>
            <a:r>
              <a:rPr lang="en-US" altLang="zh-CN" b="1" dirty="0" smtClean="0">
                <a:latin typeface="微软雅黑" pitchFamily="34" charset="-122"/>
                <a:ea typeface="微软雅黑" pitchFamily="34" charset="-122"/>
              </a:rPr>
              <a:t>7</a:t>
            </a:r>
            <a:r>
              <a:rPr lang="zh-CN" altLang="zh-CN" b="1" dirty="0" smtClean="0">
                <a:latin typeface="微软雅黑" pitchFamily="34" charset="-122"/>
                <a:ea typeface="微软雅黑" pitchFamily="34" charset="-122"/>
              </a:rPr>
              <a:t>天状态还是“受理中”请问：现在能否邮寄到外地</a:t>
            </a:r>
            <a:r>
              <a:rPr lang="zh-CN" altLang="en-US" b="1" dirty="0" smtClean="0">
                <a:latin typeface="微软雅黑" pitchFamily="34" charset="-122"/>
                <a:ea typeface="微软雅黑" pitchFamily="34" charset="-122"/>
              </a:rPr>
              <a:t>？</a:t>
            </a:r>
            <a:endParaRPr lang="en-US" altLang="zh-CN" b="1" dirty="0" smtClean="0">
              <a:latin typeface="微软雅黑" pitchFamily="34" charset="-122"/>
              <a:ea typeface="微软雅黑" pitchFamily="34" charset="-122"/>
            </a:endParaRPr>
          </a:p>
          <a:p>
            <a:r>
              <a:rPr lang="zh-CN" altLang="en-US" sz="1600" dirty="0" smtClean="0">
                <a:solidFill>
                  <a:schemeClr val="accent1">
                    <a:lumMod val="75000"/>
                  </a:schemeClr>
                </a:solidFill>
                <a:latin typeface="微软雅黑" pitchFamily="34" charset="-122"/>
                <a:ea typeface="微软雅黑" pitchFamily="34" charset="-122"/>
              </a:rPr>
              <a:t>答：</a:t>
            </a:r>
            <a:r>
              <a:rPr lang="zh-CN" altLang="zh-CN" sz="1600" dirty="0" smtClean="0">
                <a:solidFill>
                  <a:schemeClr val="accent1">
                    <a:lumMod val="75000"/>
                  </a:schemeClr>
                </a:solidFill>
                <a:latin typeface="微软雅黑" pitchFamily="34" charset="-122"/>
                <a:ea typeface="微软雅黑" pitchFamily="34" charset="-122"/>
              </a:rPr>
              <a:t>代开发票不能邮寄到外地。</a:t>
            </a:r>
            <a:endParaRPr lang="en-US" altLang="zh-CN" sz="1600" dirty="0" smtClean="0">
              <a:solidFill>
                <a:schemeClr val="accent1">
                  <a:lumMod val="75000"/>
                </a:schemeClr>
              </a:solidFill>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en-US" altLang="zh-CN" b="1" dirty="0" smtClean="0">
                <a:latin typeface="微软雅黑" pitchFamily="34" charset="-122"/>
                <a:ea typeface="微软雅黑" pitchFamily="34" charset="-122"/>
              </a:rPr>
              <a:t>2.</a:t>
            </a:r>
            <a:r>
              <a:rPr lang="zh-CN" altLang="zh-CN" b="1" dirty="0" smtClean="0">
                <a:latin typeface="微软雅黑" pitchFamily="34" charset="-122"/>
                <a:ea typeface="微软雅黑" pitchFamily="34" charset="-122"/>
              </a:rPr>
              <a:t>请问现在代开发票选择</a:t>
            </a:r>
            <a:r>
              <a:rPr lang="en-US" altLang="zh-CN" b="1" dirty="0" smtClean="0">
                <a:latin typeface="微软雅黑" pitchFamily="34" charset="-122"/>
                <a:ea typeface="微软雅黑" pitchFamily="34" charset="-122"/>
              </a:rPr>
              <a:t>EMS</a:t>
            </a:r>
            <a:r>
              <a:rPr lang="zh-CN" altLang="zh-CN" b="1" dirty="0" smtClean="0">
                <a:latin typeface="微软雅黑" pitchFamily="34" charset="-122"/>
                <a:ea typeface="微软雅黑" pitchFamily="34" charset="-122"/>
              </a:rPr>
              <a:t>送达是否仍然是一个工作日送达？全市是否统一？</a:t>
            </a:r>
          </a:p>
          <a:p>
            <a:r>
              <a:rPr lang="zh-CN" altLang="en-US" sz="1600" dirty="0" smtClean="0">
                <a:solidFill>
                  <a:schemeClr val="accent1">
                    <a:lumMod val="75000"/>
                  </a:schemeClr>
                </a:solidFill>
                <a:latin typeface="微软雅黑" pitchFamily="34" charset="-122"/>
                <a:ea typeface="微软雅黑" pitchFamily="34" charset="-122"/>
              </a:rPr>
              <a:t>答：</a:t>
            </a:r>
            <a:r>
              <a:rPr lang="zh-CN" altLang="zh-CN" sz="1600" dirty="0" smtClean="0">
                <a:solidFill>
                  <a:schemeClr val="accent1">
                    <a:lumMod val="75000"/>
                  </a:schemeClr>
                </a:solidFill>
                <a:latin typeface="微软雅黑" pitchFamily="34" charset="-122"/>
                <a:ea typeface="微软雅黑" pitchFamily="34" charset="-122"/>
              </a:rPr>
              <a:t>一般两个工作日内送达，两个工作日内未能送达的，可能是存在不能通过</a:t>
            </a:r>
            <a:r>
              <a:rPr lang="en-US" altLang="zh-CN" sz="1600" dirty="0" err="1" smtClean="0">
                <a:solidFill>
                  <a:schemeClr val="accent1">
                    <a:lumMod val="75000"/>
                  </a:schemeClr>
                </a:solidFill>
                <a:latin typeface="微软雅黑" pitchFamily="34" charset="-122"/>
                <a:ea typeface="微软雅黑" pitchFamily="34" charset="-122"/>
              </a:rPr>
              <a:t>ems</a:t>
            </a:r>
            <a:r>
              <a:rPr lang="zh-CN" altLang="zh-CN" sz="1600" dirty="0" smtClean="0">
                <a:solidFill>
                  <a:schemeClr val="accent1">
                    <a:lumMod val="75000"/>
                  </a:schemeClr>
                </a:solidFill>
                <a:latin typeface="微软雅黑" pitchFamily="34" charset="-122"/>
                <a:ea typeface="微软雅黑" pitchFamily="34" charset="-122"/>
              </a:rPr>
              <a:t>送达的情况。</a:t>
            </a:r>
            <a:endParaRPr lang="en-US" altLang="zh-CN" sz="1600" dirty="0" smtClean="0">
              <a:solidFill>
                <a:schemeClr val="accent1">
                  <a:lumMod val="75000"/>
                </a:schemeClr>
              </a:solidFill>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en-US" altLang="zh-CN" b="1" dirty="0" smtClean="0">
                <a:latin typeface="微软雅黑" pitchFamily="34" charset="-122"/>
                <a:ea typeface="微软雅黑" pitchFamily="34" charset="-122"/>
              </a:rPr>
              <a:t>3.</a:t>
            </a:r>
            <a:r>
              <a:rPr lang="zh-CN" altLang="en-US" b="1" dirty="0" smtClean="0">
                <a:latin typeface="微软雅黑" pitchFamily="34" charset="-122"/>
                <a:ea typeface="微软雅黑" pitchFamily="34" charset="-122"/>
              </a:rPr>
              <a:t>小规模</a:t>
            </a:r>
            <a:r>
              <a:rPr lang="zh-CN" altLang="en-US" b="1" dirty="0">
                <a:latin typeface="微软雅黑" pitchFamily="34" charset="-122"/>
                <a:ea typeface="微软雅黑" pitchFamily="34" charset="-122"/>
              </a:rPr>
              <a:t>纳税人代开发票选择邮寄方式领取时收件人是否可以为企业法人、财务人员、办税人员、购票员中的任一个，而不是只能购票员？</a:t>
            </a:r>
            <a:r>
              <a:rPr lang="zh-CN" altLang="zh-CN" b="1" dirty="0" smtClean="0">
                <a:latin typeface="微软雅黑" pitchFamily="34" charset="-122"/>
                <a:ea typeface="微软雅黑" pitchFamily="34" charset="-122"/>
              </a:rPr>
              <a:t>？</a:t>
            </a:r>
          </a:p>
          <a:p>
            <a:r>
              <a:rPr lang="zh-CN" altLang="en-US" sz="1600" dirty="0" smtClean="0">
                <a:solidFill>
                  <a:schemeClr val="accent1">
                    <a:lumMod val="75000"/>
                  </a:schemeClr>
                </a:solidFill>
                <a:latin typeface="微软雅黑" pitchFamily="34" charset="-122"/>
                <a:ea typeface="微软雅黑" pitchFamily="34" charset="-122"/>
              </a:rPr>
              <a:t>答</a:t>
            </a:r>
            <a:r>
              <a:rPr lang="zh-CN" altLang="en-US" sz="1600" dirty="0">
                <a:solidFill>
                  <a:schemeClr val="accent1">
                    <a:lumMod val="75000"/>
                  </a:schemeClr>
                </a:solidFill>
                <a:latin typeface="微软雅黑" pitchFamily="34" charset="-122"/>
                <a:ea typeface="微软雅黑" pitchFamily="34" charset="-122"/>
              </a:rPr>
              <a:t>：代开发票邮寄收件人为代开发票的申请人，可以是企业法人、财务人员、办税人员、购票</a:t>
            </a:r>
            <a:r>
              <a:rPr lang="zh-CN" altLang="en-US" sz="1600" dirty="0" smtClean="0">
                <a:solidFill>
                  <a:schemeClr val="accent1">
                    <a:lumMod val="75000"/>
                  </a:schemeClr>
                </a:solidFill>
                <a:latin typeface="微软雅黑" pitchFamily="34" charset="-122"/>
                <a:ea typeface="微软雅黑" pitchFamily="34" charset="-122"/>
              </a:rPr>
              <a:t>员</a:t>
            </a:r>
            <a:r>
              <a:rPr lang="zh-CN" altLang="zh-CN" sz="1600" dirty="0" smtClean="0">
                <a:solidFill>
                  <a:schemeClr val="accent1">
                    <a:lumMod val="75000"/>
                  </a:schemeClr>
                </a:solidFill>
                <a:latin typeface="微软雅黑" pitchFamily="34" charset="-122"/>
                <a:ea typeface="微软雅黑" pitchFamily="34" charset="-122"/>
              </a:rPr>
              <a:t>。</a:t>
            </a:r>
          </a:p>
        </p:txBody>
      </p:sp>
      <p:cxnSp>
        <p:nvCxnSpPr>
          <p:cNvPr id="3" name="直接连接符 2"/>
          <p:cNvCxnSpPr/>
          <p:nvPr/>
        </p:nvCxnSpPr>
        <p:spPr>
          <a:xfrm>
            <a:off x="626433" y="954250"/>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5" name="图片占位符 31">
            <a:extLst>
              <a:ext uri="{FF2B5EF4-FFF2-40B4-BE49-F238E27FC236}">
                <a16:creationId xmlns:a16="http://schemas.microsoft.com/office/drawing/2014/main" xmlns="" id="{7C5DF579-A915-4968-87DC-2239B7BB234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944" t="-351" r="-944" b="26775"/>
          <a:stretch/>
        </p:blipFill>
        <p:spPr>
          <a:xfrm>
            <a:off x="9276490" y="2831508"/>
            <a:ext cx="2802706" cy="4026493"/>
          </a:xfrm>
          <a:custGeom>
            <a:avLst/>
            <a:gdLst>
              <a:gd name="connsiteX0" fmla="*/ 636413 w 2545651"/>
              <a:gd name="connsiteY0" fmla="*/ 0 h 2204597"/>
              <a:gd name="connsiteX1" fmla="*/ 1909236 w 2545651"/>
              <a:gd name="connsiteY1" fmla="*/ 0 h 2204597"/>
              <a:gd name="connsiteX2" fmla="*/ 2545651 w 2545651"/>
              <a:gd name="connsiteY2" fmla="*/ 1102299 h 2204597"/>
              <a:gd name="connsiteX3" fmla="*/ 1909236 w 2545651"/>
              <a:gd name="connsiteY3" fmla="*/ 2204597 h 2204597"/>
              <a:gd name="connsiteX4" fmla="*/ 636413 w 2545651"/>
              <a:gd name="connsiteY4" fmla="*/ 2204597 h 2204597"/>
              <a:gd name="connsiteX5" fmla="*/ 0 w 2545651"/>
              <a:gd name="connsiteY5" fmla="*/ 1102299 h 22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651" h="2204597">
                <a:moveTo>
                  <a:pt x="636413" y="0"/>
                </a:moveTo>
                <a:lnTo>
                  <a:pt x="1909236" y="0"/>
                </a:lnTo>
                <a:lnTo>
                  <a:pt x="2545651" y="1102299"/>
                </a:lnTo>
                <a:lnTo>
                  <a:pt x="1909236" y="2204597"/>
                </a:lnTo>
                <a:lnTo>
                  <a:pt x="636413" y="2204597"/>
                </a:lnTo>
                <a:lnTo>
                  <a:pt x="0" y="1102299"/>
                </a:lnTo>
                <a:close/>
              </a:path>
            </a:pathLst>
          </a:custGeom>
        </p:spPr>
      </p:pic>
      <p:sp>
        <p:nvSpPr>
          <p:cNvPr id="2" name="矩形 1"/>
          <p:cNvSpPr/>
          <p:nvPr/>
        </p:nvSpPr>
        <p:spPr>
          <a:xfrm>
            <a:off x="626433" y="1138452"/>
            <a:ext cx="1337433" cy="424732"/>
          </a:xfrm>
          <a:prstGeom prst="rect">
            <a:avLst/>
          </a:prstGeom>
        </p:spPr>
        <p:txBody>
          <a:bodyPr wrap="none">
            <a:spAutoFit/>
          </a:bodyPr>
          <a:lstStyle/>
          <a:p>
            <a:pPr>
              <a:lnSpc>
                <a:spcPct val="120000"/>
              </a:lnSpc>
            </a:pPr>
            <a:r>
              <a:rPr lang="zh-CN" altLang="en-US" b="1" dirty="0" smtClean="0">
                <a:solidFill>
                  <a:srgbClr val="005DA2"/>
                </a:solidFill>
                <a:latin typeface="微软雅黑" pitchFamily="34" charset="-122"/>
                <a:ea typeface="微软雅黑" pitchFamily="34" charset="-122"/>
              </a:rPr>
              <a:t>（二）邮寄</a:t>
            </a:r>
            <a:endParaRPr lang="zh-CN" altLang="en-US" b="1" dirty="0">
              <a:solidFill>
                <a:srgbClr val="005DA2"/>
              </a:solidFill>
              <a:latin typeface="微软雅黑" pitchFamily="34" charset="-122"/>
              <a:ea typeface="微软雅黑" pitchFamily="34" charset="-122"/>
            </a:endParaRPr>
          </a:p>
        </p:txBody>
      </p:sp>
      <p:sp>
        <p:nvSpPr>
          <p:cNvPr id="8" name="矩形 7"/>
          <p:cNvSpPr/>
          <p:nvPr/>
        </p:nvSpPr>
        <p:spPr>
          <a:xfrm>
            <a:off x="626433" y="330822"/>
            <a:ext cx="3573053" cy="523220"/>
          </a:xfrm>
          <a:prstGeom prst="rect">
            <a:avLst/>
          </a:prstGeom>
        </p:spPr>
        <p:txBody>
          <a:bodyPr wrap="square">
            <a:spAutoFit/>
          </a:bodyPr>
          <a:lstStyle/>
          <a:p>
            <a:pPr algn="dist"/>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十、其他常见问题</a:t>
            </a:r>
            <a:endParaRPr lang="zh-CN" altLang="en-US" sz="2800" b="1" dirty="0">
              <a:solidFill>
                <a:srgbClr val="0070C0"/>
              </a:solidFill>
              <a:latin typeface="微软雅黑" pitchFamily="34" charset="-122"/>
              <a:ea typeface="微软雅黑" pitchFamily="34" charset="-122"/>
              <a:cs typeface="+mn-ea"/>
              <a:sym typeface="Arial" panose="020B0604020202020204" pitchFamily="34" charset="0"/>
            </a:endParaRPr>
          </a:p>
        </p:txBody>
      </p:sp>
    </p:spTree>
    <p:extLst>
      <p:ext uri="{BB962C8B-B14F-4D97-AF65-F5344CB8AC3E}">
        <p14:creationId xmlns:p14="http://schemas.microsoft.com/office/powerpoint/2010/main" xmlns="" val="6039586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1361186" y="1103825"/>
            <a:ext cx="4491913" cy="441339"/>
          </a:xfrm>
          <a:prstGeom prst="rect">
            <a:avLst/>
          </a:prstGeom>
        </p:spPr>
        <p:txBody>
          <a:bodyPr vert="horz" wrap="square" lIns="0" tIns="0" rIns="0" bIns="0" rtlCol="0">
            <a:spAutoFit/>
          </a:bodyPr>
          <a:lstStyle/>
          <a:p>
            <a:pPr marL="0" marR="0">
              <a:lnSpc>
                <a:spcPts val="3690"/>
              </a:lnSpc>
              <a:spcBef>
                <a:spcPct val="0"/>
              </a:spcBef>
              <a:spcAft>
                <a:spcPct val="0"/>
              </a:spcAft>
            </a:pPr>
            <a:r>
              <a:rPr lang="zh-CN" altLang="en-US" sz="2800" b="1" dirty="0" smtClean="0">
                <a:solidFill>
                  <a:srgbClr val="E9E5DC"/>
                </a:solidFill>
                <a:latin typeface="WTPIKJ+Î¢ÈíÑÅºÚ,Bold"/>
                <a:cs typeface="WTPIKJ+Î¢ÈíÑÅºÚ,Bold"/>
              </a:rPr>
              <a:t>关于小规模纳税人的定义</a:t>
            </a:r>
          </a:p>
        </p:txBody>
      </p:sp>
      <p:sp>
        <p:nvSpPr>
          <p:cNvPr id="5" name="object 5"/>
          <p:cNvSpPr txBox="1"/>
          <p:nvPr/>
        </p:nvSpPr>
        <p:spPr>
          <a:xfrm>
            <a:off x="1251813" y="2622715"/>
            <a:ext cx="579239" cy="632579"/>
          </a:xfrm>
          <a:prstGeom prst="rect">
            <a:avLst/>
          </a:prstGeom>
        </p:spPr>
        <p:txBody>
          <a:bodyPr vert="horz" wrap="square" lIns="0" tIns="0" rIns="0" bIns="0" rtlCol="0">
            <a:spAutoFit/>
          </a:bodyPr>
          <a:lstStyle/>
          <a:p>
            <a:pPr marL="0" marR="0">
              <a:lnSpc>
                <a:spcPts val="2130"/>
              </a:lnSpc>
              <a:spcBef>
                <a:spcPct val="0"/>
              </a:spcBef>
              <a:spcAft>
                <a:spcPct val="0"/>
              </a:spcAft>
            </a:pPr>
            <a:r>
              <a:rPr sz="1900" dirty="0">
                <a:solidFill>
                  <a:srgbClr val="000000"/>
                </a:solidFill>
                <a:latin typeface="Wingdings" panose="05000000000000000000"/>
                <a:cs typeface="Wingdings" panose="05000000000000000000"/>
              </a:rPr>
              <a:t></a:t>
            </a:r>
          </a:p>
        </p:txBody>
      </p:sp>
      <p:sp>
        <p:nvSpPr>
          <p:cNvPr id="7" name="object 7"/>
          <p:cNvSpPr txBox="1"/>
          <p:nvPr/>
        </p:nvSpPr>
        <p:spPr>
          <a:xfrm>
            <a:off x="1660494" y="2294085"/>
            <a:ext cx="8715436" cy="2349361"/>
          </a:xfrm>
          <a:prstGeom prst="rect">
            <a:avLst/>
          </a:prstGeom>
        </p:spPr>
        <p:txBody>
          <a:bodyPr vert="horz" wrap="square" lIns="0" tIns="0" rIns="0" bIns="0" rtlCol="0">
            <a:spAutoFit/>
          </a:bodyPr>
          <a:lstStyle/>
          <a:p>
            <a:pPr>
              <a:lnSpc>
                <a:spcPct val="150000"/>
              </a:lnSpc>
              <a:spcBef>
                <a:spcPct val="0"/>
              </a:spcBef>
              <a:spcAft>
                <a:spcPct val="0"/>
              </a:spcAft>
            </a:pPr>
            <a:r>
              <a:rPr lang="zh-CN" altLang="en-US" sz="2800" spc="40" dirty="0" smtClean="0">
                <a:solidFill>
                  <a:srgbClr val="000000"/>
                </a:solidFill>
                <a:latin typeface="微软雅黑" panose="020B0503020204020204" pitchFamily="34" charset="-122"/>
                <a:ea typeface="微软雅黑" panose="020B0503020204020204" pitchFamily="34" charset="-122"/>
                <a:cs typeface="JIQIVL+ËÎÌå"/>
              </a:rPr>
              <a:t>小规模纳税人是指没有达到增值税一般纳税人标准</a:t>
            </a:r>
            <a:r>
              <a:rPr lang="zh-CN" altLang="en-US" sz="2800" spc="15" dirty="0" smtClean="0">
                <a:solidFill>
                  <a:srgbClr val="000000"/>
                </a:solidFill>
                <a:latin typeface="微软雅黑" panose="020B0503020204020204" pitchFamily="34" charset="-122"/>
                <a:ea typeface="微软雅黑" panose="020B0503020204020204" pitchFamily="34" charset="-122"/>
                <a:cs typeface="JIQIVL+ËÎÌå"/>
              </a:rPr>
              <a:t>的在中国境内销售货物或者提供加工、修理修配劳务以及进口货物和销售服务、无形资产或者不动产的单位和个人。</a:t>
            </a:r>
          </a:p>
          <a:p>
            <a:pPr marL="0" marR="0">
              <a:lnSpc>
                <a:spcPts val="3205"/>
              </a:lnSpc>
              <a:spcBef>
                <a:spcPct val="0"/>
              </a:spcBef>
              <a:spcAft>
                <a:spcPct val="0"/>
              </a:spcAft>
            </a:pPr>
            <a:endParaRPr sz="2800" spc="15" dirty="0">
              <a:solidFill>
                <a:srgbClr val="000000"/>
              </a:solidFill>
              <a:latin typeface="微软雅黑" panose="020B0503020204020204" pitchFamily="34" charset="-122"/>
              <a:ea typeface="微软雅黑" panose="020B0503020204020204" pitchFamily="34" charset="-122"/>
              <a:cs typeface="JIQIVL+ËÎÌå"/>
            </a:endParaRPr>
          </a:p>
        </p:txBody>
      </p:sp>
      <p:sp>
        <p:nvSpPr>
          <p:cNvPr id="8" name="object 8"/>
          <p:cNvSpPr txBox="1"/>
          <p:nvPr/>
        </p:nvSpPr>
        <p:spPr>
          <a:xfrm>
            <a:off x="1251813" y="4854803"/>
            <a:ext cx="579239" cy="632579"/>
          </a:xfrm>
          <a:prstGeom prst="rect">
            <a:avLst/>
          </a:prstGeom>
        </p:spPr>
        <p:txBody>
          <a:bodyPr vert="horz" wrap="square" lIns="0" tIns="0" rIns="0" bIns="0" rtlCol="0">
            <a:spAutoFit/>
          </a:bodyPr>
          <a:lstStyle/>
          <a:p>
            <a:pPr marL="0" marR="0">
              <a:lnSpc>
                <a:spcPts val="2130"/>
              </a:lnSpc>
              <a:spcBef>
                <a:spcPct val="0"/>
              </a:spcBef>
              <a:spcAft>
                <a:spcPct val="0"/>
              </a:spcAft>
            </a:pPr>
            <a:r>
              <a:rPr sz="1900" dirty="0">
                <a:solidFill>
                  <a:srgbClr val="000000"/>
                </a:solidFill>
                <a:latin typeface="Wingdings" panose="05000000000000000000"/>
                <a:cs typeface="Wingdings" panose="05000000000000000000"/>
              </a:rPr>
              <a:t></a:t>
            </a:r>
          </a:p>
        </p:txBody>
      </p:sp>
      <p:sp>
        <p:nvSpPr>
          <p:cNvPr id="9" name="object 9"/>
          <p:cNvSpPr txBox="1"/>
          <p:nvPr/>
        </p:nvSpPr>
        <p:spPr>
          <a:xfrm>
            <a:off x="1660270" y="4643446"/>
            <a:ext cx="10884668" cy="538609"/>
          </a:xfrm>
          <a:prstGeom prst="rect">
            <a:avLst/>
          </a:prstGeom>
        </p:spPr>
        <p:txBody>
          <a:bodyPr vert="horz" wrap="square" lIns="0" tIns="0" rIns="0" bIns="0" rtlCol="0">
            <a:spAutoFit/>
          </a:bodyPr>
          <a:lstStyle/>
          <a:p>
            <a:pPr marL="0" marR="0">
              <a:lnSpc>
                <a:spcPts val="4230"/>
              </a:lnSpc>
              <a:spcBef>
                <a:spcPct val="0"/>
              </a:spcBef>
              <a:spcAft>
                <a:spcPct val="0"/>
              </a:spcAft>
            </a:pPr>
            <a:r>
              <a:rPr sz="2800" spc="11" dirty="0">
                <a:solidFill>
                  <a:srgbClr val="000000"/>
                </a:solidFill>
                <a:latin typeface="微软雅黑" panose="020B0503020204020204" pitchFamily="34" charset="-122"/>
                <a:ea typeface="微软雅黑" panose="020B0503020204020204" pitchFamily="34" charset="-122"/>
                <a:cs typeface="JIQIVL+ËÎÌå"/>
              </a:rPr>
              <a:t>其他个人按次纳税的，</a:t>
            </a:r>
            <a:r>
              <a:rPr sz="2800" spc="11" dirty="0" smtClean="0">
                <a:solidFill>
                  <a:srgbClr val="000000"/>
                </a:solidFill>
                <a:latin typeface="微软雅黑" panose="020B0503020204020204" pitchFamily="34" charset="-122"/>
                <a:ea typeface="微软雅黑" panose="020B0503020204020204" pitchFamily="34" charset="-122"/>
                <a:cs typeface="JIQIVL+ËÎÌå"/>
              </a:rPr>
              <a:t>依然为</a:t>
            </a:r>
            <a:r>
              <a:rPr sz="2800" spc="10" dirty="0" smtClean="0">
                <a:solidFill>
                  <a:srgbClr val="000000"/>
                </a:solidFill>
                <a:latin typeface="微软雅黑" panose="020B0503020204020204" pitchFamily="34" charset="-122"/>
                <a:ea typeface="微软雅黑" panose="020B0503020204020204" pitchFamily="34" charset="-122"/>
                <a:cs typeface="JIQIVL+ËÎÌå"/>
              </a:rPr>
              <a:t>每次</a:t>
            </a:r>
            <a:r>
              <a:rPr sz="2800" b="1" dirty="0">
                <a:solidFill>
                  <a:srgbClr val="000000"/>
                </a:solidFill>
                <a:latin typeface="微软雅黑" panose="020B0503020204020204" pitchFamily="34" charset="-122"/>
                <a:ea typeface="微软雅黑" panose="020B0503020204020204" pitchFamily="34" charset="-122"/>
                <a:cs typeface="LSSGUP+Î¢ÈíÑÅºÚ,Bold"/>
              </a:rPr>
              <a:t>500</a:t>
            </a:r>
            <a:r>
              <a:rPr sz="2800" spc="10" dirty="0">
                <a:solidFill>
                  <a:srgbClr val="000000"/>
                </a:solidFill>
                <a:latin typeface="微软雅黑" panose="020B0503020204020204" pitchFamily="34" charset="-122"/>
                <a:ea typeface="微软雅黑" panose="020B0503020204020204" pitchFamily="34" charset="-122"/>
                <a:cs typeface="JIQIVL+ËÎÌå"/>
              </a:rPr>
              <a:t>元（含本数）</a:t>
            </a:r>
          </a:p>
        </p:txBody>
      </p:sp>
      <p:sp>
        <p:nvSpPr>
          <p:cNvPr id="10" name="object 10"/>
          <p:cNvSpPr txBox="1"/>
          <p:nvPr/>
        </p:nvSpPr>
        <p:spPr>
          <a:xfrm>
            <a:off x="11218418" y="6706433"/>
            <a:ext cx="209187" cy="266473"/>
          </a:xfrm>
          <a:prstGeom prst="rect">
            <a:avLst/>
          </a:prstGeom>
        </p:spPr>
        <p:txBody>
          <a:bodyPr vert="horz" wrap="square" lIns="0" tIns="0" rIns="0" bIns="0" rtlCol="0">
            <a:spAutoFit/>
          </a:bodyPr>
          <a:lstStyle/>
          <a:p>
            <a:pPr marL="0" marR="0">
              <a:lnSpc>
                <a:spcPts val="900"/>
              </a:lnSpc>
              <a:spcBef>
                <a:spcPct val="0"/>
              </a:spcBef>
              <a:spcAft>
                <a:spcPct val="0"/>
              </a:spcAft>
            </a:pPr>
            <a:r>
              <a:rPr sz="800">
                <a:solidFill>
                  <a:srgbClr val="9D9D9D"/>
                </a:solidFill>
                <a:latin typeface="Arial" panose="020B0604020202020204"/>
                <a:cs typeface="Arial" panose="020B0604020202020204"/>
              </a:rPr>
              <a:t>6</a:t>
            </a:r>
          </a:p>
        </p:txBody>
      </p:sp>
      <p:sp>
        <p:nvSpPr>
          <p:cNvPr id="12"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第一章节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关于季销售额的执行口径</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594338" y="1656848"/>
            <a:ext cx="7858285" cy="3354765"/>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4.</a:t>
            </a:r>
            <a:r>
              <a:rPr lang="zh-CN" altLang="zh-CN" b="1" dirty="0" smtClean="0">
                <a:latin typeface="微软雅黑" pitchFamily="34" charset="-122"/>
                <a:ea typeface="微软雅黑" pitchFamily="34" charset="-122"/>
              </a:rPr>
              <a:t>在深圳税务局代开的发票，收款人、复核人、开票人如何显示？</a:t>
            </a:r>
          </a:p>
          <a:p>
            <a:r>
              <a:rPr lang="zh-CN" altLang="en-US" sz="1600" dirty="0" smtClean="0">
                <a:solidFill>
                  <a:schemeClr val="accent1">
                    <a:lumMod val="75000"/>
                  </a:schemeClr>
                </a:solidFill>
                <a:latin typeface="微软雅黑" pitchFamily="34" charset="-122"/>
                <a:ea typeface="微软雅黑" pitchFamily="34" charset="-122"/>
              </a:rPr>
              <a:t>答： </a:t>
            </a:r>
            <a:r>
              <a:rPr lang="zh-CN" altLang="zh-CN" sz="1600" dirty="0" smtClean="0">
                <a:solidFill>
                  <a:schemeClr val="accent1">
                    <a:lumMod val="75000"/>
                  </a:schemeClr>
                </a:solidFill>
                <a:latin typeface="微软雅黑" pitchFamily="34" charset="-122"/>
                <a:ea typeface="微软雅黑" pitchFamily="34" charset="-122"/>
              </a:rPr>
              <a:t>①自助机代开收款人：法人，复核人：财务负责人，开票人：代开机名称。</a:t>
            </a:r>
          </a:p>
          <a:p>
            <a:r>
              <a:rPr lang="en-US" altLang="zh-CN" sz="1600" dirty="0" smtClean="0">
                <a:solidFill>
                  <a:schemeClr val="accent1">
                    <a:lumMod val="75000"/>
                  </a:schemeClr>
                </a:solidFill>
                <a:latin typeface="微软雅黑" pitchFamily="34" charset="-122"/>
                <a:ea typeface="微软雅黑" pitchFamily="34" charset="-122"/>
              </a:rPr>
              <a:t>       </a:t>
            </a:r>
            <a:r>
              <a:rPr lang="zh-CN" altLang="zh-CN" sz="1600" dirty="0" smtClean="0">
                <a:solidFill>
                  <a:schemeClr val="accent1">
                    <a:lumMod val="75000"/>
                  </a:schemeClr>
                </a:solidFill>
                <a:latin typeface="微软雅黑" pitchFamily="34" charset="-122"/>
                <a:ea typeface="微软雅黑" pitchFamily="34" charset="-122"/>
              </a:rPr>
              <a:t>②前台领取，如要求前台填写，则按纳税人要求填写，否则收款人、复核人为空，开票人为前台操作人员。 </a:t>
            </a:r>
          </a:p>
          <a:p>
            <a:r>
              <a:rPr lang="en-US" altLang="zh-CN" sz="1600" dirty="0" smtClean="0">
                <a:solidFill>
                  <a:schemeClr val="accent1">
                    <a:lumMod val="75000"/>
                  </a:schemeClr>
                </a:solidFill>
                <a:latin typeface="微软雅黑" pitchFamily="34" charset="-122"/>
                <a:ea typeface="微软雅黑" pitchFamily="34" charset="-122"/>
              </a:rPr>
              <a:t>        </a:t>
            </a:r>
            <a:r>
              <a:rPr lang="zh-CN" altLang="zh-CN" sz="1600" dirty="0" smtClean="0">
                <a:solidFill>
                  <a:schemeClr val="accent1">
                    <a:lumMod val="75000"/>
                  </a:schemeClr>
                </a:solidFill>
                <a:latin typeface="微软雅黑" pitchFamily="34" charset="-122"/>
                <a:ea typeface="微软雅黑" pitchFamily="34" charset="-122"/>
              </a:rPr>
              <a:t>③</a:t>
            </a:r>
            <a:r>
              <a:rPr lang="en-US" altLang="zh-CN" sz="1600" dirty="0" smtClean="0">
                <a:solidFill>
                  <a:schemeClr val="accent1">
                    <a:lumMod val="75000"/>
                  </a:schemeClr>
                </a:solidFill>
                <a:latin typeface="微软雅黑" pitchFamily="34" charset="-122"/>
                <a:ea typeface="微软雅黑" pitchFamily="34" charset="-122"/>
              </a:rPr>
              <a:t>EMS</a:t>
            </a:r>
            <a:r>
              <a:rPr lang="zh-CN" altLang="zh-CN" sz="1600" dirty="0" smtClean="0">
                <a:solidFill>
                  <a:schemeClr val="accent1">
                    <a:lumMod val="75000"/>
                  </a:schemeClr>
                </a:solidFill>
                <a:latin typeface="微软雅黑" pitchFamily="34" charset="-122"/>
                <a:ea typeface="微软雅黑" pitchFamily="34" charset="-122"/>
              </a:rPr>
              <a:t>邮寄，收款人、复核人为空，开票人为操作人员。</a:t>
            </a:r>
            <a:r>
              <a:rPr lang="en-US" altLang="zh-CN" sz="1600" dirty="0" smtClean="0">
                <a:solidFill>
                  <a:schemeClr val="accent1">
                    <a:lumMod val="75000"/>
                  </a:schemeClr>
                </a:solidFill>
                <a:latin typeface="微软雅黑" pitchFamily="34" charset="-122"/>
                <a:ea typeface="微软雅黑" pitchFamily="34" charset="-122"/>
              </a:rPr>
              <a:t>         </a:t>
            </a:r>
          </a:p>
          <a:p>
            <a:r>
              <a:rPr lang="zh-CN" altLang="en-US" sz="1600" dirty="0" smtClean="0">
                <a:solidFill>
                  <a:schemeClr val="accent1">
                    <a:lumMod val="75000"/>
                  </a:schemeClr>
                </a:solidFill>
                <a:latin typeface="微软雅黑" pitchFamily="34" charset="-122"/>
                <a:ea typeface="微软雅黑" pitchFamily="34" charset="-122"/>
              </a:rPr>
              <a:t>收款人、复核人为非必填项，如果未填写，不影响发票正常使用。</a:t>
            </a:r>
            <a:endParaRPr lang="en-US" altLang="zh-CN" sz="1600" dirty="0" smtClean="0">
              <a:solidFill>
                <a:schemeClr val="accent1">
                  <a:lumMod val="75000"/>
                </a:schemeClr>
              </a:solidFill>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en-US" altLang="zh-CN" b="1" dirty="0">
                <a:latin typeface="微软雅黑" pitchFamily="34" charset="-122"/>
                <a:ea typeface="微软雅黑" pitchFamily="34" charset="-122"/>
              </a:rPr>
              <a:t>5</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电子税务局上</a:t>
            </a:r>
            <a:r>
              <a:rPr lang="zh-CN" altLang="en-US" b="1" dirty="0">
                <a:latin typeface="微软雅黑" pitchFamily="34" charset="-122"/>
                <a:ea typeface="微软雅黑" pitchFamily="34" charset="-122"/>
              </a:rPr>
              <a:t>哪里可以</a:t>
            </a:r>
            <a:r>
              <a:rPr lang="zh-CN" altLang="en-US" b="1" dirty="0" smtClean="0">
                <a:latin typeface="微软雅黑" pitchFamily="34" charset="-122"/>
                <a:ea typeface="微软雅黑" pitchFamily="34" charset="-122"/>
              </a:rPr>
              <a:t>查询代开发票的记录？</a:t>
            </a:r>
            <a:endParaRPr lang="en-US" altLang="zh-CN" b="1" dirty="0" smtClean="0">
              <a:latin typeface="微软雅黑" pitchFamily="34" charset="-122"/>
              <a:ea typeface="微软雅黑" pitchFamily="34" charset="-122"/>
            </a:endParaRPr>
          </a:p>
          <a:p>
            <a:r>
              <a:rPr lang="zh-CN" altLang="en-US" sz="1600" dirty="0">
                <a:solidFill>
                  <a:schemeClr val="accent1">
                    <a:lumMod val="75000"/>
                  </a:schemeClr>
                </a:solidFill>
                <a:latin typeface="微软雅黑" pitchFamily="34" charset="-122"/>
                <a:ea typeface="微软雅黑" pitchFamily="34" charset="-122"/>
              </a:rPr>
              <a:t>答：在电子税务局代开的发票信息，可以在</a:t>
            </a:r>
            <a:r>
              <a:rPr lang="en-US" altLang="zh-CN" sz="1600" dirty="0">
                <a:solidFill>
                  <a:schemeClr val="accent1">
                    <a:lumMod val="75000"/>
                  </a:schemeClr>
                </a:solidFill>
                <a:latin typeface="微软雅黑" pitchFamily="34" charset="-122"/>
                <a:ea typeface="微软雅黑" pitchFamily="34" charset="-122"/>
              </a:rPr>
              <a:t>【</a:t>
            </a:r>
            <a:r>
              <a:rPr lang="zh-CN" altLang="en-US" sz="1600" dirty="0">
                <a:solidFill>
                  <a:schemeClr val="accent1">
                    <a:lumMod val="75000"/>
                  </a:schemeClr>
                </a:solidFill>
                <a:latin typeface="微软雅黑" pitchFamily="34" charset="-122"/>
                <a:ea typeface="微软雅黑" pitchFamily="34" charset="-122"/>
              </a:rPr>
              <a:t>文书结果查询及领取</a:t>
            </a:r>
            <a:r>
              <a:rPr lang="en-US" altLang="zh-CN" sz="1600" dirty="0">
                <a:solidFill>
                  <a:schemeClr val="accent1">
                    <a:lumMod val="75000"/>
                  </a:schemeClr>
                </a:solidFill>
                <a:latin typeface="微软雅黑" pitchFamily="34" charset="-122"/>
                <a:ea typeface="微软雅黑" pitchFamily="34" charset="-122"/>
              </a:rPr>
              <a:t>】</a:t>
            </a:r>
            <a:r>
              <a:rPr lang="zh-CN" altLang="en-US" sz="1600" dirty="0">
                <a:solidFill>
                  <a:schemeClr val="accent1">
                    <a:lumMod val="75000"/>
                  </a:schemeClr>
                </a:solidFill>
                <a:latin typeface="微软雅黑" pitchFamily="34" charset="-122"/>
                <a:ea typeface="微软雅黑" pitchFamily="34" charset="-122"/>
              </a:rPr>
              <a:t>选择申请的代开记录，点查看详情进行查询；也可以直接在</a:t>
            </a:r>
            <a:r>
              <a:rPr lang="en-US" altLang="zh-CN" sz="1600" dirty="0">
                <a:solidFill>
                  <a:schemeClr val="accent1">
                    <a:lumMod val="75000"/>
                  </a:schemeClr>
                </a:solidFill>
                <a:latin typeface="微软雅黑" pitchFamily="34" charset="-122"/>
                <a:ea typeface="微软雅黑" pitchFamily="34" charset="-122"/>
              </a:rPr>
              <a:t>【</a:t>
            </a:r>
            <a:r>
              <a:rPr lang="zh-CN" altLang="en-US" sz="1600" dirty="0">
                <a:solidFill>
                  <a:srgbClr val="FF0000"/>
                </a:solidFill>
                <a:latin typeface="微软雅黑" pitchFamily="34" charset="-122"/>
                <a:ea typeface="微软雅黑" pitchFamily="34" charset="-122"/>
              </a:rPr>
              <a:t>发票信息查询</a:t>
            </a:r>
            <a:r>
              <a:rPr lang="en-US" altLang="zh-CN" sz="1600" dirty="0">
                <a:solidFill>
                  <a:srgbClr val="FF0000"/>
                </a:solidFill>
                <a:latin typeface="微软雅黑" pitchFamily="34" charset="-122"/>
                <a:ea typeface="微软雅黑" pitchFamily="34" charset="-122"/>
              </a:rPr>
              <a:t>】</a:t>
            </a:r>
            <a:r>
              <a:rPr lang="zh-CN" altLang="en-US" sz="1600" dirty="0">
                <a:solidFill>
                  <a:schemeClr val="accent1">
                    <a:lumMod val="75000"/>
                  </a:schemeClr>
                </a:solidFill>
                <a:latin typeface="微软雅黑" pitchFamily="34" charset="-122"/>
                <a:ea typeface="微软雅黑" pitchFamily="34" charset="-122"/>
              </a:rPr>
              <a:t>进行</a:t>
            </a:r>
            <a:r>
              <a:rPr lang="zh-CN" altLang="en-US" sz="1600" dirty="0" smtClean="0">
                <a:solidFill>
                  <a:schemeClr val="accent1">
                    <a:lumMod val="75000"/>
                  </a:schemeClr>
                </a:solidFill>
                <a:latin typeface="微软雅黑" pitchFamily="34" charset="-122"/>
                <a:ea typeface="微软雅黑" pitchFamily="34" charset="-122"/>
              </a:rPr>
              <a:t>查询。</a:t>
            </a:r>
            <a:endParaRPr lang="en-US" altLang="zh-CN" sz="1600" dirty="0" smtClean="0">
              <a:solidFill>
                <a:schemeClr val="accent1">
                  <a:lumMod val="75000"/>
                </a:schemeClr>
              </a:solidFill>
              <a:latin typeface="微软雅黑" pitchFamily="34" charset="-122"/>
              <a:ea typeface="微软雅黑" pitchFamily="34" charset="-122"/>
            </a:endParaRPr>
          </a:p>
          <a:p>
            <a:r>
              <a:rPr lang="en-US" altLang="zh-CN" sz="1600" dirty="0" smtClean="0">
                <a:solidFill>
                  <a:schemeClr val="accent1">
                    <a:lumMod val="75000"/>
                  </a:schemeClr>
                </a:solidFill>
                <a:latin typeface="微软雅黑" pitchFamily="34" charset="-122"/>
                <a:ea typeface="微软雅黑" pitchFamily="34" charset="-122"/>
              </a:rPr>
              <a:t>                                                                                 </a:t>
            </a:r>
            <a:endParaRPr lang="zh-CN" altLang="zh-CN" sz="1600" dirty="0">
              <a:solidFill>
                <a:schemeClr val="accent1">
                  <a:lumMod val="75000"/>
                </a:schemeClr>
              </a:solidFill>
              <a:latin typeface="微软雅黑" pitchFamily="34" charset="-122"/>
              <a:ea typeface="微软雅黑" pitchFamily="34" charset="-122"/>
            </a:endParaRPr>
          </a:p>
        </p:txBody>
      </p:sp>
      <p:cxnSp>
        <p:nvCxnSpPr>
          <p:cNvPr id="3" name="直接连接符 2"/>
          <p:cNvCxnSpPr/>
          <p:nvPr/>
        </p:nvCxnSpPr>
        <p:spPr>
          <a:xfrm>
            <a:off x="626433" y="954250"/>
            <a:ext cx="779409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5" name="图片占位符 31">
            <a:extLst>
              <a:ext uri="{FF2B5EF4-FFF2-40B4-BE49-F238E27FC236}">
                <a16:creationId xmlns:a16="http://schemas.microsoft.com/office/drawing/2014/main" xmlns="" id="{7C5DF579-A915-4968-87DC-2239B7BB234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944" t="-351" r="-944" b="26775"/>
          <a:stretch/>
        </p:blipFill>
        <p:spPr>
          <a:xfrm>
            <a:off x="9276490" y="2831508"/>
            <a:ext cx="2802706" cy="4026493"/>
          </a:xfrm>
          <a:custGeom>
            <a:avLst/>
            <a:gdLst>
              <a:gd name="connsiteX0" fmla="*/ 636413 w 2545651"/>
              <a:gd name="connsiteY0" fmla="*/ 0 h 2204597"/>
              <a:gd name="connsiteX1" fmla="*/ 1909236 w 2545651"/>
              <a:gd name="connsiteY1" fmla="*/ 0 h 2204597"/>
              <a:gd name="connsiteX2" fmla="*/ 2545651 w 2545651"/>
              <a:gd name="connsiteY2" fmla="*/ 1102299 h 2204597"/>
              <a:gd name="connsiteX3" fmla="*/ 1909236 w 2545651"/>
              <a:gd name="connsiteY3" fmla="*/ 2204597 h 2204597"/>
              <a:gd name="connsiteX4" fmla="*/ 636413 w 2545651"/>
              <a:gd name="connsiteY4" fmla="*/ 2204597 h 2204597"/>
              <a:gd name="connsiteX5" fmla="*/ 0 w 2545651"/>
              <a:gd name="connsiteY5" fmla="*/ 1102299 h 220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5651" h="2204597">
                <a:moveTo>
                  <a:pt x="636413" y="0"/>
                </a:moveTo>
                <a:lnTo>
                  <a:pt x="1909236" y="0"/>
                </a:lnTo>
                <a:lnTo>
                  <a:pt x="2545651" y="1102299"/>
                </a:lnTo>
                <a:lnTo>
                  <a:pt x="1909236" y="2204597"/>
                </a:lnTo>
                <a:lnTo>
                  <a:pt x="636413" y="2204597"/>
                </a:lnTo>
                <a:lnTo>
                  <a:pt x="0" y="1102299"/>
                </a:lnTo>
                <a:close/>
              </a:path>
            </a:pathLst>
          </a:custGeom>
        </p:spPr>
      </p:pic>
      <p:sp>
        <p:nvSpPr>
          <p:cNvPr id="6" name="矩形 5"/>
          <p:cNvSpPr/>
          <p:nvPr/>
        </p:nvSpPr>
        <p:spPr>
          <a:xfrm>
            <a:off x="626433" y="330822"/>
            <a:ext cx="3573053" cy="523220"/>
          </a:xfrm>
          <a:prstGeom prst="rect">
            <a:avLst/>
          </a:prstGeom>
        </p:spPr>
        <p:txBody>
          <a:bodyPr wrap="square">
            <a:spAutoFit/>
          </a:bodyPr>
          <a:lstStyle/>
          <a:p>
            <a:pPr algn="dist"/>
            <a:r>
              <a:rPr lang="zh-CN" altLang="en-US" sz="2800" b="1" dirty="0" smtClean="0">
                <a:solidFill>
                  <a:srgbClr val="0070C0"/>
                </a:solidFill>
                <a:latin typeface="微软雅黑" pitchFamily="34" charset="-122"/>
                <a:ea typeface="微软雅黑" pitchFamily="34" charset="-122"/>
                <a:cs typeface="+mn-ea"/>
                <a:sym typeface="Arial" panose="020B0604020202020204" pitchFamily="34" charset="0"/>
              </a:rPr>
              <a:t>十、其他常见问题</a:t>
            </a:r>
            <a:endParaRPr lang="zh-CN" altLang="en-US" sz="2800" b="1" dirty="0">
              <a:solidFill>
                <a:srgbClr val="0070C0"/>
              </a:solidFill>
              <a:latin typeface="微软雅黑" pitchFamily="34" charset="-122"/>
              <a:ea typeface="微软雅黑" pitchFamily="34" charset="-122"/>
              <a:cs typeface="+mn-ea"/>
              <a:sym typeface="Arial" panose="020B0604020202020204" pitchFamily="34" charset="0"/>
            </a:endParaRPr>
          </a:p>
        </p:txBody>
      </p:sp>
      <p:sp>
        <p:nvSpPr>
          <p:cNvPr id="7" name="矩形 6"/>
          <p:cNvSpPr/>
          <p:nvPr/>
        </p:nvSpPr>
        <p:spPr>
          <a:xfrm>
            <a:off x="626433" y="1138452"/>
            <a:ext cx="1338828" cy="424732"/>
          </a:xfrm>
          <a:prstGeom prst="rect">
            <a:avLst/>
          </a:prstGeom>
        </p:spPr>
        <p:txBody>
          <a:bodyPr wrap="none">
            <a:spAutoFit/>
          </a:bodyPr>
          <a:lstStyle/>
          <a:p>
            <a:pPr>
              <a:lnSpc>
                <a:spcPct val="120000"/>
              </a:lnSpc>
            </a:pPr>
            <a:r>
              <a:rPr lang="zh-CN" altLang="en-US" b="1" dirty="0" smtClean="0">
                <a:solidFill>
                  <a:srgbClr val="005DA2"/>
                </a:solidFill>
                <a:latin typeface="微软雅黑" pitchFamily="34" charset="-122"/>
                <a:ea typeface="微软雅黑" pitchFamily="34" charset="-122"/>
              </a:rPr>
              <a:t>（三）其他</a:t>
            </a:r>
            <a:endParaRPr lang="zh-CN" altLang="en-US" b="1" dirty="0">
              <a:solidFill>
                <a:srgbClr val="005DA2"/>
              </a:solidFill>
              <a:latin typeface="微软雅黑" pitchFamily="34" charset="-122"/>
              <a:ea typeface="微软雅黑" pitchFamily="34" charset="-122"/>
            </a:endParaRPr>
          </a:p>
        </p:txBody>
      </p:sp>
    </p:spTree>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856323" y="1271858"/>
            <a:ext cx="10561811" cy="3831810"/>
          </a:xfrm>
          <a:prstGeom prst="rect">
            <a:avLst/>
          </a:prstGeom>
        </p:spPr>
        <p:txBody>
          <a:bodyPr wrap="square" lIns="91431" tIns="45716" rIns="91431" bIns="45716">
            <a:spAutoFit/>
          </a:bodyPr>
          <a:lstStyle/>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问</a:t>
            </a: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对于要冲红的已抵扣专用发票，应何时做进项税额转出？</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答</a:t>
            </a:r>
            <a:r>
              <a:rPr lang="zh-CN" altLang="en-US" dirty="0">
                <a:latin typeface="微软雅黑" panose="020B0503020204020204" pitchFamily="34" charset="-122"/>
                <a:ea typeface="微软雅黑" panose="020B0503020204020204" pitchFamily="34" charset="-122"/>
              </a:rPr>
              <a:t>：购买方应暂依</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信息表</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所列增值税税额从当期进项税额中转出，待取得销售方开具的红字专用发票后，与</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信息表</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一并作为记账凭证。</a:t>
            </a:r>
            <a:r>
              <a:rPr lang="zh-CN" altLang="en-US" dirty="0">
                <a:solidFill>
                  <a:srgbClr val="FF0000"/>
                </a:solidFill>
                <a:latin typeface="微软雅黑" panose="020B0503020204020204" pitchFamily="34" charset="-122"/>
                <a:ea typeface="微软雅黑" panose="020B0503020204020204" pitchFamily="34" charset="-122"/>
              </a:rPr>
              <a:t>（注意：不是根据红字发票做进项转出）</a:t>
            </a:r>
            <a:endParaRPr lang="en-US" altLang="zh-CN"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en-US" altLang="zh-CN" b="1" dirty="0">
              <a:solidFill>
                <a:schemeClr val="bg2">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问</a:t>
            </a: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购买方取得销售方开具的红字增值税专用发票后是否需要认证？</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答：</a:t>
            </a:r>
            <a:r>
              <a:rPr lang="zh-CN" altLang="en-US" dirty="0">
                <a:latin typeface="微软雅黑" panose="020B0503020204020204" pitchFamily="34" charset="-122"/>
                <a:ea typeface="微软雅黑" panose="020B0503020204020204" pitchFamily="34" charset="-122"/>
              </a:rPr>
              <a:t>红字增值税专用发票无需认证。</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endParaRPr lang="zh-CN" altLang="en-US" dirty="0">
              <a:latin typeface="微软雅黑" panose="020B0503020204020204" pitchFamily="34" charset="-122"/>
              <a:ea typeface="微软雅黑" panose="020B0503020204020204" pitchFamily="34" charset="-122"/>
            </a:endParaRPr>
          </a:p>
          <a:p>
            <a:pPr>
              <a:lnSpc>
                <a:spcPct val="150000"/>
              </a:lnSpc>
            </a:pPr>
            <a:endParaRPr lang="zh-CN" altLang="en-US" sz="1200" dirty="0">
              <a:latin typeface="微软雅黑" panose="020B0503020204020204" pitchFamily="34" charset="-122"/>
              <a:ea typeface="微软雅黑" panose="020B0503020204020204" pitchFamily="34" charset="-122"/>
            </a:endParaRPr>
          </a:p>
        </p:txBody>
      </p:sp>
      <p:pic>
        <p:nvPicPr>
          <p:cNvPr id="8" name="图片 7" descr="jxwx91-[Converted].jpg"/>
          <p:cNvPicPr>
            <a:picLocks noChangeAspect="1"/>
          </p:cNvPicPr>
          <p:nvPr/>
        </p:nvPicPr>
        <p:blipFill>
          <a:blip r:embed="rId2" cstate="print"/>
          <a:stretch>
            <a:fillRect/>
          </a:stretch>
        </p:blipFill>
        <p:spPr>
          <a:xfrm>
            <a:off x="9637729" y="4653136"/>
            <a:ext cx="2014124" cy="1622430"/>
          </a:xfrm>
          <a:prstGeom prst="rect">
            <a:avLst/>
          </a:prstGeom>
          <a:noFill/>
          <a:ln w="9525">
            <a:noFill/>
          </a:ln>
        </p:spPr>
      </p:pic>
      <p:sp>
        <p:nvSpPr>
          <p:cNvPr id="9" name="矩形 8"/>
          <p:cNvSpPr/>
          <p:nvPr/>
        </p:nvSpPr>
        <p:spPr>
          <a:xfrm>
            <a:off x="761170" y="980735"/>
            <a:ext cx="10561811" cy="507823"/>
          </a:xfrm>
          <a:prstGeom prst="rect">
            <a:avLst/>
          </a:prstGeom>
        </p:spPr>
        <p:txBody>
          <a:bodyPr wrap="square" lIns="91431" tIns="45716" rIns="91431" bIns="45716">
            <a:spAutoFit/>
          </a:bodyPr>
          <a:lstStyle/>
          <a:p>
            <a:r>
              <a:rPr lang="zh-CN" altLang="en-US" sz="2700" dirty="0" smtClean="0">
                <a:solidFill>
                  <a:schemeClr val="accent2">
                    <a:lumMod val="75000"/>
                  </a:schemeClr>
                </a:solidFill>
                <a:latin typeface="+mn-ea"/>
              </a:rPr>
              <a:t>其他常见</a:t>
            </a:r>
            <a:r>
              <a:rPr lang="zh-CN" altLang="en-US" sz="2700" dirty="0">
                <a:solidFill>
                  <a:schemeClr val="accent2">
                    <a:lumMod val="75000"/>
                  </a:schemeClr>
                </a:solidFill>
                <a:latin typeface="+mn-ea"/>
              </a:rPr>
              <a:t>问题</a:t>
            </a:r>
            <a:endParaRPr lang="en-US" altLang="zh-CN" sz="2700" dirty="0">
              <a:solidFill>
                <a:schemeClr val="accent2">
                  <a:lumMod val="75000"/>
                </a:schemeClr>
              </a:solidFill>
              <a:latin typeface="+mn-ea"/>
            </a:endParaRPr>
          </a:p>
        </p:txBody>
      </p:sp>
      <p:pic>
        <p:nvPicPr>
          <p:cNvPr id="10" name="Picture 3" descr="F:\深圳国税\直属局\纳税人学堂\导图\ppt\ppt1.png"/>
          <p:cNvPicPr>
            <a:picLocks noChangeAspect="1" noChangeArrowheads="1"/>
          </p:cNvPicPr>
          <p:nvPr/>
        </p:nvPicPr>
        <p:blipFill>
          <a:blip r:embed="rId3" cstate="print"/>
          <a:srcRect/>
          <a:stretch>
            <a:fillRect/>
          </a:stretch>
        </p:blipFill>
        <p:spPr bwMode="auto">
          <a:xfrm>
            <a:off x="9638350" y="6067691"/>
            <a:ext cx="1822302" cy="574298"/>
          </a:xfrm>
          <a:prstGeom prst="rect">
            <a:avLst/>
          </a:prstGeom>
          <a:noFill/>
        </p:spPr>
      </p:pic>
      <p:sp>
        <p:nvSpPr>
          <p:cNvPr id="16" name="TextBox 15"/>
          <p:cNvSpPr txBox="1"/>
          <p:nvPr/>
        </p:nvSpPr>
        <p:spPr>
          <a:xfrm>
            <a:off x="380563" y="214291"/>
            <a:ext cx="9736636" cy="569379"/>
          </a:xfrm>
          <a:prstGeom prst="rect">
            <a:avLst/>
          </a:prstGeom>
          <a:noFill/>
        </p:spPr>
        <p:txBody>
          <a:bodyPr wrap="square" lIns="91431" tIns="45716" rIns="91431" bIns="45716" rtlCol="0">
            <a:spAutoFit/>
          </a:bodyPr>
          <a:lstStyle/>
          <a:p>
            <a:r>
              <a:rPr lang="zh-CN" altLang="en-US" sz="3100" dirty="0" smtClean="0">
                <a:solidFill>
                  <a:srgbClr val="0070C0"/>
                </a:solidFill>
                <a:latin typeface="微软雅黑" panose="020B0503020204020204" pitchFamily="34" charset="-122"/>
                <a:ea typeface="微软雅黑" panose="020B0503020204020204" pitchFamily="34" charset="-122"/>
              </a:rPr>
              <a:t>十、</a:t>
            </a:r>
            <a:r>
              <a:rPr lang="zh-CN" altLang="en-US" sz="3100" dirty="0">
                <a:solidFill>
                  <a:srgbClr val="0070C0"/>
                </a:solidFill>
                <a:latin typeface="微软雅黑" panose="020B0503020204020204" pitchFamily="34" charset="-122"/>
                <a:ea typeface="微软雅黑" panose="020B0503020204020204" pitchFamily="34" charset="-122"/>
              </a:rPr>
              <a:t>发票具体应用之发票的作废与冲红</a:t>
            </a:r>
          </a:p>
        </p:txBody>
      </p:sp>
      <p:grpSp>
        <p:nvGrpSpPr>
          <p:cNvPr id="2" name="组合 109"/>
          <p:cNvGrpSpPr/>
          <p:nvPr/>
        </p:nvGrpSpPr>
        <p:grpSpPr>
          <a:xfrm>
            <a:off x="-6089734" y="357170"/>
            <a:ext cx="17412714" cy="500063"/>
            <a:chOff x="-3357618" y="357166"/>
            <a:chExt cx="9429816" cy="500066"/>
          </a:xfrm>
        </p:grpSpPr>
        <p:cxnSp>
          <p:nvCxnSpPr>
            <p:cNvPr id="18" name="直接连接符 17"/>
            <p:cNvCxnSpPr/>
            <p:nvPr/>
          </p:nvCxnSpPr>
          <p:spPr>
            <a:xfrm>
              <a:off x="-3357618" y="857232"/>
              <a:ext cx="9429816" cy="0"/>
            </a:xfrm>
            <a:prstGeom prst="line">
              <a:avLst/>
            </a:prstGeom>
            <a:ln w="38100" cap="rnd">
              <a:solidFill>
                <a:srgbClr val="68B92E"/>
              </a:solidFill>
              <a:round/>
            </a:ln>
          </p:spPr>
          <p:style>
            <a:lnRef idx="1">
              <a:schemeClr val="accent1"/>
            </a:lnRef>
            <a:fillRef idx="0">
              <a:schemeClr val="accent1"/>
            </a:fillRef>
            <a:effectRef idx="0">
              <a:schemeClr val="accent1"/>
            </a:effectRef>
            <a:fontRef idx="minor">
              <a:schemeClr val="tx1"/>
            </a:fontRef>
          </p:style>
        </p:cxnSp>
        <p:sp>
          <p:nvSpPr>
            <p:cNvPr id="19" name="等腰三角形 18"/>
            <p:cNvSpPr/>
            <p:nvPr/>
          </p:nvSpPr>
          <p:spPr>
            <a:xfrm>
              <a:off x="5500694" y="571480"/>
              <a:ext cx="214314" cy="2857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5715008" y="357166"/>
              <a:ext cx="357190" cy="500066"/>
            </a:xfrm>
            <a:prstGeom prst="triangle">
              <a:avLst/>
            </a:prstGeom>
            <a:solidFill>
              <a:srgbClr val="68B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C000"/>
                </a:solidFill>
              </a:endParaRPr>
            </a:p>
          </p:txBody>
        </p:sp>
      </p:grpSp>
    </p:spTree>
    <p:extLst>
      <p:ext uri="{BB962C8B-B14F-4D97-AF65-F5344CB8AC3E}">
        <p14:creationId xmlns:p14="http://schemas.microsoft.com/office/powerpoint/2010/main" xmlns="" val="248231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 calcmode="lin" valueType="num">
                                      <p:cBhvr additive="base">
                                        <p:cTn id="7"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4" end="4"/>
                                            </p:txEl>
                                          </p:spTgt>
                                        </p:tgtEl>
                                        <p:attrNameLst>
                                          <p:attrName>style.visibility</p:attrName>
                                        </p:attrNameLst>
                                      </p:cBhvr>
                                      <p:to>
                                        <p:strVal val="visible"/>
                                      </p:to>
                                    </p:set>
                                    <p:anim calcmode="lin" valueType="num">
                                      <p:cBhvr additive="base">
                                        <p:cTn id="13" dur="500" fill="hold"/>
                                        <p:tgtEl>
                                          <p:spTgt spid="2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5" end="5"/>
                                            </p:txEl>
                                          </p:spTgt>
                                        </p:tgtEl>
                                        <p:attrNameLst>
                                          <p:attrName>style.visibility</p:attrName>
                                        </p:attrNameLst>
                                      </p:cBhvr>
                                      <p:to>
                                        <p:strVal val="visible"/>
                                      </p:to>
                                    </p:set>
                                    <p:anim calcmode="lin" valueType="num">
                                      <p:cBhvr additive="base">
                                        <p:cTn id="19" dur="500" fill="hold"/>
                                        <p:tgtEl>
                                          <p:spTgt spid="2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856323" y="1271859"/>
            <a:ext cx="10561811" cy="6001635"/>
          </a:xfrm>
          <a:prstGeom prst="rect">
            <a:avLst/>
          </a:prstGeom>
        </p:spPr>
        <p:txBody>
          <a:bodyPr wrap="square" lIns="91431" tIns="45716" rIns="91431" bIns="45716">
            <a:spAutoFit/>
          </a:bodyPr>
          <a:lstStyle/>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问</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开具红字增值税发票是有时间限制吗？</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答：</a:t>
            </a:r>
            <a:r>
              <a:rPr lang="zh-CN" altLang="en-US" dirty="0">
                <a:latin typeface="微软雅黑" panose="020B0503020204020204" pitchFamily="34" charset="-122"/>
                <a:ea typeface="微软雅黑" panose="020B0503020204020204" pitchFamily="34" charset="-122"/>
              </a:rPr>
              <a:t>没有冲红时间限制，符合冲红条件即可开具红字发票。</a:t>
            </a:r>
            <a:r>
              <a:rPr lang="zh-CN" altLang="en-US" sz="1600" dirty="0">
                <a:latin typeface="微软雅黑" panose="020B0503020204020204" pitchFamily="34" charset="-122"/>
                <a:ea typeface="微软雅黑" panose="020B0503020204020204" pitchFamily="34" charset="-122"/>
              </a:rPr>
              <a:t>（依据：国家税务总局公告</a:t>
            </a:r>
            <a:r>
              <a:rPr lang="en-US" altLang="zh-CN" sz="1600" dirty="0">
                <a:latin typeface="微软雅黑" panose="020B0503020204020204" pitchFamily="34" charset="-122"/>
                <a:ea typeface="微软雅黑" panose="020B0503020204020204" pitchFamily="34" charset="-122"/>
              </a:rPr>
              <a:t>2016</a:t>
            </a:r>
            <a:r>
              <a:rPr lang="zh-CN" altLang="en-US" sz="1600" dirty="0">
                <a:latin typeface="微软雅黑" panose="020B0503020204020204" pitchFamily="34" charset="-122"/>
                <a:ea typeface="微软雅黑" panose="020B0503020204020204" pitchFamily="34" charset="-122"/>
              </a:rPr>
              <a:t>年第</a:t>
            </a:r>
            <a:r>
              <a:rPr lang="en-US" altLang="zh-CN" sz="1600" dirty="0">
                <a:latin typeface="微软雅黑" panose="020B0503020204020204" pitchFamily="34" charset="-122"/>
                <a:ea typeface="微软雅黑" panose="020B0503020204020204" pitchFamily="34" charset="-122"/>
              </a:rPr>
              <a:t>47</a:t>
            </a:r>
            <a:r>
              <a:rPr lang="zh-CN" altLang="en-US" sz="1600" dirty="0">
                <a:latin typeface="微软雅黑" panose="020B0503020204020204" pitchFamily="34" charset="-122"/>
                <a:ea typeface="微软雅黑" panose="020B0503020204020204" pitchFamily="34" charset="-122"/>
              </a:rPr>
              <a:t>号。）</a:t>
            </a:r>
            <a:endParaRPr lang="en-US" altLang="zh-CN" sz="1600" dirty="0">
              <a:latin typeface="微软雅黑" panose="020B0503020204020204" pitchFamily="34" charset="-122"/>
              <a:ea typeface="微软雅黑" panose="020B0503020204020204" pitchFamily="34" charset="-122"/>
            </a:endParaRPr>
          </a:p>
          <a:p>
            <a:pPr>
              <a:lnSpc>
                <a:spcPct val="150000"/>
              </a:lnSpc>
            </a:pP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问</a:t>
            </a: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购买方已认证相符的发票能否退回给销售方？</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答：</a:t>
            </a:r>
            <a:r>
              <a:rPr lang="zh-CN" altLang="en-US" dirty="0">
                <a:latin typeface="微软雅黑" panose="020B0503020204020204" pitchFamily="34" charset="-122"/>
                <a:ea typeface="微软雅黑" panose="020B0503020204020204" pitchFamily="34" charset="-122"/>
              </a:rPr>
              <a:t>不可以。</a:t>
            </a:r>
            <a:r>
              <a:rPr lang="zh-CN" altLang="en-US" dirty="0">
                <a:solidFill>
                  <a:srgbClr val="FF0000"/>
                </a:solidFill>
                <a:latin typeface="微软雅黑" panose="020B0503020204020204" pitchFamily="34" charset="-122"/>
                <a:ea typeface="微软雅黑" panose="020B0503020204020204" pitchFamily="34" charset="-122"/>
              </a:rPr>
              <a:t>认证相符的</a:t>
            </a:r>
            <a:r>
              <a:rPr lang="zh-CN" altLang="en-US" dirty="0">
                <a:latin typeface="微软雅黑" panose="020B0503020204020204" pitchFamily="34" charset="-122"/>
                <a:ea typeface="微软雅黑" panose="020B0503020204020204" pitchFamily="34" charset="-122"/>
              </a:rPr>
              <a:t>专用发票应作为购买方的记账凭证，</a:t>
            </a:r>
            <a:r>
              <a:rPr lang="zh-CN" altLang="en-US" dirty="0">
                <a:solidFill>
                  <a:srgbClr val="FF0000"/>
                </a:solidFill>
                <a:latin typeface="微软雅黑" panose="020B0503020204020204" pitchFamily="34" charset="-122"/>
                <a:ea typeface="微软雅黑" panose="020B0503020204020204" pitchFamily="34" charset="-122"/>
              </a:rPr>
              <a:t>不得退还销售方。</a:t>
            </a:r>
            <a:r>
              <a:rPr lang="zh-CN" altLang="en-US" dirty="0">
                <a:latin typeface="微软雅黑" panose="020B0503020204020204" pitchFamily="34" charset="-122"/>
                <a:ea typeface="微软雅黑" panose="020B0503020204020204" pitchFamily="34" charset="-122"/>
              </a:rPr>
              <a:t>（依据：国税发</a:t>
            </a:r>
            <a:r>
              <a:rPr lang="en-US" altLang="zh-CN" dirty="0">
                <a:latin typeface="微软雅黑" panose="020B0503020204020204" pitchFamily="34" charset="-122"/>
                <a:ea typeface="微软雅黑" panose="020B0503020204020204" pitchFamily="34" charset="-122"/>
              </a:rPr>
              <a:t>〔2006〕156</a:t>
            </a:r>
            <a:r>
              <a:rPr lang="zh-CN" altLang="en-US" dirty="0">
                <a:latin typeface="微软雅黑" panose="020B0503020204020204" pitchFamily="34" charset="-122"/>
                <a:ea typeface="微软雅黑" panose="020B0503020204020204" pitchFamily="34" charset="-122"/>
              </a:rPr>
              <a:t>号</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en-US" altLang="zh-CN"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zh-CN" altLang="en-US" dirty="0" smtClean="0">
              <a:solidFill>
                <a:srgbClr val="FF0000"/>
              </a:solidFill>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endParaRPr lang="zh-CN" altLang="en-US" dirty="0">
              <a:latin typeface="微软雅黑" panose="020B0503020204020204" pitchFamily="34" charset="-122"/>
              <a:ea typeface="微软雅黑" panose="020B0503020204020204" pitchFamily="34" charset="-122"/>
            </a:endParaRPr>
          </a:p>
          <a:p>
            <a:pPr>
              <a:lnSpc>
                <a:spcPct val="150000"/>
              </a:lnSpc>
            </a:pPr>
            <a:endParaRPr lang="zh-CN" altLang="en-US" sz="1200" dirty="0">
              <a:latin typeface="微软雅黑" panose="020B0503020204020204" pitchFamily="34" charset="-122"/>
              <a:ea typeface="微软雅黑" panose="020B0503020204020204" pitchFamily="34" charset="-122"/>
            </a:endParaRPr>
          </a:p>
        </p:txBody>
      </p:sp>
      <p:sp>
        <p:nvSpPr>
          <p:cNvPr id="9" name="矩形 8"/>
          <p:cNvSpPr/>
          <p:nvPr/>
        </p:nvSpPr>
        <p:spPr>
          <a:xfrm>
            <a:off x="761170" y="980735"/>
            <a:ext cx="10561811" cy="507823"/>
          </a:xfrm>
          <a:prstGeom prst="rect">
            <a:avLst/>
          </a:prstGeom>
        </p:spPr>
        <p:txBody>
          <a:bodyPr wrap="square" lIns="91431" tIns="45716" rIns="91431" bIns="45716">
            <a:spAutoFit/>
          </a:bodyPr>
          <a:lstStyle/>
          <a:p>
            <a:r>
              <a:rPr lang="zh-CN" altLang="en-US" sz="2700" dirty="0">
                <a:solidFill>
                  <a:schemeClr val="accent2">
                    <a:lumMod val="75000"/>
                  </a:schemeClr>
                </a:solidFill>
                <a:latin typeface="+mn-ea"/>
              </a:rPr>
              <a:t>常见问题</a:t>
            </a:r>
            <a:endParaRPr lang="en-US" altLang="zh-CN" sz="2700" dirty="0">
              <a:solidFill>
                <a:schemeClr val="accent2">
                  <a:lumMod val="75000"/>
                </a:schemeClr>
              </a:solidFill>
              <a:latin typeface="+mn-ea"/>
            </a:endParaRPr>
          </a:p>
        </p:txBody>
      </p:sp>
      <p:pic>
        <p:nvPicPr>
          <p:cNvPr id="10" name="Picture 3" descr="F:\深圳国税\直属局\纳税人学堂\导图\ppt\ppt1.png"/>
          <p:cNvPicPr>
            <a:picLocks noChangeAspect="1" noChangeArrowheads="1"/>
          </p:cNvPicPr>
          <p:nvPr/>
        </p:nvPicPr>
        <p:blipFill>
          <a:blip r:embed="rId2" cstate="print"/>
          <a:srcRect/>
          <a:stretch>
            <a:fillRect/>
          </a:stretch>
        </p:blipFill>
        <p:spPr bwMode="auto">
          <a:xfrm>
            <a:off x="9638350" y="6067691"/>
            <a:ext cx="1822302" cy="574298"/>
          </a:xfrm>
          <a:prstGeom prst="rect">
            <a:avLst/>
          </a:prstGeom>
          <a:noFill/>
        </p:spPr>
      </p:pic>
      <p:sp>
        <p:nvSpPr>
          <p:cNvPr id="12" name="TextBox 11"/>
          <p:cNvSpPr txBox="1"/>
          <p:nvPr/>
        </p:nvSpPr>
        <p:spPr>
          <a:xfrm>
            <a:off x="380563" y="214291"/>
            <a:ext cx="9736636" cy="569379"/>
          </a:xfrm>
          <a:prstGeom prst="rect">
            <a:avLst/>
          </a:prstGeom>
          <a:noFill/>
        </p:spPr>
        <p:txBody>
          <a:bodyPr wrap="square" lIns="91431" tIns="45716" rIns="91431" bIns="45716" rtlCol="0">
            <a:spAutoFit/>
          </a:bodyPr>
          <a:lstStyle/>
          <a:p>
            <a:r>
              <a:rPr lang="zh-CN" altLang="en-US" sz="3100" dirty="0">
                <a:solidFill>
                  <a:srgbClr val="0070C0"/>
                </a:solidFill>
                <a:latin typeface="微软雅黑" panose="020B0503020204020204" pitchFamily="34" charset="-122"/>
                <a:ea typeface="微软雅黑" panose="020B0503020204020204" pitchFamily="34" charset="-122"/>
              </a:rPr>
              <a:t>二、发票具体应用之发票的作废与冲红</a:t>
            </a:r>
          </a:p>
        </p:txBody>
      </p:sp>
      <p:grpSp>
        <p:nvGrpSpPr>
          <p:cNvPr id="2" name="组合 109"/>
          <p:cNvGrpSpPr/>
          <p:nvPr/>
        </p:nvGrpSpPr>
        <p:grpSpPr>
          <a:xfrm>
            <a:off x="-6089734" y="357170"/>
            <a:ext cx="17412714" cy="500063"/>
            <a:chOff x="-3357618" y="357166"/>
            <a:chExt cx="9429816" cy="500066"/>
          </a:xfrm>
        </p:grpSpPr>
        <p:cxnSp>
          <p:nvCxnSpPr>
            <p:cNvPr id="17" name="直接连接符 16"/>
            <p:cNvCxnSpPr/>
            <p:nvPr/>
          </p:nvCxnSpPr>
          <p:spPr>
            <a:xfrm>
              <a:off x="-3357618" y="857232"/>
              <a:ext cx="9429816" cy="0"/>
            </a:xfrm>
            <a:prstGeom prst="line">
              <a:avLst/>
            </a:prstGeom>
            <a:ln w="38100" cap="rnd">
              <a:solidFill>
                <a:srgbClr val="68B92E"/>
              </a:solidFill>
              <a:round/>
            </a:ln>
          </p:spPr>
          <p:style>
            <a:lnRef idx="1">
              <a:schemeClr val="accent1"/>
            </a:lnRef>
            <a:fillRef idx="0">
              <a:schemeClr val="accent1"/>
            </a:fillRef>
            <a:effectRef idx="0">
              <a:schemeClr val="accent1"/>
            </a:effectRef>
            <a:fontRef idx="minor">
              <a:schemeClr val="tx1"/>
            </a:fontRef>
          </p:style>
        </p:cxnSp>
        <p:sp>
          <p:nvSpPr>
            <p:cNvPr id="18" name="等腰三角形 17"/>
            <p:cNvSpPr/>
            <p:nvPr/>
          </p:nvSpPr>
          <p:spPr>
            <a:xfrm>
              <a:off x="5500694" y="571480"/>
              <a:ext cx="214314" cy="2857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5715008" y="357166"/>
              <a:ext cx="357190" cy="500066"/>
            </a:xfrm>
            <a:prstGeom prst="triangle">
              <a:avLst/>
            </a:prstGeom>
            <a:solidFill>
              <a:srgbClr val="68B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C000"/>
                </a:solidFill>
              </a:endParaRPr>
            </a:p>
          </p:txBody>
        </p:sp>
      </p:grpSp>
      <p:sp>
        <p:nvSpPr>
          <p:cNvPr id="11" name="矩形 10"/>
          <p:cNvSpPr/>
          <p:nvPr/>
        </p:nvSpPr>
        <p:spPr>
          <a:xfrm>
            <a:off x="1088990" y="4714884"/>
            <a:ext cx="10358510" cy="923330"/>
          </a:xfrm>
          <a:prstGeom prst="rect">
            <a:avLst/>
          </a:prstGeom>
        </p:spPr>
        <p:txBody>
          <a:bodyPr wrap="square">
            <a:spAutoFit/>
          </a:bodyPr>
          <a:lstStyle/>
          <a:p>
            <a:pPr lvl="0">
              <a:lnSpc>
                <a:spcPct val="150000"/>
              </a:lnSpc>
            </a:pPr>
            <a:r>
              <a:rPr lang="zh-CN" altLang="en-US" b="1" dirty="0" smtClean="0">
                <a:latin typeface="微软雅黑" panose="020B0503020204020204" pitchFamily="34" charset="-122"/>
                <a:ea typeface="微软雅黑" panose="020B0503020204020204" pitchFamily="34" charset="-122"/>
              </a:rPr>
              <a:t>问</a:t>
            </a:r>
            <a:r>
              <a:rPr lang="en-US" altLang="zh-CN" b="1" dirty="0">
                <a:latin typeface="微软雅黑" panose="020B0503020204020204" pitchFamily="34" charset="-122"/>
                <a:ea typeface="微软雅黑" panose="020B0503020204020204" pitchFamily="34" charset="-122"/>
              </a:rPr>
              <a:t>5</a:t>
            </a:r>
            <a:r>
              <a:rPr lang="zh-CN" altLang="en-US" b="1"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红字增值税专用发票的相应联次是否需要给客户？</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zh-CN" altLang="en-US" b="1" dirty="0" smtClean="0">
                <a:latin typeface="微软雅黑" panose="020B0503020204020204" pitchFamily="34" charset="-122"/>
                <a:ea typeface="微软雅黑" panose="020B0503020204020204" pitchFamily="34" charset="-122"/>
              </a:rPr>
              <a:t>答：</a:t>
            </a:r>
            <a:r>
              <a:rPr lang="zh-CN" altLang="zh-CN" dirty="0" smtClean="0">
                <a:latin typeface="微软雅黑" panose="020B0503020204020204" pitchFamily="34" charset="-122"/>
                <a:ea typeface="微软雅黑" panose="020B0503020204020204" pitchFamily="34" charset="-122"/>
              </a:rPr>
              <a:t>无文件明确规定，建议若由购方申请红字信息表的，就将红字发票的相应联次给到购方。</a:t>
            </a:r>
            <a:endParaRPr lang="zh-CN"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48231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 calcmode="lin" valueType="num">
                                      <p:cBhvr additive="base">
                                        <p:cTn id="7"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anim calcmode="lin" valueType="num">
                                      <p:cBhvr additive="base">
                                        <p:cTn id="13"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4" end="4"/>
                                            </p:txEl>
                                          </p:spTgt>
                                        </p:tgtEl>
                                        <p:attrNameLst>
                                          <p:attrName>style.visibility</p:attrName>
                                        </p:attrNameLst>
                                      </p:cBhvr>
                                      <p:to>
                                        <p:strVal val="visible"/>
                                      </p:to>
                                    </p:set>
                                    <p:anim calcmode="lin" valueType="num">
                                      <p:cBhvr additive="base">
                                        <p:cTn id="19" dur="500" fill="hold"/>
                                        <p:tgtEl>
                                          <p:spTgt spid="2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xEl>
                                              <p:pRg st="5" end="5"/>
                                            </p:txEl>
                                          </p:spTgt>
                                        </p:tgtEl>
                                        <p:attrNameLst>
                                          <p:attrName>style.visibility</p:attrName>
                                        </p:attrNameLst>
                                      </p:cBhvr>
                                      <p:to>
                                        <p:strVal val="visible"/>
                                      </p:to>
                                    </p:set>
                                    <p:anim calcmode="lin" valueType="num">
                                      <p:cBhvr additive="base">
                                        <p:cTn id="25" dur="500" fill="hold"/>
                                        <p:tgtEl>
                                          <p:spTgt spid="2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856323" y="1271858"/>
            <a:ext cx="10561811" cy="5539970"/>
          </a:xfrm>
          <a:prstGeom prst="rect">
            <a:avLst/>
          </a:prstGeom>
        </p:spPr>
        <p:txBody>
          <a:bodyPr wrap="square" lIns="91431" tIns="45716" rIns="91431" bIns="45716">
            <a:spAutoFit/>
          </a:bodyPr>
          <a:lstStyle/>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问</a:t>
            </a: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增值税普通发票能否部分冲红？</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答：</a:t>
            </a:r>
            <a:r>
              <a:rPr lang="zh-CN" altLang="en-US" dirty="0">
                <a:latin typeface="微软雅黑" panose="020B0503020204020204" pitchFamily="34" charset="-122"/>
                <a:ea typeface="微软雅黑" panose="020B0503020204020204" pitchFamily="34" charset="-122"/>
              </a:rPr>
              <a:t>根据</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国家税务总局关于红字增值税发票开具有关问题的公告</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（国家税务总局公告</a:t>
            </a:r>
            <a:r>
              <a:rPr lang="en-US" altLang="zh-CN" dirty="0">
                <a:latin typeface="微软雅黑" panose="020B0503020204020204" pitchFamily="34" charset="-122"/>
                <a:ea typeface="微软雅黑" panose="020B0503020204020204" pitchFamily="34" charset="-122"/>
              </a:rPr>
              <a:t>2016</a:t>
            </a:r>
            <a:r>
              <a:rPr lang="zh-CN" altLang="en-US" dirty="0">
                <a:latin typeface="微软雅黑" panose="020B0503020204020204" pitchFamily="34" charset="-122"/>
                <a:ea typeface="微软雅黑" panose="020B0503020204020204" pitchFamily="34" charset="-122"/>
              </a:rPr>
              <a:t>年第</a:t>
            </a:r>
            <a:r>
              <a:rPr lang="en-US" altLang="zh-CN" dirty="0">
                <a:latin typeface="微软雅黑" panose="020B0503020204020204" pitchFamily="34" charset="-122"/>
                <a:ea typeface="微软雅黑" panose="020B0503020204020204" pitchFamily="34" charset="-122"/>
              </a:rPr>
              <a:t>47</a:t>
            </a:r>
            <a:r>
              <a:rPr lang="zh-CN" altLang="en-US" dirty="0">
                <a:latin typeface="微软雅黑" panose="020B0503020204020204" pitchFamily="34" charset="-122"/>
                <a:ea typeface="微软雅黑" panose="020B0503020204020204" pitchFamily="34" charset="-122"/>
              </a:rPr>
              <a:t>号）第三条规定：纳税人需要开具红字增值税普通发票的，可以在所对应的蓝字发票金额范围内</a:t>
            </a:r>
            <a:r>
              <a:rPr lang="zh-CN" altLang="en-US" dirty="0">
                <a:solidFill>
                  <a:srgbClr val="FF0000"/>
                </a:solidFill>
                <a:latin typeface="微软雅黑" panose="020B0503020204020204" pitchFamily="34" charset="-122"/>
                <a:ea typeface="微软雅黑" panose="020B0503020204020204" pitchFamily="34" charset="-122"/>
              </a:rPr>
              <a:t>开具多份红字发票</a:t>
            </a:r>
            <a:r>
              <a:rPr lang="zh-CN" altLang="en-US" dirty="0" smtClean="0">
                <a:solidFill>
                  <a:srgbClr val="FF0000"/>
                </a:solidFill>
                <a:latin typeface="微软雅黑" panose="020B0503020204020204" pitchFamily="34" charset="-122"/>
                <a:ea typeface="微软雅黑" panose="020B0503020204020204" pitchFamily="34" charset="-122"/>
              </a:rPr>
              <a:t>。</a:t>
            </a:r>
            <a:r>
              <a:rPr lang="zh-CN" altLang="en-US" sz="1600" dirty="0" smtClean="0">
                <a:solidFill>
                  <a:srgbClr val="002060"/>
                </a:solidFill>
                <a:latin typeface="微软雅黑" panose="020B0503020204020204" pitchFamily="34" charset="-122"/>
                <a:ea typeface="微软雅黑" panose="020B0503020204020204" pitchFamily="34" charset="-122"/>
              </a:rPr>
              <a:t>由于一张蓝字发票的金额可以拆分填开多张红字信息表</a:t>
            </a:r>
            <a:r>
              <a:rPr lang="zh-CN" altLang="en-US" sz="1600" dirty="0" smtClean="0">
                <a:latin typeface="微软雅黑" panose="020B0503020204020204" pitchFamily="34" charset="-122"/>
                <a:ea typeface="微软雅黑" panose="020B0503020204020204" pitchFamily="34" charset="-122"/>
              </a:rPr>
              <a:t>，因此</a:t>
            </a:r>
            <a:r>
              <a:rPr lang="zh-CN" altLang="en-US" sz="1600" dirty="0" smtClean="0">
                <a:solidFill>
                  <a:srgbClr val="00B0F0"/>
                </a:solidFill>
                <a:latin typeface="微软雅黑" panose="020B0503020204020204" pitchFamily="34" charset="-122"/>
                <a:ea typeface="微软雅黑" panose="020B0503020204020204" pitchFamily="34" charset="-122"/>
              </a:rPr>
              <a:t>一张蓝字发票可以对应多张红字信息表。</a:t>
            </a:r>
          </a:p>
          <a:p>
            <a:pPr>
              <a:lnSpc>
                <a:spcPct val="150000"/>
              </a:lnSpc>
            </a:pP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问</a:t>
            </a: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代开的增值税普通发票发现有错误，是否可以部分冲红？</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b="1" dirty="0">
                <a:latin typeface="微软雅黑" panose="020B0503020204020204" pitchFamily="34" charset="-122"/>
                <a:ea typeface="微软雅黑" panose="020B0503020204020204" pitchFamily="34" charset="-122"/>
              </a:rPr>
              <a:t>答：</a:t>
            </a:r>
            <a:r>
              <a:rPr lang="zh-CN" altLang="en-US" dirty="0">
                <a:latin typeface="微软雅黑" panose="020B0503020204020204" pitchFamily="34" charset="-122"/>
                <a:ea typeface="微软雅黑" panose="020B0503020204020204" pitchFamily="34" charset="-122"/>
              </a:rPr>
              <a:t>代发发票的冲红需要纳税人</a:t>
            </a:r>
            <a:r>
              <a:rPr lang="zh-CN" altLang="en-US" dirty="0">
                <a:solidFill>
                  <a:srgbClr val="FF0000"/>
                </a:solidFill>
                <a:latin typeface="微软雅黑" panose="020B0503020204020204" pitchFamily="34" charset="-122"/>
                <a:ea typeface="微软雅黑" panose="020B0503020204020204" pitchFamily="34" charset="-122"/>
              </a:rPr>
              <a:t>交回已开发票</a:t>
            </a:r>
            <a:r>
              <a:rPr lang="zh-CN" altLang="en-US" dirty="0">
                <a:latin typeface="微软雅黑" panose="020B0503020204020204" pitchFamily="34" charset="-122"/>
                <a:ea typeface="微软雅黑" panose="020B0503020204020204" pitchFamily="34" charset="-122"/>
              </a:rPr>
              <a:t>的全部联次，</a:t>
            </a:r>
            <a:r>
              <a:rPr lang="zh-CN" altLang="en-US" dirty="0">
                <a:solidFill>
                  <a:srgbClr val="FF0000"/>
                </a:solidFill>
                <a:latin typeface="微软雅黑" panose="020B0503020204020204" pitchFamily="34" charset="-122"/>
                <a:ea typeface="微软雅黑" panose="020B0503020204020204" pitchFamily="34" charset="-122"/>
              </a:rPr>
              <a:t>无法部分金额冲红</a:t>
            </a:r>
            <a:r>
              <a:rPr lang="zh-CN" altLang="en-US" dirty="0">
                <a:latin typeface="微软雅黑" panose="020B0503020204020204" pitchFamily="34" charset="-122"/>
                <a:ea typeface="微软雅黑" panose="020B0503020204020204" pitchFamily="34" charset="-122"/>
              </a:rPr>
              <a:t>。纳税人可以取回原有发票全部联次冲红，然后重新开具一张新的发票。</a:t>
            </a:r>
            <a:endParaRPr lang="zh-CN" altLang="en-US" dirty="0">
              <a:solidFill>
                <a:srgbClr val="FF0000"/>
              </a:solidFill>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endParaRPr lang="zh-CN" altLang="en-US" dirty="0">
              <a:latin typeface="微软雅黑" panose="020B0503020204020204" pitchFamily="34" charset="-122"/>
              <a:ea typeface="微软雅黑" panose="020B0503020204020204" pitchFamily="34" charset="-122"/>
            </a:endParaRPr>
          </a:p>
          <a:p>
            <a:pPr>
              <a:lnSpc>
                <a:spcPct val="150000"/>
              </a:lnSpc>
            </a:pPr>
            <a:endParaRPr lang="zh-CN" altLang="en-US" sz="1200" dirty="0">
              <a:latin typeface="微软雅黑" panose="020B0503020204020204" pitchFamily="34" charset="-122"/>
              <a:ea typeface="微软雅黑" panose="020B0503020204020204" pitchFamily="34" charset="-122"/>
            </a:endParaRPr>
          </a:p>
        </p:txBody>
      </p:sp>
      <p:sp>
        <p:nvSpPr>
          <p:cNvPr id="9" name="矩形 8"/>
          <p:cNvSpPr/>
          <p:nvPr/>
        </p:nvSpPr>
        <p:spPr>
          <a:xfrm>
            <a:off x="761170" y="980735"/>
            <a:ext cx="10561811" cy="507823"/>
          </a:xfrm>
          <a:prstGeom prst="rect">
            <a:avLst/>
          </a:prstGeom>
        </p:spPr>
        <p:txBody>
          <a:bodyPr wrap="square" lIns="91431" tIns="45716" rIns="91431" bIns="45716">
            <a:spAutoFit/>
          </a:bodyPr>
          <a:lstStyle/>
          <a:p>
            <a:r>
              <a:rPr lang="zh-CN" altLang="en-US" sz="2700" dirty="0">
                <a:solidFill>
                  <a:schemeClr val="accent2">
                    <a:lumMod val="75000"/>
                  </a:schemeClr>
                </a:solidFill>
                <a:latin typeface="+mn-ea"/>
              </a:rPr>
              <a:t>常见问题</a:t>
            </a:r>
            <a:endParaRPr lang="en-US" altLang="zh-CN" sz="2700" dirty="0">
              <a:solidFill>
                <a:schemeClr val="accent2">
                  <a:lumMod val="75000"/>
                </a:schemeClr>
              </a:solidFill>
              <a:latin typeface="+mn-ea"/>
            </a:endParaRPr>
          </a:p>
        </p:txBody>
      </p:sp>
      <p:pic>
        <p:nvPicPr>
          <p:cNvPr id="10" name="Picture 3" descr="F:\深圳国税\直属局\纳税人学堂\导图\ppt\ppt1.png"/>
          <p:cNvPicPr>
            <a:picLocks noChangeAspect="1" noChangeArrowheads="1"/>
          </p:cNvPicPr>
          <p:nvPr/>
        </p:nvPicPr>
        <p:blipFill>
          <a:blip r:embed="rId2" cstate="print"/>
          <a:srcRect/>
          <a:stretch>
            <a:fillRect/>
          </a:stretch>
        </p:blipFill>
        <p:spPr bwMode="auto">
          <a:xfrm>
            <a:off x="9638350" y="6067691"/>
            <a:ext cx="1822302" cy="574298"/>
          </a:xfrm>
          <a:prstGeom prst="rect">
            <a:avLst/>
          </a:prstGeom>
          <a:noFill/>
        </p:spPr>
      </p:pic>
      <p:sp>
        <p:nvSpPr>
          <p:cNvPr id="12" name="TextBox 11"/>
          <p:cNvSpPr txBox="1"/>
          <p:nvPr/>
        </p:nvSpPr>
        <p:spPr>
          <a:xfrm>
            <a:off x="380563" y="214291"/>
            <a:ext cx="9736636" cy="569379"/>
          </a:xfrm>
          <a:prstGeom prst="rect">
            <a:avLst/>
          </a:prstGeom>
          <a:noFill/>
        </p:spPr>
        <p:txBody>
          <a:bodyPr wrap="square" lIns="91431" tIns="45716" rIns="91431" bIns="45716" rtlCol="0">
            <a:spAutoFit/>
          </a:bodyPr>
          <a:lstStyle/>
          <a:p>
            <a:r>
              <a:rPr lang="zh-CN" altLang="en-US" sz="3100" dirty="0">
                <a:solidFill>
                  <a:srgbClr val="0070C0"/>
                </a:solidFill>
                <a:latin typeface="微软雅黑" panose="020B0503020204020204" pitchFamily="34" charset="-122"/>
                <a:ea typeface="微软雅黑" panose="020B0503020204020204" pitchFamily="34" charset="-122"/>
              </a:rPr>
              <a:t>二、发票具体应用之发票的作废与冲红</a:t>
            </a:r>
          </a:p>
        </p:txBody>
      </p:sp>
      <p:grpSp>
        <p:nvGrpSpPr>
          <p:cNvPr id="2" name="组合 109"/>
          <p:cNvGrpSpPr/>
          <p:nvPr/>
        </p:nvGrpSpPr>
        <p:grpSpPr>
          <a:xfrm>
            <a:off x="-6089734" y="357170"/>
            <a:ext cx="17412714" cy="500063"/>
            <a:chOff x="-3357618" y="357166"/>
            <a:chExt cx="9429816" cy="500066"/>
          </a:xfrm>
        </p:grpSpPr>
        <p:cxnSp>
          <p:nvCxnSpPr>
            <p:cNvPr id="17" name="直接连接符 16"/>
            <p:cNvCxnSpPr/>
            <p:nvPr/>
          </p:nvCxnSpPr>
          <p:spPr>
            <a:xfrm>
              <a:off x="-3357618" y="857232"/>
              <a:ext cx="9429816" cy="0"/>
            </a:xfrm>
            <a:prstGeom prst="line">
              <a:avLst/>
            </a:prstGeom>
            <a:ln w="38100" cap="rnd">
              <a:solidFill>
                <a:srgbClr val="68B92E"/>
              </a:solidFill>
              <a:round/>
            </a:ln>
          </p:spPr>
          <p:style>
            <a:lnRef idx="1">
              <a:schemeClr val="accent1"/>
            </a:lnRef>
            <a:fillRef idx="0">
              <a:schemeClr val="accent1"/>
            </a:fillRef>
            <a:effectRef idx="0">
              <a:schemeClr val="accent1"/>
            </a:effectRef>
            <a:fontRef idx="minor">
              <a:schemeClr val="tx1"/>
            </a:fontRef>
          </p:style>
        </p:cxnSp>
        <p:sp>
          <p:nvSpPr>
            <p:cNvPr id="18" name="等腰三角形 17"/>
            <p:cNvSpPr/>
            <p:nvPr/>
          </p:nvSpPr>
          <p:spPr>
            <a:xfrm>
              <a:off x="5500694" y="571480"/>
              <a:ext cx="214314" cy="28575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5715008" y="357166"/>
              <a:ext cx="357190" cy="500066"/>
            </a:xfrm>
            <a:prstGeom prst="triangle">
              <a:avLst/>
            </a:prstGeom>
            <a:solidFill>
              <a:srgbClr val="68B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C000"/>
                </a:solidFill>
              </a:endParaRPr>
            </a:p>
          </p:txBody>
        </p:sp>
      </p:grpSp>
    </p:spTree>
    <p:extLst>
      <p:ext uri="{BB962C8B-B14F-4D97-AF65-F5344CB8AC3E}">
        <p14:creationId xmlns:p14="http://schemas.microsoft.com/office/powerpoint/2010/main" xmlns="" val="248231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 calcmode="lin" valueType="num">
                                      <p:cBhvr additive="base">
                                        <p:cTn id="7"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anim calcmode="lin" valueType="num">
                                      <p:cBhvr additive="base">
                                        <p:cTn id="13"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5" end="5"/>
                                            </p:txEl>
                                          </p:spTgt>
                                        </p:tgtEl>
                                        <p:attrNameLst>
                                          <p:attrName>style.visibility</p:attrName>
                                        </p:attrNameLst>
                                      </p:cBhvr>
                                      <p:to>
                                        <p:strVal val="visible"/>
                                      </p:to>
                                    </p:set>
                                    <p:anim calcmode="lin" valueType="num">
                                      <p:cBhvr additive="base">
                                        <p:cTn id="19" dur="500" fill="hold"/>
                                        <p:tgtEl>
                                          <p:spTgt spid="2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xEl>
                                              <p:pRg st="6" end="6"/>
                                            </p:txEl>
                                          </p:spTgt>
                                        </p:tgtEl>
                                        <p:attrNameLst>
                                          <p:attrName>style.visibility</p:attrName>
                                        </p:attrNameLst>
                                      </p:cBhvr>
                                      <p:to>
                                        <p:strVal val="visible"/>
                                      </p:to>
                                    </p:set>
                                    <p:anim calcmode="lin" valueType="num">
                                      <p:cBhvr additive="base">
                                        <p:cTn id="25" dur="500" fill="hold"/>
                                        <p:tgtEl>
                                          <p:spTgt spid="2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3658235" y="3330575"/>
            <a:ext cx="4553585" cy="845820"/>
          </a:xfrm>
          <a:prstGeom prst="rect">
            <a:avLst/>
          </a:prstGeom>
        </p:spPr>
        <p:txBody>
          <a:bodyPr vert="horz" wrap="square" lIns="0" tIns="0" rIns="0" bIns="0" rtlCol="0">
            <a:spAutoFit/>
          </a:bodyPr>
          <a:lstStyle/>
          <a:p>
            <a:pPr marL="0" marR="0">
              <a:lnSpc>
                <a:spcPts val="6600"/>
              </a:lnSpc>
              <a:spcBef>
                <a:spcPct val="0"/>
              </a:spcBef>
              <a:spcAft>
                <a:spcPct val="0"/>
              </a:spcAft>
            </a:pPr>
            <a:r>
              <a:rPr lang="zh-CN" altLang="en-US" sz="6600" dirty="0" smtClean="0">
                <a:solidFill>
                  <a:srgbClr val="E12D09"/>
                </a:solidFill>
                <a:latin typeface="微软雅黑" panose="020B0503020204020204" pitchFamily="34" charset="-122"/>
                <a:ea typeface="微软雅黑" panose="020B0503020204020204" pitchFamily="34" charset="-122"/>
                <a:cs typeface="RHFISU+ËÎÌå"/>
              </a:rPr>
              <a:t>谢 谢 观 看！</a:t>
            </a:r>
            <a:endParaRPr sz="6600" dirty="0">
              <a:solidFill>
                <a:srgbClr val="E12D09"/>
              </a:solidFill>
              <a:latin typeface="微软雅黑" panose="020B0503020204020204" pitchFamily="34" charset="-122"/>
              <a:ea typeface="微软雅黑" panose="020B0503020204020204" pitchFamily="34" charset="-122"/>
              <a:cs typeface="RHFISU+ËÎÌå"/>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4907026" y="1013531"/>
            <a:ext cx="3572815" cy="679930"/>
          </a:xfrm>
          <a:prstGeom prst="rect">
            <a:avLst/>
          </a:prstGeom>
        </p:spPr>
        <p:txBody>
          <a:bodyPr vert="horz" wrap="square" lIns="0" tIns="0" rIns="0" bIns="0" rtlCol="0">
            <a:spAutoFit/>
          </a:bodyPr>
          <a:lstStyle/>
          <a:p>
            <a:pPr marL="0" marR="0">
              <a:lnSpc>
                <a:spcPts val="5815"/>
              </a:lnSpc>
              <a:spcBef>
                <a:spcPct val="0"/>
              </a:spcBef>
              <a:spcAft>
                <a:spcPct val="0"/>
              </a:spcAft>
            </a:pPr>
            <a:r>
              <a:rPr sz="4000" b="1" dirty="0">
                <a:solidFill>
                  <a:srgbClr val="E9E5DC"/>
                </a:solidFill>
                <a:latin typeface="微软雅黑" panose="020B0503020204020204" pitchFamily="34" charset="-122"/>
                <a:ea typeface="微软雅黑" panose="020B0503020204020204" pitchFamily="34" charset="-122"/>
                <a:cs typeface="WMTHKV+Î¢ÈíÑÅºÚ,Bold"/>
              </a:rPr>
              <a:t>免</a:t>
            </a:r>
            <a:r>
              <a:rPr sz="4000" b="1" spc="201" dirty="0">
                <a:solidFill>
                  <a:srgbClr val="E9E5DC"/>
                </a:solidFill>
                <a:latin typeface="微软雅黑" panose="020B0503020204020204" pitchFamily="34" charset="-122"/>
                <a:ea typeface="微软雅黑" panose="020B0503020204020204" pitchFamily="34" charset="-122"/>
                <a:cs typeface="Times New Roman" panose="02020603050405020304"/>
              </a:rPr>
              <a:t> </a:t>
            </a:r>
            <a:r>
              <a:rPr sz="4000" b="1" dirty="0">
                <a:solidFill>
                  <a:srgbClr val="E9E5DC"/>
                </a:solidFill>
                <a:latin typeface="微软雅黑" panose="020B0503020204020204" pitchFamily="34" charset="-122"/>
                <a:ea typeface="微软雅黑" panose="020B0503020204020204" pitchFamily="34" charset="-122"/>
                <a:cs typeface="WMTHKV+Î¢ÈíÑÅºÚ,Bold"/>
              </a:rPr>
              <a:t>税</a:t>
            </a:r>
            <a:r>
              <a:rPr sz="4000" b="1" spc="211" dirty="0">
                <a:solidFill>
                  <a:srgbClr val="E9E5DC"/>
                </a:solidFill>
                <a:latin typeface="微软雅黑" panose="020B0503020204020204" pitchFamily="34" charset="-122"/>
                <a:ea typeface="微软雅黑" panose="020B0503020204020204" pitchFamily="34" charset="-122"/>
                <a:cs typeface="Times New Roman" panose="02020603050405020304"/>
              </a:rPr>
              <a:t> </a:t>
            </a:r>
            <a:r>
              <a:rPr sz="4000" b="1" dirty="0">
                <a:solidFill>
                  <a:srgbClr val="E9E5DC"/>
                </a:solidFill>
                <a:latin typeface="微软雅黑" panose="020B0503020204020204" pitchFamily="34" charset="-122"/>
                <a:ea typeface="微软雅黑" panose="020B0503020204020204" pitchFamily="34" charset="-122"/>
                <a:cs typeface="WMTHKV+Î¢ÈíÑÅºÚ,Bold"/>
              </a:rPr>
              <a:t>标</a:t>
            </a:r>
            <a:r>
              <a:rPr sz="4000" b="1" spc="211" dirty="0">
                <a:solidFill>
                  <a:srgbClr val="E9E5DC"/>
                </a:solidFill>
                <a:latin typeface="微软雅黑" panose="020B0503020204020204" pitchFamily="34" charset="-122"/>
                <a:ea typeface="微软雅黑" panose="020B0503020204020204" pitchFamily="34" charset="-122"/>
                <a:cs typeface="Times New Roman" panose="02020603050405020304"/>
              </a:rPr>
              <a:t> </a:t>
            </a:r>
            <a:r>
              <a:rPr sz="4000" b="1" dirty="0">
                <a:solidFill>
                  <a:srgbClr val="E9E5DC"/>
                </a:solidFill>
                <a:latin typeface="微软雅黑" panose="020B0503020204020204" pitchFamily="34" charset="-122"/>
                <a:ea typeface="微软雅黑" panose="020B0503020204020204" pitchFamily="34" charset="-122"/>
                <a:cs typeface="WMTHKV+Î¢ÈíÑÅºÚ,Bold"/>
              </a:rPr>
              <a:t>准</a:t>
            </a:r>
          </a:p>
        </p:txBody>
      </p:sp>
      <p:sp>
        <p:nvSpPr>
          <p:cNvPr id="5" name="object 5"/>
          <p:cNvSpPr txBox="1"/>
          <p:nvPr/>
        </p:nvSpPr>
        <p:spPr>
          <a:xfrm>
            <a:off x="2077211" y="2320631"/>
            <a:ext cx="3438702" cy="769441"/>
          </a:xfrm>
          <a:prstGeom prst="rect">
            <a:avLst/>
          </a:prstGeom>
        </p:spPr>
        <p:txBody>
          <a:bodyPr vert="horz" wrap="square" lIns="0" tIns="0" rIns="0" bIns="0" rtlCol="0">
            <a:spAutoFit/>
          </a:bodyPr>
          <a:lstStyle/>
          <a:p>
            <a:pPr marL="0" marR="0">
              <a:lnSpc>
                <a:spcPts val="6000"/>
              </a:lnSpc>
              <a:spcBef>
                <a:spcPct val="0"/>
              </a:spcBef>
              <a:spcAft>
                <a:spcPct val="0"/>
              </a:spcAft>
            </a:pPr>
            <a:r>
              <a:rPr lang="en-US" altLang="zh-CN" sz="4800" spc="25" dirty="0" smtClean="0">
                <a:solidFill>
                  <a:srgbClr val="000000"/>
                </a:solidFill>
                <a:latin typeface="微软雅黑" panose="020B0503020204020204" pitchFamily="34" charset="-122"/>
                <a:ea typeface="微软雅黑" panose="020B0503020204020204" pitchFamily="34" charset="-122"/>
                <a:cs typeface="GORAEU+ºÚÌå"/>
              </a:rPr>
              <a:t>15</a:t>
            </a:r>
            <a:r>
              <a:rPr sz="4800" spc="23" dirty="0" smtClean="0">
                <a:solidFill>
                  <a:srgbClr val="000000"/>
                </a:solidFill>
                <a:latin typeface="微软雅黑" panose="020B0503020204020204" pitchFamily="34" charset="-122"/>
                <a:ea typeface="微软雅黑" panose="020B0503020204020204" pitchFamily="34" charset="-122"/>
                <a:cs typeface="GORAEU+ºÚÌå"/>
              </a:rPr>
              <a:t>万</a:t>
            </a:r>
            <a:r>
              <a:rPr lang="zh-CN" altLang="en-US" sz="4800" spc="23" dirty="0" smtClean="0">
                <a:solidFill>
                  <a:srgbClr val="000000"/>
                </a:solidFill>
                <a:latin typeface="微软雅黑" panose="020B0503020204020204" pitchFamily="34" charset="-122"/>
                <a:ea typeface="微软雅黑" panose="020B0503020204020204" pitchFamily="34" charset="-122"/>
                <a:cs typeface="GORAEU+ºÚÌå"/>
              </a:rPr>
              <a:t>元</a:t>
            </a:r>
            <a:endParaRPr sz="4800" spc="23" dirty="0">
              <a:solidFill>
                <a:srgbClr val="000000"/>
              </a:solidFill>
              <a:latin typeface="微软雅黑" panose="020B0503020204020204" pitchFamily="34" charset="-122"/>
              <a:ea typeface="微软雅黑" panose="020B0503020204020204" pitchFamily="34" charset="-122"/>
              <a:cs typeface="GORAEU+ºÚÌå"/>
            </a:endParaRPr>
          </a:p>
        </p:txBody>
      </p:sp>
      <p:sp>
        <p:nvSpPr>
          <p:cNvPr id="6" name="object 6"/>
          <p:cNvSpPr txBox="1"/>
          <p:nvPr/>
        </p:nvSpPr>
        <p:spPr>
          <a:xfrm>
            <a:off x="8148193" y="3368516"/>
            <a:ext cx="3438524" cy="769441"/>
          </a:xfrm>
          <a:prstGeom prst="rect">
            <a:avLst/>
          </a:prstGeom>
        </p:spPr>
        <p:txBody>
          <a:bodyPr vert="horz" wrap="square" lIns="0" tIns="0" rIns="0" bIns="0" rtlCol="0">
            <a:spAutoFit/>
          </a:bodyPr>
          <a:lstStyle/>
          <a:p>
            <a:pPr marL="0" marR="0">
              <a:lnSpc>
                <a:spcPts val="6000"/>
              </a:lnSpc>
              <a:spcBef>
                <a:spcPct val="0"/>
              </a:spcBef>
              <a:spcAft>
                <a:spcPct val="0"/>
              </a:spcAft>
            </a:pPr>
            <a:r>
              <a:rPr lang="en-US" altLang="zh-CN" sz="4800" spc="25" dirty="0" smtClean="0">
                <a:solidFill>
                  <a:srgbClr val="000000"/>
                </a:solidFill>
                <a:latin typeface="微软雅黑" panose="020B0503020204020204" pitchFamily="34" charset="-122"/>
                <a:ea typeface="微软雅黑" panose="020B0503020204020204" pitchFamily="34" charset="-122"/>
                <a:cs typeface="GORAEU+ºÚÌå"/>
              </a:rPr>
              <a:t>45</a:t>
            </a:r>
            <a:r>
              <a:rPr sz="4800" spc="23" dirty="0" smtClean="0">
                <a:solidFill>
                  <a:srgbClr val="000000"/>
                </a:solidFill>
                <a:latin typeface="微软雅黑" panose="020B0503020204020204" pitchFamily="34" charset="-122"/>
                <a:ea typeface="微软雅黑" panose="020B0503020204020204" pitchFamily="34" charset="-122"/>
                <a:cs typeface="GORAEU+ºÚÌå"/>
              </a:rPr>
              <a:t>万</a:t>
            </a:r>
            <a:r>
              <a:rPr lang="zh-CN" altLang="en-US" sz="4800" spc="23" dirty="0" smtClean="0">
                <a:solidFill>
                  <a:srgbClr val="000000"/>
                </a:solidFill>
                <a:latin typeface="微软雅黑" panose="020B0503020204020204" pitchFamily="34" charset="-122"/>
                <a:ea typeface="微软雅黑" panose="020B0503020204020204" pitchFamily="34" charset="-122"/>
                <a:cs typeface="GORAEU+ºÚÌå"/>
              </a:rPr>
              <a:t>元</a:t>
            </a:r>
            <a:endParaRPr sz="4800" spc="23" dirty="0">
              <a:solidFill>
                <a:srgbClr val="000000"/>
              </a:solidFill>
              <a:latin typeface="微软雅黑" panose="020B0503020204020204" pitchFamily="34" charset="-122"/>
              <a:ea typeface="微软雅黑" panose="020B0503020204020204" pitchFamily="34" charset="-122"/>
              <a:cs typeface="GORAEU+ºÚÌå"/>
            </a:endParaRPr>
          </a:p>
        </p:txBody>
      </p:sp>
      <p:sp>
        <p:nvSpPr>
          <p:cNvPr id="7" name="object 7"/>
          <p:cNvSpPr txBox="1"/>
          <p:nvPr/>
        </p:nvSpPr>
        <p:spPr>
          <a:xfrm>
            <a:off x="1374742" y="3571876"/>
            <a:ext cx="4914310" cy="608965"/>
          </a:xfrm>
          <a:prstGeom prst="rect">
            <a:avLst/>
          </a:prstGeom>
        </p:spPr>
        <p:txBody>
          <a:bodyPr vert="horz" wrap="square" lIns="0" tIns="0" rIns="0" bIns="0" rtlCol="0">
            <a:spAutoFit/>
          </a:bodyPr>
          <a:lstStyle/>
          <a:p>
            <a:pPr marL="0" marR="0">
              <a:lnSpc>
                <a:spcPts val="4750"/>
              </a:lnSpc>
              <a:spcBef>
                <a:spcPct val="0"/>
              </a:spcBef>
              <a:spcAft>
                <a:spcPct val="0"/>
              </a:spcAft>
            </a:pPr>
            <a:r>
              <a:rPr sz="3600" b="0" dirty="0">
                <a:solidFill>
                  <a:srgbClr val="2C2C2C"/>
                </a:solidFill>
                <a:latin typeface="微软雅黑" panose="020B0503020204020204" pitchFamily="34" charset="-122"/>
                <a:ea typeface="微软雅黑" panose="020B0503020204020204" pitchFamily="34" charset="-122"/>
                <a:cs typeface="WMTHKV+Î¢ÈíÑÅºÚ,Bold"/>
              </a:rPr>
              <a:t>以</a:t>
            </a:r>
            <a:r>
              <a:rPr lang="en-US" altLang="en-US" sz="3600" b="0" dirty="0">
                <a:solidFill>
                  <a:srgbClr val="2C2C2C"/>
                </a:solidFill>
                <a:latin typeface="微软雅黑" panose="020B0503020204020204" pitchFamily="34" charset="-122"/>
                <a:ea typeface="微软雅黑" panose="020B0503020204020204" pitchFamily="34" charset="-122"/>
                <a:cs typeface="WMTHKV+Î¢ÈíÑÅºÚ,Bold"/>
              </a:rPr>
              <a:t>1</a:t>
            </a:r>
            <a:r>
              <a:rPr sz="3600" b="0" dirty="0" smtClean="0">
                <a:solidFill>
                  <a:srgbClr val="2C2C2C"/>
                </a:solidFill>
                <a:latin typeface="微软雅黑" panose="020B0503020204020204" pitchFamily="34" charset="-122"/>
                <a:ea typeface="微软雅黑" panose="020B0503020204020204" pitchFamily="34" charset="-122"/>
                <a:cs typeface="WMTHKV+Î¢ÈíÑÅºÚ,Bold"/>
              </a:rPr>
              <a:t>个</a:t>
            </a:r>
            <a:r>
              <a:rPr sz="3600" b="0" dirty="0" smtClean="0">
                <a:solidFill>
                  <a:srgbClr val="FF0000"/>
                </a:solidFill>
                <a:latin typeface="微软雅黑" panose="020B0503020204020204" pitchFamily="34" charset="-122"/>
                <a:ea typeface="微软雅黑" panose="020B0503020204020204" pitchFamily="34" charset="-122"/>
                <a:cs typeface="WMTHKV+Î¢ÈíÑÅºÚ,Bold"/>
              </a:rPr>
              <a:t>月</a:t>
            </a:r>
            <a:r>
              <a:rPr sz="3600" b="0" dirty="0" smtClean="0">
                <a:solidFill>
                  <a:srgbClr val="2C2C2C"/>
                </a:solidFill>
                <a:latin typeface="微软雅黑" panose="020B0503020204020204" pitchFamily="34" charset="-122"/>
                <a:ea typeface="微软雅黑" panose="020B0503020204020204" pitchFamily="34" charset="-122"/>
                <a:cs typeface="WMTHKV+Î¢ÈíÑÅºÚ,Bold"/>
              </a:rPr>
              <a:t>为纳税期限</a:t>
            </a:r>
            <a:endParaRPr sz="3600" b="0" dirty="0">
              <a:solidFill>
                <a:srgbClr val="2C2C2C"/>
              </a:solidFill>
              <a:latin typeface="微软雅黑" panose="020B0503020204020204" pitchFamily="34" charset="-122"/>
              <a:ea typeface="微软雅黑" panose="020B0503020204020204" pitchFamily="34" charset="-122"/>
              <a:cs typeface="WMTHKV+Î¢ÈíÑÅºÚ,Bold"/>
            </a:endParaRPr>
          </a:p>
        </p:txBody>
      </p:sp>
      <p:sp>
        <p:nvSpPr>
          <p:cNvPr id="8" name="object 8"/>
          <p:cNvSpPr txBox="1"/>
          <p:nvPr/>
        </p:nvSpPr>
        <p:spPr>
          <a:xfrm>
            <a:off x="8818118" y="4509330"/>
            <a:ext cx="3019043" cy="1002058"/>
          </a:xfrm>
          <a:prstGeom prst="rect">
            <a:avLst/>
          </a:prstGeom>
        </p:spPr>
        <p:txBody>
          <a:bodyPr vert="horz" wrap="square" lIns="0" tIns="0" rIns="0" bIns="0" rtlCol="0">
            <a:spAutoFit/>
          </a:bodyPr>
          <a:lstStyle/>
          <a:p>
            <a:pPr marL="0" marR="0">
              <a:lnSpc>
                <a:spcPts val="3690"/>
              </a:lnSpc>
              <a:spcBef>
                <a:spcPct val="0"/>
              </a:spcBef>
              <a:spcAft>
                <a:spcPct val="0"/>
              </a:spcAft>
            </a:pPr>
            <a:r>
              <a:rPr sz="2800">
                <a:solidFill>
                  <a:srgbClr val="FFFFFF"/>
                </a:solidFill>
                <a:latin typeface="JJWMJT+Î¢ÈíÑÅºÚ"/>
                <a:cs typeface="JJWMJT+Î¢ÈíÑÅºÚ"/>
              </a:rPr>
              <a:t>深圳适用此项！</a:t>
            </a:r>
          </a:p>
        </p:txBody>
      </p:sp>
      <p:sp>
        <p:nvSpPr>
          <p:cNvPr id="9" name="object 9"/>
          <p:cNvSpPr txBox="1"/>
          <p:nvPr/>
        </p:nvSpPr>
        <p:spPr>
          <a:xfrm>
            <a:off x="7261737" y="5173626"/>
            <a:ext cx="5114457" cy="608965"/>
          </a:xfrm>
          <a:prstGeom prst="rect">
            <a:avLst/>
          </a:prstGeom>
        </p:spPr>
        <p:txBody>
          <a:bodyPr vert="horz" wrap="square" lIns="0" tIns="0" rIns="0" bIns="0" rtlCol="0">
            <a:spAutoFit/>
          </a:bodyPr>
          <a:lstStyle/>
          <a:p>
            <a:pPr marL="0" marR="0">
              <a:lnSpc>
                <a:spcPts val="4750"/>
              </a:lnSpc>
              <a:spcBef>
                <a:spcPct val="0"/>
              </a:spcBef>
              <a:spcAft>
                <a:spcPct val="0"/>
              </a:spcAft>
            </a:pPr>
            <a:r>
              <a:rPr sz="3600" b="0" dirty="0">
                <a:solidFill>
                  <a:srgbClr val="2C2C2C"/>
                </a:solidFill>
                <a:latin typeface="微软雅黑" panose="020B0503020204020204" pitchFamily="34" charset="-122"/>
                <a:ea typeface="微软雅黑" panose="020B0503020204020204" pitchFamily="34" charset="-122"/>
                <a:cs typeface="WMTHKV+Î¢ÈíÑÅºÚ,Bold"/>
              </a:rPr>
              <a:t>以</a:t>
            </a:r>
            <a:r>
              <a:rPr sz="3600" b="0" dirty="0">
                <a:solidFill>
                  <a:srgbClr val="2C2C2C"/>
                </a:solidFill>
                <a:latin typeface="微软雅黑" panose="020B0503020204020204" pitchFamily="34" charset="-122"/>
                <a:ea typeface="微软雅黑" panose="020B0503020204020204" pitchFamily="34" charset="-122"/>
                <a:cs typeface="CMDEBF+Î¢ÈíÑÅºÚ,Bold"/>
              </a:rPr>
              <a:t>1</a:t>
            </a:r>
            <a:r>
              <a:rPr sz="3600" b="0" dirty="0" smtClean="0">
                <a:solidFill>
                  <a:srgbClr val="2C2C2C"/>
                </a:solidFill>
                <a:latin typeface="微软雅黑" panose="020B0503020204020204" pitchFamily="34" charset="-122"/>
                <a:ea typeface="微软雅黑" panose="020B0503020204020204" pitchFamily="34" charset="-122"/>
                <a:cs typeface="WMTHKV+Î¢ÈíÑÅºÚ,Bold"/>
              </a:rPr>
              <a:t>个</a:t>
            </a:r>
            <a:r>
              <a:rPr sz="3600" b="0" dirty="0" smtClean="0">
                <a:solidFill>
                  <a:srgbClr val="FF0000"/>
                </a:solidFill>
                <a:latin typeface="微软雅黑" panose="020B0503020204020204" pitchFamily="34" charset="-122"/>
                <a:ea typeface="微软雅黑" panose="020B0503020204020204" pitchFamily="34" charset="-122"/>
                <a:cs typeface="WMTHKV+Î¢ÈíÑÅºÚ,Bold"/>
              </a:rPr>
              <a:t>季度</a:t>
            </a:r>
            <a:r>
              <a:rPr sz="3600" b="0" dirty="0" smtClean="0">
                <a:solidFill>
                  <a:srgbClr val="2C2C2C"/>
                </a:solidFill>
                <a:latin typeface="微软雅黑" panose="020B0503020204020204" pitchFamily="34" charset="-122"/>
                <a:ea typeface="微软雅黑" panose="020B0503020204020204" pitchFamily="34" charset="-122"/>
                <a:cs typeface="WMTHKV+Î¢ÈíÑÅºÚ,Bold"/>
              </a:rPr>
              <a:t>为纳税期限</a:t>
            </a:r>
            <a:endParaRPr sz="3600" b="0" dirty="0">
              <a:solidFill>
                <a:srgbClr val="2C2C2C"/>
              </a:solidFill>
              <a:latin typeface="微软雅黑" panose="020B0503020204020204" pitchFamily="34" charset="-122"/>
              <a:ea typeface="微软雅黑" panose="020B0503020204020204" pitchFamily="34" charset="-122"/>
              <a:cs typeface="WMTHKV+Î¢ÈíÑÅºÚ,Bold"/>
            </a:endParaRPr>
          </a:p>
        </p:txBody>
      </p:sp>
      <p:sp>
        <p:nvSpPr>
          <p:cNvPr id="12"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第一章节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关于季销售额的执行口径</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dirty="0"/>
          </a:p>
        </p:txBody>
      </p:sp>
      <p:sp>
        <p:nvSpPr>
          <p:cNvPr id="4" name="object 4"/>
          <p:cNvSpPr txBox="1"/>
          <p:nvPr/>
        </p:nvSpPr>
        <p:spPr>
          <a:xfrm>
            <a:off x="1492630" y="1285860"/>
            <a:ext cx="10181143" cy="441339"/>
          </a:xfrm>
          <a:prstGeom prst="rect">
            <a:avLst/>
          </a:prstGeom>
        </p:spPr>
        <p:txBody>
          <a:bodyPr vert="horz" wrap="square" lIns="0" tIns="0" rIns="0" bIns="0" rtlCol="0">
            <a:spAutoFit/>
          </a:bodyPr>
          <a:lstStyle/>
          <a:p>
            <a:pPr marL="0" marR="0">
              <a:lnSpc>
                <a:spcPts val="3690"/>
              </a:lnSpc>
              <a:spcBef>
                <a:spcPct val="0"/>
              </a:spcBef>
              <a:spcAft>
                <a:spcPct val="0"/>
              </a:spcAft>
            </a:pPr>
            <a:r>
              <a:rPr lang="en-US" altLang="zh-CN" sz="2800" b="1" dirty="0" smtClean="0">
                <a:solidFill>
                  <a:srgbClr val="FFFFFF"/>
                </a:solidFill>
                <a:latin typeface="微软雅黑" panose="020B0503020204020204" pitchFamily="34" charset="-122"/>
                <a:ea typeface="微软雅黑" panose="020B0503020204020204" pitchFamily="34" charset="-122"/>
                <a:cs typeface="QAJPFO+Î¢ÈíÑÅºÚ,Bold"/>
              </a:rPr>
              <a:t>1.</a:t>
            </a:r>
            <a:r>
              <a:rPr lang="zh-CN" altLang="en-US" sz="2800" b="1" dirty="0" smtClean="0">
                <a:solidFill>
                  <a:srgbClr val="FFFFFF"/>
                </a:solidFill>
                <a:latin typeface="微软雅黑" panose="020B0503020204020204" pitchFamily="34" charset="-122"/>
                <a:ea typeface="微软雅黑" panose="020B0503020204020204" pitchFamily="34" charset="-122"/>
                <a:cs typeface="QAJPFO+Î¢ÈíÑÅºÚ,Bold"/>
              </a:rPr>
              <a:t>不区分货物劳务销售额或</a:t>
            </a:r>
            <a:r>
              <a:rPr lang="zh-CN" altLang="en-US" sz="2800" b="1" dirty="0">
                <a:solidFill>
                  <a:srgbClr val="FFFFFF"/>
                </a:solidFill>
                <a:latin typeface="微软雅黑" panose="020B0503020204020204" pitchFamily="34" charset="-122"/>
                <a:ea typeface="微软雅黑" panose="020B0503020204020204" pitchFamily="34" charset="-122"/>
                <a:cs typeface="QAJPFO+Î¢ÈíÑÅºÚ,Bold"/>
              </a:rPr>
              <a:t>应税</a:t>
            </a:r>
            <a:r>
              <a:rPr lang="zh-CN" altLang="en-US" sz="2800" b="1" dirty="0" smtClean="0">
                <a:solidFill>
                  <a:srgbClr val="FFFFFF"/>
                </a:solidFill>
                <a:latin typeface="微软雅黑" panose="020B0503020204020204" pitchFamily="34" charset="-122"/>
                <a:ea typeface="微软雅黑" panose="020B0503020204020204" pitchFamily="34" charset="-122"/>
                <a:cs typeface="QAJPFO+Î¢ÈíÑÅºÚ,Bold"/>
              </a:rPr>
              <a:t>服务，合并计算销售额</a:t>
            </a:r>
          </a:p>
        </p:txBody>
      </p:sp>
      <p:sp>
        <p:nvSpPr>
          <p:cNvPr id="7" name="object 7"/>
          <p:cNvSpPr txBox="1"/>
          <p:nvPr/>
        </p:nvSpPr>
        <p:spPr>
          <a:xfrm>
            <a:off x="5942076" y="5572140"/>
            <a:ext cx="5380774" cy="474489"/>
          </a:xfrm>
          <a:prstGeom prst="rect">
            <a:avLst/>
          </a:prstGeom>
        </p:spPr>
        <p:txBody>
          <a:bodyPr vert="horz" wrap="square" lIns="0" tIns="0" rIns="0" bIns="0" rtlCol="0">
            <a:spAutoFit/>
          </a:bodyPr>
          <a:lstStyle/>
          <a:p>
            <a:pPr marL="0" marR="0">
              <a:lnSpc>
                <a:spcPts val="3690"/>
              </a:lnSpc>
              <a:spcBef>
                <a:spcPct val="0"/>
              </a:spcBef>
              <a:spcAft>
                <a:spcPct val="0"/>
              </a:spcAft>
            </a:pPr>
            <a:r>
              <a:rPr sz="2800" dirty="0">
                <a:solidFill>
                  <a:srgbClr val="FFFFFF"/>
                </a:solidFill>
                <a:latin typeface="微软雅黑" panose="020B0503020204020204" pitchFamily="34" charset="-122"/>
                <a:ea typeface="微软雅黑" panose="020B0503020204020204" pitchFamily="34" charset="-122"/>
                <a:cs typeface="WFGQHD+Î¢ÈíÑÅºÚ"/>
              </a:rPr>
              <a:t>按季纳税的，</a:t>
            </a:r>
            <a:r>
              <a:rPr sz="2800" dirty="0" smtClean="0">
                <a:solidFill>
                  <a:srgbClr val="FFFFFF"/>
                </a:solidFill>
                <a:latin typeface="微软雅黑" panose="020B0503020204020204" pitchFamily="34" charset="-122"/>
                <a:ea typeface="微软雅黑" panose="020B0503020204020204" pitchFamily="34" charset="-122"/>
                <a:cs typeface="WFGQHD+Î¢ÈíÑÅºÚ"/>
              </a:rPr>
              <a:t>季销售额</a:t>
            </a:r>
            <a:r>
              <a:rPr lang="en-US" altLang="zh-CN" sz="2800" dirty="0" smtClean="0">
                <a:solidFill>
                  <a:srgbClr val="FFFFFF"/>
                </a:solidFill>
                <a:latin typeface="微软雅黑" panose="020B0503020204020204" pitchFamily="34" charset="-122"/>
                <a:ea typeface="微软雅黑" panose="020B0503020204020204" pitchFamily="34" charset="-122"/>
                <a:cs typeface="WFGQHD+Î¢ÈíÑÅºÚ"/>
              </a:rPr>
              <a:t>45</a:t>
            </a:r>
            <a:r>
              <a:rPr sz="2800" dirty="0" smtClean="0">
                <a:solidFill>
                  <a:srgbClr val="FFFFFF"/>
                </a:solidFill>
                <a:latin typeface="微软雅黑" panose="020B0503020204020204" pitchFamily="34" charset="-122"/>
                <a:ea typeface="微软雅黑" panose="020B0503020204020204" pitchFamily="34" charset="-122"/>
                <a:cs typeface="WFGQHD+Î¢ÈíÑÅºÚ"/>
              </a:rPr>
              <a:t>万元</a:t>
            </a:r>
            <a:endParaRPr sz="2800" dirty="0">
              <a:solidFill>
                <a:srgbClr val="FFFFFF"/>
              </a:solidFill>
              <a:latin typeface="微软雅黑" panose="020B0503020204020204" pitchFamily="34" charset="-122"/>
              <a:ea typeface="微软雅黑" panose="020B0503020204020204" pitchFamily="34" charset="-122"/>
              <a:cs typeface="WFGQHD+Î¢ÈíÑÅºÚ"/>
            </a:endParaRPr>
          </a:p>
        </p:txBody>
      </p:sp>
      <p:sp>
        <p:nvSpPr>
          <p:cNvPr id="8" name="object 8"/>
          <p:cNvSpPr txBox="1"/>
          <p:nvPr/>
        </p:nvSpPr>
        <p:spPr>
          <a:xfrm>
            <a:off x="11218418" y="6706433"/>
            <a:ext cx="209187" cy="266473"/>
          </a:xfrm>
          <a:prstGeom prst="rect">
            <a:avLst/>
          </a:prstGeom>
        </p:spPr>
        <p:txBody>
          <a:bodyPr vert="horz" wrap="square" lIns="0" tIns="0" rIns="0" bIns="0" rtlCol="0">
            <a:spAutoFit/>
          </a:bodyPr>
          <a:lstStyle/>
          <a:p>
            <a:pPr marL="0" marR="0">
              <a:lnSpc>
                <a:spcPts val="900"/>
              </a:lnSpc>
              <a:spcBef>
                <a:spcPct val="0"/>
              </a:spcBef>
              <a:spcAft>
                <a:spcPct val="0"/>
              </a:spcAft>
            </a:pPr>
            <a:r>
              <a:rPr sz="800">
                <a:solidFill>
                  <a:srgbClr val="9D9D9D"/>
                </a:solidFill>
                <a:latin typeface="Arial" panose="020B0604020202020204"/>
                <a:cs typeface="Arial" panose="020B0604020202020204"/>
              </a:rPr>
              <a:t>8</a:t>
            </a:r>
          </a:p>
        </p:txBody>
      </p:sp>
      <p:sp>
        <p:nvSpPr>
          <p:cNvPr id="11" name="object 5"/>
          <p:cNvSpPr txBox="1"/>
          <p:nvPr/>
        </p:nvSpPr>
        <p:spPr>
          <a:xfrm>
            <a:off x="1374742" y="2672409"/>
            <a:ext cx="408681" cy="269304"/>
          </a:xfrm>
          <a:prstGeom prst="rect">
            <a:avLst/>
          </a:prstGeom>
        </p:spPr>
        <p:txBody>
          <a:bodyPr vert="horz" wrap="square" lIns="0" tIns="0" rIns="0" bIns="0" rtlCol="0">
            <a:spAutoFit/>
          </a:bodyPr>
          <a:lstStyle/>
          <a:p>
            <a:pPr marL="0" marR="0">
              <a:lnSpc>
                <a:spcPts val="2130"/>
              </a:lnSpc>
              <a:spcBef>
                <a:spcPct val="0"/>
              </a:spcBef>
              <a:spcAft>
                <a:spcPct val="0"/>
              </a:spcAft>
            </a:pPr>
            <a:r>
              <a:rPr sz="1900" dirty="0">
                <a:solidFill>
                  <a:srgbClr val="000000"/>
                </a:solidFill>
                <a:latin typeface="Wingdings" panose="05000000000000000000"/>
                <a:cs typeface="Wingdings" panose="05000000000000000000"/>
              </a:rPr>
              <a:t></a:t>
            </a:r>
          </a:p>
        </p:txBody>
      </p:sp>
      <p:sp>
        <p:nvSpPr>
          <p:cNvPr id="12" name="TextBox 11"/>
          <p:cNvSpPr txBox="1"/>
          <p:nvPr/>
        </p:nvSpPr>
        <p:spPr>
          <a:xfrm>
            <a:off x="1660494" y="2261708"/>
            <a:ext cx="8358246" cy="1955215"/>
          </a:xfrm>
          <a:prstGeom prst="rect">
            <a:avLst/>
          </a:prstGeom>
          <a:noFill/>
        </p:spPr>
        <p:txBody>
          <a:bodyPr wrap="square" rtlCol="0">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纳税人以所有增值税应税销售行为（包括销售货物、劳务、服务、无形资产和不动产）合并计算销售额，判断是否达到免税标准。</a:t>
            </a:r>
          </a:p>
        </p:txBody>
      </p:sp>
      <p:sp>
        <p:nvSpPr>
          <p:cNvPr id="13" name="object 5"/>
          <p:cNvSpPr txBox="1"/>
          <p:nvPr/>
        </p:nvSpPr>
        <p:spPr>
          <a:xfrm>
            <a:off x="1374742" y="4476286"/>
            <a:ext cx="408681" cy="269304"/>
          </a:xfrm>
          <a:prstGeom prst="rect">
            <a:avLst/>
          </a:prstGeom>
        </p:spPr>
        <p:txBody>
          <a:bodyPr vert="horz" wrap="square" lIns="0" tIns="0" rIns="0" bIns="0" rtlCol="0">
            <a:spAutoFit/>
          </a:bodyPr>
          <a:lstStyle/>
          <a:p>
            <a:pPr marL="0" marR="0">
              <a:lnSpc>
                <a:spcPts val="2130"/>
              </a:lnSpc>
              <a:spcBef>
                <a:spcPct val="0"/>
              </a:spcBef>
              <a:spcAft>
                <a:spcPct val="0"/>
              </a:spcAft>
            </a:pPr>
            <a:r>
              <a:rPr sz="1900" dirty="0">
                <a:solidFill>
                  <a:srgbClr val="000000"/>
                </a:solidFill>
                <a:latin typeface="Wingdings" panose="05000000000000000000"/>
                <a:cs typeface="Wingdings" panose="05000000000000000000"/>
              </a:rPr>
              <a:t></a:t>
            </a:r>
          </a:p>
        </p:txBody>
      </p:sp>
      <p:sp>
        <p:nvSpPr>
          <p:cNvPr id="14" name="TextBox 13"/>
          <p:cNvSpPr txBox="1"/>
          <p:nvPr/>
        </p:nvSpPr>
        <p:spPr>
          <a:xfrm>
            <a:off x="1731932" y="4190534"/>
            <a:ext cx="8715436" cy="738664"/>
          </a:xfrm>
          <a:prstGeom prst="rect">
            <a:avLst/>
          </a:prstGeom>
          <a:noFill/>
        </p:spPr>
        <p:txBody>
          <a:bodyPr wrap="square" rtlCol="0">
            <a:spAutoFit/>
          </a:bodyPr>
          <a:lstStyle/>
          <a:p>
            <a:pPr>
              <a:lnSpc>
                <a:spcPct val="150000"/>
              </a:lnSpc>
            </a:pPr>
            <a:r>
              <a:rPr lang="zh-CN" altLang="en-US" sz="2800" dirty="0">
                <a:latin typeface="微软雅黑" panose="020B0503020204020204" pitchFamily="34" charset="-122"/>
                <a:ea typeface="微软雅黑" panose="020B0503020204020204" pitchFamily="34" charset="-122"/>
              </a:rPr>
              <a:t>当期合计销售额未超过免税标准的免征增值税</a:t>
            </a:r>
          </a:p>
        </p:txBody>
      </p:sp>
      <p:sp>
        <p:nvSpPr>
          <p:cNvPr id="2"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第一章节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关于季销售额的执行口径</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275539" y="1223716"/>
            <a:ext cx="1830628" cy="410369"/>
          </a:xfrm>
          <a:prstGeom prst="rect">
            <a:avLst/>
          </a:prstGeom>
        </p:spPr>
        <p:txBody>
          <a:bodyPr vert="horz" wrap="square" lIns="0" tIns="0" rIns="0" bIns="0" rtlCol="0">
            <a:spAutoFit/>
          </a:bodyPr>
          <a:lstStyle/>
          <a:p>
            <a:pPr marL="0" marR="0">
              <a:lnSpc>
                <a:spcPts val="3205"/>
              </a:lnSpc>
              <a:spcBef>
                <a:spcPct val="0"/>
              </a:spcBef>
              <a:spcAft>
                <a:spcPct val="0"/>
              </a:spcAft>
            </a:pPr>
            <a:r>
              <a:rPr sz="3200" dirty="0" smtClean="0">
                <a:solidFill>
                  <a:srgbClr val="FFFFFF"/>
                </a:solidFill>
                <a:latin typeface="微软雅黑" panose="020B0503020204020204" pitchFamily="34" charset="-122"/>
                <a:ea typeface="微软雅黑" panose="020B0503020204020204" pitchFamily="34" charset="-122"/>
                <a:cs typeface="RUTOJM+ÐÂËÎÌå"/>
              </a:rPr>
              <a:t>【</a:t>
            </a:r>
            <a:r>
              <a:rPr lang="zh-CN" altLang="en-US" sz="3200" dirty="0" smtClean="0">
                <a:solidFill>
                  <a:srgbClr val="FFFFFF"/>
                </a:solidFill>
                <a:latin typeface="微软雅黑" panose="020B0503020204020204" pitchFamily="34" charset="-122"/>
                <a:ea typeface="微软雅黑" panose="020B0503020204020204" pitchFamily="34" charset="-122"/>
                <a:cs typeface="RUTOJM+ÐÂËÎÌå"/>
              </a:rPr>
              <a:t>例</a:t>
            </a:r>
            <a:r>
              <a:rPr sz="3200" dirty="0" smtClean="0">
                <a:solidFill>
                  <a:srgbClr val="FFFFFF"/>
                </a:solidFill>
                <a:latin typeface="微软雅黑" panose="020B0503020204020204" pitchFamily="34" charset="-122"/>
                <a:ea typeface="微软雅黑" panose="020B0503020204020204" pitchFamily="34" charset="-122"/>
                <a:cs typeface="RUTOJM+ÐÂËÎÌå"/>
              </a:rPr>
              <a:t>】</a:t>
            </a:r>
            <a:endParaRPr sz="3200" dirty="0">
              <a:solidFill>
                <a:srgbClr val="FFFFFF"/>
              </a:solidFill>
              <a:latin typeface="微软雅黑" panose="020B0503020204020204" pitchFamily="34" charset="-122"/>
              <a:ea typeface="微软雅黑" panose="020B0503020204020204" pitchFamily="34" charset="-122"/>
              <a:cs typeface="RUTOJM+ÐÂËÎÌå"/>
            </a:endParaRPr>
          </a:p>
        </p:txBody>
      </p:sp>
      <p:sp>
        <p:nvSpPr>
          <p:cNvPr id="5" name="object 5"/>
          <p:cNvSpPr txBox="1"/>
          <p:nvPr/>
        </p:nvSpPr>
        <p:spPr>
          <a:xfrm>
            <a:off x="1447801" y="1570423"/>
            <a:ext cx="9856824" cy="1292225"/>
          </a:xfrm>
          <a:prstGeom prst="rect">
            <a:avLst/>
          </a:prstGeom>
        </p:spPr>
        <p:txBody>
          <a:bodyPr vert="horz" wrap="square" lIns="0" tIns="0" rIns="0" bIns="0" rtlCol="0">
            <a:spAutoFit/>
          </a:bodyPr>
          <a:lstStyle/>
          <a:p>
            <a:pPr>
              <a:lnSpc>
                <a:spcPct val="150000"/>
              </a:lnSpc>
              <a:spcBef>
                <a:spcPct val="0"/>
              </a:spcBef>
              <a:spcAft>
                <a:spcPct val="0"/>
              </a:spcAft>
            </a:pPr>
            <a:r>
              <a:rPr sz="2800" dirty="0">
                <a:solidFill>
                  <a:srgbClr val="223D6F"/>
                </a:solidFill>
                <a:latin typeface="Wingdings" panose="05000000000000000000"/>
                <a:cs typeface="Wingdings" panose="05000000000000000000"/>
              </a:rPr>
              <a:t></a:t>
            </a:r>
            <a:r>
              <a:rPr sz="2800" dirty="0">
                <a:solidFill>
                  <a:srgbClr val="000000"/>
                </a:solidFill>
                <a:latin typeface="微软雅黑" panose="020B0503020204020204" pitchFamily="34" charset="-122"/>
                <a:ea typeface="微软雅黑" panose="020B0503020204020204" pitchFamily="34" charset="-122"/>
                <a:cs typeface="EEILOF+Î¢ÈíÑÅºÚ"/>
              </a:rPr>
              <a:t>A</a:t>
            </a:r>
            <a:r>
              <a:rPr sz="2800" dirty="0">
                <a:solidFill>
                  <a:srgbClr val="000000"/>
                </a:solidFill>
                <a:latin typeface="微软雅黑" panose="020B0503020204020204" pitchFamily="34" charset="-122"/>
                <a:ea typeface="微软雅黑" panose="020B0503020204020204" pitchFamily="34" charset="-122"/>
                <a:cs typeface="UGHSUT+Î¢ÈíÑÅºÚ"/>
              </a:rPr>
              <a:t>小规模纳税人按季纳税，</a:t>
            </a:r>
            <a:r>
              <a:rPr sz="2800" dirty="0" smtClean="0">
                <a:solidFill>
                  <a:srgbClr val="000000"/>
                </a:solidFill>
                <a:latin typeface="微软雅黑" panose="020B0503020204020204" pitchFamily="34" charset="-122"/>
                <a:ea typeface="微软雅黑" panose="020B0503020204020204" pitchFamily="34" charset="-122"/>
                <a:cs typeface="EEILOF+Î¢ÈíÑÅºÚ"/>
              </a:rPr>
              <a:t>20</a:t>
            </a:r>
            <a:r>
              <a:rPr lang="en-US" sz="2800" dirty="0" smtClean="0">
                <a:solidFill>
                  <a:srgbClr val="000000"/>
                </a:solidFill>
                <a:latin typeface="微软雅黑" panose="020B0503020204020204" pitchFamily="34" charset="-122"/>
                <a:ea typeface="微软雅黑" panose="020B0503020204020204" pitchFamily="34" charset="-122"/>
                <a:cs typeface="EEILOF+Î¢ÈíÑÅºÚ"/>
              </a:rPr>
              <a:t>21</a:t>
            </a:r>
            <a:r>
              <a:rPr sz="2800" dirty="0" smtClean="0">
                <a:solidFill>
                  <a:srgbClr val="000000"/>
                </a:solidFill>
                <a:latin typeface="微软雅黑" panose="020B0503020204020204" pitchFamily="34" charset="-122"/>
                <a:ea typeface="微软雅黑" panose="020B0503020204020204" pitchFamily="34" charset="-122"/>
                <a:cs typeface="UGHSUT+Î¢ÈíÑÅºÚ"/>
              </a:rPr>
              <a:t>年</a:t>
            </a:r>
            <a:r>
              <a:rPr lang="en-US" altLang="zh-CN" sz="2800" dirty="0" smtClean="0">
                <a:solidFill>
                  <a:srgbClr val="000000"/>
                </a:solidFill>
                <a:latin typeface="微软雅黑" panose="020B0503020204020204" pitchFamily="34" charset="-122"/>
                <a:ea typeface="微软雅黑" panose="020B0503020204020204" pitchFamily="34" charset="-122"/>
                <a:cs typeface="UGHSUT+Î¢ÈíÑÅºÚ"/>
              </a:rPr>
              <a:t>4</a:t>
            </a:r>
            <a:r>
              <a:rPr sz="2800" dirty="0" smtClean="0">
                <a:solidFill>
                  <a:srgbClr val="000000"/>
                </a:solidFill>
                <a:latin typeface="微软雅黑" panose="020B0503020204020204" pitchFamily="34" charset="-122"/>
                <a:ea typeface="微软雅黑" panose="020B0503020204020204" pitchFamily="34" charset="-122"/>
                <a:cs typeface="EEILOF+Î¢ÈíÑÅºÚ"/>
              </a:rPr>
              <a:t>-</a:t>
            </a:r>
            <a:r>
              <a:rPr lang="en-US" altLang="zh-CN" sz="2800" dirty="0" smtClean="0">
                <a:solidFill>
                  <a:srgbClr val="000000"/>
                </a:solidFill>
                <a:latin typeface="微软雅黑" panose="020B0503020204020204" pitchFamily="34" charset="-122"/>
                <a:ea typeface="微软雅黑" panose="020B0503020204020204" pitchFamily="34" charset="-122"/>
                <a:cs typeface="EEILOF+Î¢ÈíÑÅºÚ"/>
              </a:rPr>
              <a:t>6</a:t>
            </a:r>
            <a:r>
              <a:rPr sz="2800" dirty="0" smtClean="0">
                <a:solidFill>
                  <a:srgbClr val="000000"/>
                </a:solidFill>
                <a:latin typeface="微软雅黑" panose="020B0503020204020204" pitchFamily="34" charset="-122"/>
                <a:ea typeface="微软雅黑" panose="020B0503020204020204" pitchFamily="34" charset="-122"/>
                <a:cs typeface="UGHSUT+Î¢ÈíÑÅºÚ"/>
              </a:rPr>
              <a:t>月销售货物</a:t>
            </a:r>
            <a:r>
              <a:rPr sz="2800" dirty="0">
                <a:solidFill>
                  <a:srgbClr val="000000"/>
                </a:solidFill>
                <a:latin typeface="微软雅黑" panose="020B0503020204020204" pitchFamily="34" charset="-122"/>
                <a:ea typeface="微软雅黑" panose="020B0503020204020204" pitchFamily="34" charset="-122"/>
                <a:cs typeface="EEILOF+Î¢ÈíÑÅºÚ"/>
              </a:rPr>
              <a:t>21</a:t>
            </a:r>
            <a:r>
              <a:rPr sz="2800" dirty="0">
                <a:solidFill>
                  <a:srgbClr val="000000"/>
                </a:solidFill>
                <a:latin typeface="微软雅黑" panose="020B0503020204020204" pitchFamily="34" charset="-122"/>
                <a:ea typeface="微软雅黑" panose="020B0503020204020204" pitchFamily="34" charset="-122"/>
                <a:cs typeface="UGHSUT+Î¢ÈíÑÅºÚ"/>
              </a:rPr>
              <a:t>万元</a:t>
            </a:r>
            <a:r>
              <a:rPr sz="2800" dirty="0" smtClean="0">
                <a:solidFill>
                  <a:srgbClr val="000000"/>
                </a:solidFill>
                <a:latin typeface="微软雅黑" panose="020B0503020204020204" pitchFamily="34" charset="-122"/>
                <a:ea typeface="微软雅黑" panose="020B0503020204020204" pitchFamily="34" charset="-122"/>
                <a:cs typeface="UGHSUT+Î¢ÈíÑÅºÚ"/>
              </a:rPr>
              <a:t>，</a:t>
            </a:r>
            <a:endParaRPr lang="en-US" sz="2800" dirty="0" smtClean="0">
              <a:solidFill>
                <a:srgbClr val="000000"/>
              </a:solidFill>
              <a:latin typeface="微软雅黑" panose="020B0503020204020204" pitchFamily="34" charset="-122"/>
              <a:ea typeface="微软雅黑" panose="020B0503020204020204" pitchFamily="34" charset="-122"/>
              <a:cs typeface="UGHSUT+Î¢ÈíÑÅºÚ"/>
            </a:endParaRPr>
          </a:p>
          <a:p>
            <a:pPr>
              <a:lnSpc>
                <a:spcPct val="150000"/>
              </a:lnSpc>
              <a:spcBef>
                <a:spcPct val="0"/>
              </a:spcBef>
              <a:spcAft>
                <a:spcPct val="0"/>
              </a:spcAft>
            </a:pPr>
            <a:r>
              <a:rPr lang="en-US" altLang="zh-CN" sz="2800" dirty="0">
                <a:solidFill>
                  <a:srgbClr val="000000"/>
                </a:solidFill>
                <a:latin typeface="微软雅黑" panose="020B0503020204020204" pitchFamily="34" charset="-122"/>
                <a:ea typeface="微软雅黑" panose="020B0503020204020204" pitchFamily="34" charset="-122"/>
                <a:cs typeface="UGHSUT+Î¢ÈíÑÅºÚ"/>
              </a:rPr>
              <a:t> </a:t>
            </a:r>
            <a:r>
              <a:rPr lang="en-US" altLang="zh-CN" sz="2800" dirty="0" smtClean="0">
                <a:solidFill>
                  <a:srgbClr val="000000"/>
                </a:solidFill>
                <a:latin typeface="微软雅黑" panose="020B0503020204020204" pitchFamily="34" charset="-122"/>
                <a:ea typeface="微软雅黑" panose="020B0503020204020204" pitchFamily="34" charset="-122"/>
                <a:cs typeface="UGHSUT+Î¢ÈíÑÅºÚ"/>
              </a:rPr>
              <a:t>  </a:t>
            </a:r>
            <a:r>
              <a:rPr lang="zh-CN" altLang="en-US" sz="2800" dirty="0" smtClean="0">
                <a:solidFill>
                  <a:srgbClr val="000000"/>
                </a:solidFill>
                <a:latin typeface="微软雅黑" panose="020B0503020204020204" pitchFamily="34" charset="-122"/>
                <a:ea typeface="微软雅黑" panose="020B0503020204020204" pitchFamily="34" charset="-122"/>
                <a:cs typeface="UGHSUT+Î¢ÈíÑÅºÚ"/>
              </a:rPr>
              <a:t>提供应税服务</a:t>
            </a:r>
            <a:r>
              <a:rPr lang="en-US" altLang="zh-CN" sz="2800" dirty="0" smtClean="0">
                <a:solidFill>
                  <a:srgbClr val="000000"/>
                </a:solidFill>
                <a:latin typeface="微软雅黑" panose="020B0503020204020204" pitchFamily="34" charset="-122"/>
                <a:ea typeface="微软雅黑" panose="020B0503020204020204" pitchFamily="34" charset="-122"/>
                <a:cs typeface="UGHSUT+Î¢ÈíÑÅºÚ"/>
              </a:rPr>
              <a:t>4</a:t>
            </a:r>
            <a:r>
              <a:rPr lang="zh-CN" altLang="en-US" sz="2800" dirty="0" smtClean="0">
                <a:solidFill>
                  <a:srgbClr val="000000"/>
                </a:solidFill>
                <a:latin typeface="微软雅黑" panose="020B0503020204020204" pitchFamily="34" charset="-122"/>
                <a:ea typeface="微软雅黑" panose="020B0503020204020204" pitchFamily="34" charset="-122"/>
                <a:cs typeface="UGHSUT+Î¢ÈíÑÅºÚ"/>
              </a:rPr>
              <a:t>万元。</a:t>
            </a:r>
          </a:p>
        </p:txBody>
      </p:sp>
      <p:sp>
        <p:nvSpPr>
          <p:cNvPr id="7" name="object 7"/>
          <p:cNvSpPr txBox="1"/>
          <p:nvPr/>
        </p:nvSpPr>
        <p:spPr>
          <a:xfrm>
            <a:off x="1731932" y="2987661"/>
            <a:ext cx="8649285" cy="441339"/>
          </a:xfrm>
          <a:prstGeom prst="rect">
            <a:avLst/>
          </a:prstGeom>
        </p:spPr>
        <p:txBody>
          <a:bodyPr vert="horz" wrap="square" lIns="0" tIns="0" rIns="0" bIns="0" rtlCol="0">
            <a:spAutoFit/>
          </a:bodyPr>
          <a:lstStyle/>
          <a:p>
            <a:pPr marL="0" marR="0">
              <a:lnSpc>
                <a:spcPts val="3690"/>
              </a:lnSpc>
              <a:spcBef>
                <a:spcPct val="0"/>
              </a:spcBef>
              <a:spcAft>
                <a:spcPct val="0"/>
              </a:spcAft>
            </a:pPr>
            <a:r>
              <a:rPr sz="2800" dirty="0">
                <a:solidFill>
                  <a:srgbClr val="C00000"/>
                </a:solidFill>
                <a:latin typeface="微软雅黑" panose="020B0503020204020204" pitchFamily="34" charset="-122"/>
                <a:ea typeface="微软雅黑" panose="020B0503020204020204" pitchFamily="34" charset="-122"/>
                <a:cs typeface="UGHSUT+Î¢ÈíÑÅºÚ"/>
              </a:rPr>
              <a:t>合计销售额为</a:t>
            </a:r>
            <a:r>
              <a:rPr sz="2800" dirty="0">
                <a:solidFill>
                  <a:srgbClr val="C00000"/>
                </a:solidFill>
                <a:latin typeface="微软雅黑" panose="020B0503020204020204" pitchFamily="34" charset="-122"/>
                <a:ea typeface="微软雅黑" panose="020B0503020204020204" pitchFamily="34" charset="-122"/>
                <a:cs typeface="EEILOF+Î¢ÈíÑÅºÚ"/>
              </a:rPr>
              <a:t>25</a:t>
            </a:r>
            <a:r>
              <a:rPr sz="2800" dirty="0">
                <a:solidFill>
                  <a:srgbClr val="C00000"/>
                </a:solidFill>
                <a:latin typeface="微软雅黑" panose="020B0503020204020204" pitchFamily="34" charset="-122"/>
                <a:ea typeface="微软雅黑" panose="020B0503020204020204" pitchFamily="34" charset="-122"/>
                <a:cs typeface="UGHSUT+Î¢ÈíÑÅºÚ"/>
              </a:rPr>
              <a:t>万元，未超过免税标准，免税。</a:t>
            </a:r>
          </a:p>
        </p:txBody>
      </p:sp>
      <p:sp>
        <p:nvSpPr>
          <p:cNvPr id="8" name="object 8"/>
          <p:cNvSpPr txBox="1"/>
          <p:nvPr/>
        </p:nvSpPr>
        <p:spPr>
          <a:xfrm>
            <a:off x="1447800" y="3643314"/>
            <a:ext cx="10959037" cy="2118529"/>
          </a:xfrm>
          <a:prstGeom prst="rect">
            <a:avLst/>
          </a:prstGeom>
        </p:spPr>
        <p:txBody>
          <a:bodyPr vert="horz" wrap="square" lIns="0" tIns="0" rIns="0" bIns="0" rtlCol="0">
            <a:spAutoFit/>
          </a:bodyPr>
          <a:lstStyle/>
          <a:p>
            <a:pPr marL="0" marR="0">
              <a:lnSpc>
                <a:spcPct val="150000"/>
              </a:lnSpc>
              <a:spcBef>
                <a:spcPct val="0"/>
              </a:spcBef>
              <a:spcAft>
                <a:spcPct val="0"/>
              </a:spcAft>
            </a:pPr>
            <a:r>
              <a:rPr sz="2800" dirty="0" smtClean="0">
                <a:solidFill>
                  <a:srgbClr val="223D6F"/>
                </a:solidFill>
                <a:latin typeface="Wingdings" panose="05000000000000000000"/>
                <a:cs typeface="Wingdings" panose="05000000000000000000"/>
              </a:rPr>
              <a:t></a:t>
            </a:r>
            <a:r>
              <a:rPr lang="en-US" sz="2800" dirty="0" smtClean="0">
                <a:solidFill>
                  <a:srgbClr val="000000"/>
                </a:solidFill>
                <a:latin typeface="微软雅黑" panose="020B0503020204020204" pitchFamily="34" charset="-122"/>
                <a:ea typeface="微软雅黑" panose="020B0503020204020204" pitchFamily="34" charset="-122"/>
                <a:cs typeface="Wingdings" panose="05000000000000000000"/>
              </a:rPr>
              <a:t>B</a:t>
            </a:r>
            <a:r>
              <a:rPr sz="2800" dirty="0" smtClean="0">
                <a:solidFill>
                  <a:srgbClr val="000000"/>
                </a:solidFill>
                <a:latin typeface="微软雅黑" panose="020B0503020204020204" pitchFamily="34" charset="-122"/>
                <a:ea typeface="微软雅黑" panose="020B0503020204020204" pitchFamily="34" charset="-122"/>
                <a:cs typeface="UGHSUT+Î¢ÈíÑÅºÚ"/>
              </a:rPr>
              <a:t>小规模纳税人按季纳税，</a:t>
            </a:r>
            <a:r>
              <a:rPr sz="2800" dirty="0" smtClean="0">
                <a:solidFill>
                  <a:srgbClr val="000000"/>
                </a:solidFill>
                <a:latin typeface="微软雅黑" panose="020B0503020204020204" pitchFamily="34" charset="-122"/>
                <a:ea typeface="微软雅黑" panose="020B0503020204020204" pitchFamily="34" charset="-122"/>
                <a:cs typeface="EEILOF+Î¢ÈíÑÅºÚ"/>
              </a:rPr>
              <a:t>20</a:t>
            </a:r>
            <a:r>
              <a:rPr lang="en-US" sz="2800" dirty="0" smtClean="0">
                <a:solidFill>
                  <a:srgbClr val="000000"/>
                </a:solidFill>
                <a:latin typeface="微软雅黑" panose="020B0503020204020204" pitchFamily="34" charset="-122"/>
                <a:ea typeface="微软雅黑" panose="020B0503020204020204" pitchFamily="34" charset="-122"/>
                <a:cs typeface="EEILOF+Î¢ÈíÑÅºÚ"/>
              </a:rPr>
              <a:t>21</a:t>
            </a:r>
            <a:r>
              <a:rPr sz="2800" dirty="0" smtClean="0">
                <a:solidFill>
                  <a:srgbClr val="000000"/>
                </a:solidFill>
                <a:latin typeface="微软雅黑" panose="020B0503020204020204" pitchFamily="34" charset="-122"/>
                <a:ea typeface="微软雅黑" panose="020B0503020204020204" pitchFamily="34" charset="-122"/>
                <a:cs typeface="UGHSUT+Î¢ÈíÑÅºÚ"/>
              </a:rPr>
              <a:t>年</a:t>
            </a:r>
            <a:r>
              <a:rPr lang="en-US" altLang="zh-CN" sz="2800" dirty="0" smtClean="0">
                <a:solidFill>
                  <a:srgbClr val="000000"/>
                </a:solidFill>
                <a:latin typeface="微软雅黑" panose="020B0503020204020204" pitchFamily="34" charset="-122"/>
                <a:ea typeface="微软雅黑" panose="020B0503020204020204" pitchFamily="34" charset="-122"/>
                <a:cs typeface="UGHSUT+Î¢ÈíÑÅºÚ"/>
              </a:rPr>
              <a:t>4</a:t>
            </a:r>
            <a:r>
              <a:rPr lang="en-US" altLang="zh-CN" sz="2800" dirty="0" smtClean="0">
                <a:solidFill>
                  <a:srgbClr val="000000"/>
                </a:solidFill>
                <a:latin typeface="微软雅黑" panose="020B0503020204020204" pitchFamily="34" charset="-122"/>
                <a:ea typeface="微软雅黑" panose="020B0503020204020204" pitchFamily="34" charset="-122"/>
                <a:cs typeface="EEILOF+Î¢ÈíÑÅºÚ"/>
              </a:rPr>
              <a:t>-6</a:t>
            </a:r>
            <a:r>
              <a:rPr sz="2800" dirty="0" smtClean="0">
                <a:solidFill>
                  <a:srgbClr val="000000"/>
                </a:solidFill>
                <a:latin typeface="微软雅黑" panose="020B0503020204020204" pitchFamily="34" charset="-122"/>
                <a:ea typeface="微软雅黑" panose="020B0503020204020204" pitchFamily="34" charset="-122"/>
                <a:cs typeface="UGHSUT+Î¢ÈíÑÅºÚ"/>
              </a:rPr>
              <a:t>月销售货物</a:t>
            </a:r>
            <a:r>
              <a:rPr sz="2800" dirty="0" smtClean="0">
                <a:solidFill>
                  <a:srgbClr val="000000"/>
                </a:solidFill>
                <a:latin typeface="微软雅黑" panose="020B0503020204020204" pitchFamily="34" charset="-122"/>
                <a:ea typeface="微软雅黑" panose="020B0503020204020204" pitchFamily="34" charset="-122"/>
                <a:cs typeface="EEILOF+Î¢ÈíÑÅºÚ"/>
              </a:rPr>
              <a:t>27</a:t>
            </a:r>
            <a:r>
              <a:rPr sz="2800" dirty="0" smtClean="0">
                <a:solidFill>
                  <a:srgbClr val="000000"/>
                </a:solidFill>
                <a:latin typeface="微软雅黑" panose="020B0503020204020204" pitchFamily="34" charset="-122"/>
                <a:ea typeface="微软雅黑" panose="020B0503020204020204" pitchFamily="34" charset="-122"/>
                <a:cs typeface="UGHSUT+Î¢ÈíÑÅºÚ"/>
              </a:rPr>
              <a:t>万元，</a:t>
            </a:r>
          </a:p>
          <a:p>
            <a:pPr marL="341630" marR="0">
              <a:lnSpc>
                <a:spcPct val="150000"/>
              </a:lnSpc>
              <a:spcBef>
                <a:spcPts val="675"/>
              </a:spcBef>
              <a:spcAft>
                <a:spcPct val="0"/>
              </a:spcAft>
            </a:pPr>
            <a:r>
              <a:rPr lang="zh-CN" altLang="en-US" sz="2800" dirty="0">
                <a:solidFill>
                  <a:srgbClr val="000000"/>
                </a:solidFill>
                <a:latin typeface="微软雅黑" panose="020B0503020204020204" pitchFamily="34" charset="-122"/>
                <a:ea typeface="微软雅黑" panose="020B0503020204020204" pitchFamily="34" charset="-122"/>
                <a:cs typeface="UGHSUT+Î¢ÈíÑÅºÚ"/>
              </a:rPr>
              <a:t>提供</a:t>
            </a:r>
            <a:r>
              <a:rPr lang="zh-CN" altLang="en-US" sz="2800" dirty="0" smtClean="0">
                <a:solidFill>
                  <a:srgbClr val="000000"/>
                </a:solidFill>
                <a:latin typeface="微软雅黑" panose="020B0503020204020204" pitchFamily="34" charset="-122"/>
                <a:ea typeface="微软雅黑" panose="020B0503020204020204" pitchFamily="34" charset="-122"/>
                <a:cs typeface="UGHSUT+Î¢ÈíÑÅºÚ"/>
              </a:rPr>
              <a:t>应税服务</a:t>
            </a:r>
            <a:r>
              <a:rPr lang="en-US" altLang="zh-CN" sz="2800" dirty="0" smtClean="0">
                <a:solidFill>
                  <a:srgbClr val="000000"/>
                </a:solidFill>
                <a:latin typeface="微软雅黑" panose="020B0503020204020204" pitchFamily="34" charset="-122"/>
                <a:ea typeface="微软雅黑" panose="020B0503020204020204" pitchFamily="34" charset="-122"/>
                <a:cs typeface="UGHSUT+Î¢ÈíÑÅºÚ"/>
              </a:rPr>
              <a:t>21</a:t>
            </a:r>
            <a:r>
              <a:rPr sz="2800" dirty="0" smtClean="0">
                <a:solidFill>
                  <a:srgbClr val="000000"/>
                </a:solidFill>
                <a:latin typeface="微软雅黑" panose="020B0503020204020204" pitchFamily="34" charset="-122"/>
                <a:ea typeface="微软雅黑" panose="020B0503020204020204" pitchFamily="34" charset="-122"/>
                <a:cs typeface="UGHSUT+Î¢ÈíÑÅºÚ"/>
              </a:rPr>
              <a:t>万元，假设无销售</a:t>
            </a:r>
            <a:r>
              <a:rPr lang="zh-CN" altLang="en-US" sz="2800" dirty="0" smtClean="0">
                <a:solidFill>
                  <a:srgbClr val="000000"/>
                </a:solidFill>
                <a:latin typeface="微软雅黑" panose="020B0503020204020204" pitchFamily="34" charset="-122"/>
                <a:ea typeface="微软雅黑" panose="020B0503020204020204" pitchFamily="34" charset="-122"/>
                <a:cs typeface="UGHSUT+Î¢ÈíÑÅºÚ"/>
              </a:rPr>
              <a:t>不动产收入</a:t>
            </a:r>
            <a:r>
              <a:rPr sz="2800" dirty="0" smtClean="0">
                <a:solidFill>
                  <a:srgbClr val="000000"/>
                </a:solidFill>
                <a:latin typeface="微软雅黑" panose="020B0503020204020204" pitchFamily="34" charset="-122"/>
                <a:ea typeface="微软雅黑" panose="020B0503020204020204" pitchFamily="34" charset="-122"/>
                <a:cs typeface="UGHSUT+Î¢ÈíÑÅºÚ"/>
              </a:rPr>
              <a:t>。</a:t>
            </a:r>
          </a:p>
          <a:p>
            <a:pPr marL="311150" marR="0">
              <a:lnSpc>
                <a:spcPct val="150000"/>
              </a:lnSpc>
              <a:spcBef>
                <a:spcPts val="710"/>
              </a:spcBef>
              <a:spcAft>
                <a:spcPct val="0"/>
              </a:spcAft>
            </a:pPr>
            <a:r>
              <a:rPr sz="2800" dirty="0" smtClean="0">
                <a:solidFill>
                  <a:srgbClr val="C00000"/>
                </a:solidFill>
                <a:latin typeface="微软雅黑" panose="020B0503020204020204" pitchFamily="34" charset="-122"/>
                <a:ea typeface="微软雅黑" panose="020B0503020204020204" pitchFamily="34" charset="-122"/>
                <a:cs typeface="UGHSUT+Î¢ÈíÑÅºÚ"/>
              </a:rPr>
              <a:t>合计销售额为</a:t>
            </a:r>
            <a:r>
              <a:rPr lang="en-US" altLang="zh-CN" sz="2800" dirty="0" smtClean="0">
                <a:solidFill>
                  <a:srgbClr val="C00000"/>
                </a:solidFill>
                <a:latin typeface="微软雅黑" panose="020B0503020204020204" pitchFamily="34" charset="-122"/>
                <a:ea typeface="微软雅黑" panose="020B0503020204020204" pitchFamily="34" charset="-122"/>
                <a:cs typeface="UGHSUT+Î¢ÈíÑÅºÚ"/>
              </a:rPr>
              <a:t>48</a:t>
            </a:r>
            <a:r>
              <a:rPr sz="2800" dirty="0" smtClean="0">
                <a:solidFill>
                  <a:srgbClr val="C00000"/>
                </a:solidFill>
                <a:latin typeface="微软雅黑" panose="020B0503020204020204" pitchFamily="34" charset="-122"/>
                <a:ea typeface="微软雅黑" panose="020B0503020204020204" pitchFamily="34" charset="-122"/>
                <a:cs typeface="UGHSUT+Î¢ÈíÑÅºÚ"/>
              </a:rPr>
              <a:t>万元，超过免税标准，照章征税。</a:t>
            </a:r>
            <a:endParaRPr sz="2800" dirty="0">
              <a:solidFill>
                <a:srgbClr val="C00000"/>
              </a:solidFill>
              <a:latin typeface="微软雅黑" panose="020B0503020204020204" pitchFamily="34" charset="-122"/>
              <a:ea typeface="微软雅黑" panose="020B0503020204020204" pitchFamily="34" charset="-122"/>
              <a:cs typeface="UGHSUT+Î¢ÈíÑÅºÚ"/>
            </a:endParaRPr>
          </a:p>
        </p:txBody>
      </p:sp>
      <p:sp>
        <p:nvSpPr>
          <p:cNvPr id="12"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第一章节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关于季销售额的执行口径</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
          <p:cNvSpPr/>
          <p:nvPr/>
        </p:nvSpPr>
        <p:spPr>
          <a:xfrm>
            <a:off x="0" y="0"/>
            <a:ext cx="12179300" cy="6858000"/>
          </a:xfrm>
          <a:prstGeom prst="rect">
            <a:avLst/>
          </a:prstGeom>
          <a:blipFill>
            <a:blip r:embed="rId2" cstate="print"/>
            <a:stretch>
              <a:fillRect/>
            </a:stretch>
          </a:blipFill>
        </p:spPr>
        <p:txBody>
          <a:bodyPr wrap="square" lIns="0" tIns="0" rIns="0" bIns="0" rtlCol="0">
            <a:spAutoFit/>
          </a:bodyPr>
          <a:lstStyle/>
          <a:p>
            <a:endParaRPr/>
          </a:p>
        </p:txBody>
      </p:sp>
      <p:sp>
        <p:nvSpPr>
          <p:cNvPr id="4" name="object 4"/>
          <p:cNvSpPr txBox="1"/>
          <p:nvPr/>
        </p:nvSpPr>
        <p:spPr>
          <a:xfrm>
            <a:off x="1506347" y="982413"/>
            <a:ext cx="5270797" cy="441339"/>
          </a:xfrm>
          <a:prstGeom prst="rect">
            <a:avLst/>
          </a:prstGeom>
        </p:spPr>
        <p:txBody>
          <a:bodyPr vert="horz" wrap="square" lIns="0" tIns="0" rIns="0" bIns="0" rtlCol="0">
            <a:spAutoFit/>
          </a:bodyPr>
          <a:lstStyle/>
          <a:p>
            <a:pPr marL="0" marR="0">
              <a:lnSpc>
                <a:spcPts val="3690"/>
              </a:lnSpc>
              <a:spcBef>
                <a:spcPct val="0"/>
              </a:spcBef>
              <a:spcAft>
                <a:spcPct val="0"/>
              </a:spcAft>
            </a:pPr>
            <a:r>
              <a:rPr sz="2800" b="1" dirty="0">
                <a:solidFill>
                  <a:srgbClr val="FFFFFF"/>
                </a:solidFill>
                <a:latin typeface="微软雅黑" panose="020B0503020204020204" pitchFamily="34" charset="-122"/>
                <a:ea typeface="微软雅黑" panose="020B0503020204020204" pitchFamily="34" charset="-122"/>
                <a:cs typeface="FNTLQO+Î¢ÈíÑÅºÚ,Bold"/>
              </a:rPr>
              <a:t>2.</a:t>
            </a:r>
            <a:r>
              <a:rPr sz="2800" b="1" dirty="0" smtClean="0">
                <a:solidFill>
                  <a:srgbClr val="FFFFFF"/>
                </a:solidFill>
                <a:latin typeface="微软雅黑" panose="020B0503020204020204" pitchFamily="34" charset="-122"/>
                <a:ea typeface="微软雅黑" panose="020B0503020204020204" pitchFamily="34" charset="-122"/>
                <a:cs typeface="NNTVOM+Î¢ÈíÑÅºÚ,Bold"/>
              </a:rPr>
              <a:t>销售不动产的销售额可扣除</a:t>
            </a:r>
            <a:endParaRPr sz="2800" b="1" dirty="0">
              <a:solidFill>
                <a:srgbClr val="FFFFFF"/>
              </a:solidFill>
              <a:latin typeface="微软雅黑" panose="020B0503020204020204" pitchFamily="34" charset="-122"/>
              <a:ea typeface="微软雅黑" panose="020B0503020204020204" pitchFamily="34" charset="-122"/>
              <a:cs typeface="NNTVOM+Î¢ÈíÑÅºÚ,Bold"/>
            </a:endParaRPr>
          </a:p>
        </p:txBody>
      </p:sp>
      <p:sp>
        <p:nvSpPr>
          <p:cNvPr id="5" name="object 5"/>
          <p:cNvSpPr txBox="1"/>
          <p:nvPr/>
        </p:nvSpPr>
        <p:spPr>
          <a:xfrm>
            <a:off x="1291716" y="2027956"/>
            <a:ext cx="9227090" cy="3379470"/>
          </a:xfrm>
          <a:prstGeom prst="rect">
            <a:avLst/>
          </a:prstGeom>
        </p:spPr>
        <p:txBody>
          <a:bodyPr vert="horz" wrap="square" lIns="0" tIns="0" rIns="0" bIns="0" rtlCol="0">
            <a:spAutoFit/>
          </a:bodyPr>
          <a:lstStyle/>
          <a:p>
            <a:pPr marL="0" marR="0">
              <a:lnSpc>
                <a:spcPct val="150000"/>
              </a:lnSpc>
              <a:spcBef>
                <a:spcPts val="2990"/>
              </a:spcBef>
              <a:spcAft>
                <a:spcPct val="0"/>
              </a:spcAft>
            </a:pPr>
            <a:r>
              <a:rPr lang="zh-CN" altLang="en-US" sz="2800" spc="41" dirty="0" smtClean="0">
                <a:solidFill>
                  <a:schemeClr val="tx1"/>
                </a:solidFill>
                <a:latin typeface="微软雅黑" panose="020B0503020204020204" pitchFamily="34" charset="-122"/>
                <a:ea typeface="微软雅黑" panose="020B0503020204020204" pitchFamily="34" charset="-122"/>
                <a:cs typeface="TTCCVP+ËÎÌå"/>
              </a:rPr>
              <a:t>小规模纳税人发生增值税应税销售行为本期合计销售额超过免税标准，但扣除本期发生的销售不动产的销售额后未超过免税标准的，其销售货物、劳务、服务、无形资产取得的销售额免征增值税。销售不动产应照章纳税。</a:t>
            </a:r>
          </a:p>
          <a:p>
            <a:pPr marL="0" marR="0">
              <a:lnSpc>
                <a:spcPts val="3205"/>
              </a:lnSpc>
              <a:spcBef>
                <a:spcPts val="2990"/>
              </a:spcBef>
              <a:spcAft>
                <a:spcPct val="0"/>
              </a:spcAft>
            </a:pPr>
            <a:endParaRPr sz="3200" spc="41" dirty="0">
              <a:solidFill>
                <a:srgbClr val="FF0000"/>
              </a:solidFill>
              <a:latin typeface="微软雅黑" panose="020B0503020204020204" pitchFamily="34" charset="-122"/>
              <a:ea typeface="微软雅黑" panose="020B0503020204020204" pitchFamily="34" charset="-122"/>
              <a:cs typeface="TTCCVP+ËÎÌå"/>
            </a:endParaRPr>
          </a:p>
        </p:txBody>
      </p:sp>
      <p:sp>
        <p:nvSpPr>
          <p:cNvPr id="12" name="object 3"/>
          <p:cNvSpPr txBox="1"/>
          <p:nvPr/>
        </p:nvSpPr>
        <p:spPr>
          <a:xfrm>
            <a:off x="330099" y="256571"/>
            <a:ext cx="9045700" cy="461645"/>
          </a:xfrm>
          <a:prstGeom prst="rect">
            <a:avLst/>
          </a:prstGeom>
        </p:spPr>
        <p:txBody>
          <a:bodyPr vert="horz" wrap="square" lIns="0" tIns="0" rIns="0" bIns="0" rtlCol="0">
            <a:spAutoFit/>
          </a:bodyPr>
          <a:lstStyle/>
          <a:p>
            <a:pPr marL="0" marR="0">
              <a:lnSpc>
                <a:spcPts val="3600"/>
              </a:lnSpc>
              <a:spcBef>
                <a:spcPct val="0"/>
              </a:spcBef>
              <a:spcAft>
                <a:spcPct val="0"/>
              </a:spcAft>
            </a:pP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第一章节</a:t>
            </a:r>
            <a:r>
              <a:rPr lang="en-US" altLang="zh-CN" sz="3600" dirty="0" smtClean="0">
                <a:solidFill>
                  <a:srgbClr val="E12D09"/>
                </a:solidFill>
                <a:latin typeface="微软雅黑" panose="020B0503020204020204" pitchFamily="34" charset="-122"/>
                <a:ea typeface="微软雅黑" panose="020B0503020204020204" pitchFamily="34" charset="-122"/>
                <a:cs typeface="TTCCVP+ËÎÌå"/>
              </a:rPr>
              <a:t>/</a:t>
            </a:r>
            <a:r>
              <a:rPr lang="zh-CN" altLang="en-US" sz="3600" dirty="0" smtClean="0">
                <a:solidFill>
                  <a:srgbClr val="E12D09"/>
                </a:solidFill>
                <a:latin typeface="微软雅黑" panose="020B0503020204020204" pitchFamily="34" charset="-122"/>
                <a:ea typeface="微软雅黑" panose="020B0503020204020204" pitchFamily="34" charset="-122"/>
                <a:cs typeface="TTCCVP+ËÎÌå"/>
              </a:rPr>
              <a:t>关于季销售额的执行口径</a:t>
            </a:r>
          </a:p>
        </p:txBody>
      </p:sp>
      <p:sp>
        <p:nvSpPr>
          <p:cNvPr id="7" name="object 7"/>
          <p:cNvSpPr txBox="1"/>
          <p:nvPr/>
        </p:nvSpPr>
        <p:spPr>
          <a:xfrm>
            <a:off x="6085586" y="5572140"/>
            <a:ext cx="5380774" cy="474489"/>
          </a:xfrm>
          <a:prstGeom prst="rect">
            <a:avLst/>
          </a:prstGeom>
        </p:spPr>
        <p:txBody>
          <a:bodyPr vert="horz" wrap="square" lIns="0" tIns="0" rIns="0" bIns="0" rtlCol="0">
            <a:spAutoFit/>
          </a:bodyPr>
          <a:lstStyle/>
          <a:p>
            <a:pPr marL="0" marR="0">
              <a:lnSpc>
                <a:spcPts val="3690"/>
              </a:lnSpc>
              <a:spcBef>
                <a:spcPct val="0"/>
              </a:spcBef>
              <a:spcAft>
                <a:spcPct val="0"/>
              </a:spcAft>
            </a:pPr>
            <a:r>
              <a:rPr sz="2800" dirty="0">
                <a:solidFill>
                  <a:srgbClr val="FFFFFF"/>
                </a:solidFill>
                <a:latin typeface="微软雅黑" panose="020B0503020204020204" pitchFamily="34" charset="-122"/>
                <a:ea typeface="微软雅黑" panose="020B0503020204020204" pitchFamily="34" charset="-122"/>
                <a:cs typeface="WFGQHD+Î¢ÈíÑÅºÚ"/>
              </a:rPr>
              <a:t>按季纳税的，</a:t>
            </a:r>
            <a:r>
              <a:rPr sz="2800" dirty="0" smtClean="0">
                <a:solidFill>
                  <a:srgbClr val="FFFFFF"/>
                </a:solidFill>
                <a:latin typeface="微软雅黑" panose="020B0503020204020204" pitchFamily="34" charset="-122"/>
                <a:ea typeface="微软雅黑" panose="020B0503020204020204" pitchFamily="34" charset="-122"/>
                <a:cs typeface="WFGQHD+Î¢ÈíÑÅºÚ"/>
              </a:rPr>
              <a:t>季销售额</a:t>
            </a:r>
            <a:r>
              <a:rPr lang="en-US" altLang="zh-CN" sz="2800" dirty="0" smtClean="0">
                <a:solidFill>
                  <a:srgbClr val="FFFFFF"/>
                </a:solidFill>
                <a:latin typeface="微软雅黑" panose="020B0503020204020204" pitchFamily="34" charset="-122"/>
                <a:ea typeface="微软雅黑" panose="020B0503020204020204" pitchFamily="34" charset="-122"/>
                <a:cs typeface="WFGQHD+Î¢ÈíÑÅºÚ"/>
              </a:rPr>
              <a:t>45</a:t>
            </a:r>
            <a:r>
              <a:rPr sz="2800" dirty="0" smtClean="0">
                <a:solidFill>
                  <a:srgbClr val="FFFFFF"/>
                </a:solidFill>
                <a:latin typeface="微软雅黑" panose="020B0503020204020204" pitchFamily="34" charset="-122"/>
                <a:ea typeface="微软雅黑" panose="020B0503020204020204" pitchFamily="34" charset="-122"/>
                <a:cs typeface="WFGQHD+Î¢ÈíÑÅºÚ"/>
              </a:rPr>
              <a:t>万元</a:t>
            </a:r>
            <a:endParaRPr sz="2800" dirty="0">
              <a:solidFill>
                <a:srgbClr val="FFFFFF"/>
              </a:solidFill>
              <a:latin typeface="微软雅黑" panose="020B0503020204020204" pitchFamily="34" charset="-122"/>
              <a:ea typeface="微软雅黑" panose="020B0503020204020204" pitchFamily="34" charset="-122"/>
              <a:cs typeface="WFGQHD+Î¢ÈíÑÅºÚ"/>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TotalTime>
  <Words>5193</Words>
  <Application>WPS 演示</Application>
  <PresentationFormat>自定义</PresentationFormat>
  <Paragraphs>421</Paragraphs>
  <Slides>54</Slides>
  <Notes>19</Notes>
  <HiddenSlides>0</HiddenSlides>
  <MMClips>0</MMClips>
  <ScaleCrop>false</ScaleCrop>
  <HeadingPairs>
    <vt:vector size="6" baseType="variant">
      <vt:variant>
        <vt:lpstr>已用的字体</vt:lpstr>
      </vt:variant>
      <vt:variant>
        <vt:i4>72</vt:i4>
      </vt:variant>
      <vt:variant>
        <vt:lpstr>主题</vt:lpstr>
      </vt:variant>
      <vt:variant>
        <vt:i4>26</vt:i4>
      </vt:variant>
      <vt:variant>
        <vt:lpstr>幻灯片标题</vt:lpstr>
      </vt:variant>
      <vt:variant>
        <vt:i4>54</vt:i4>
      </vt:variant>
    </vt:vector>
  </HeadingPairs>
  <TitlesOfParts>
    <vt:vector size="152" baseType="lpstr">
      <vt:lpstr>Arial</vt:lpstr>
      <vt:lpstr>宋体</vt:lpstr>
      <vt:lpstr>微软雅黑</vt:lpstr>
      <vt:lpstr>SBRLOW+ËÎÌå</vt:lpstr>
      <vt:lpstr>HLEBFN+ËÎÌå</vt:lpstr>
      <vt:lpstr>IBMRWK+ËÎÌå</vt:lpstr>
      <vt:lpstr>DFMTVW+ËÎÌå</vt:lpstr>
      <vt:lpstr>Impact</vt:lpstr>
      <vt:lpstr>PLCHJT+ËÎÌå</vt:lpstr>
      <vt:lpstr>ITNKJG+ËÎÌå</vt:lpstr>
      <vt:lpstr>QPAPKL+ºÚÌå</vt:lpstr>
      <vt:lpstr>WTPIKJ+Î¢ÈíÑÅºÚ,Bold</vt:lpstr>
      <vt:lpstr>Wingdings</vt:lpstr>
      <vt:lpstr>JIQIVL+ËÎÌå</vt:lpstr>
      <vt:lpstr>LSSGUP+Î¢ÈíÑÅºÚ,Bold</vt:lpstr>
      <vt:lpstr>TTCCVP+ËÎÌå</vt:lpstr>
      <vt:lpstr>WMTHKV+Î¢ÈíÑÅºÚ,Bold</vt:lpstr>
      <vt:lpstr>Times New Roman</vt:lpstr>
      <vt:lpstr>GORAEU+ºÚÌå</vt:lpstr>
      <vt:lpstr>JJWMJT+Î¢ÈíÑÅºÚ</vt:lpstr>
      <vt:lpstr>CMDEBF+Î¢ÈíÑÅºÚ,Bold</vt:lpstr>
      <vt:lpstr>QAJPFO+Î¢ÈíÑÅºÚ,Bold</vt:lpstr>
      <vt:lpstr>WFGQHD+Î¢ÈíÑÅºÚ</vt:lpstr>
      <vt:lpstr>RUTOJM+ÐÂËÎÌå</vt:lpstr>
      <vt:lpstr>EEILOF+Î¢ÈíÑÅºÚ</vt:lpstr>
      <vt:lpstr>UGHSUT+Î¢ÈíÑÅºÚ</vt:lpstr>
      <vt:lpstr>FNTLQO+Î¢ÈíÑÅºÚ,Bold</vt:lpstr>
      <vt:lpstr>NNTVOM+Î¢ÈíÑÅºÚ,Bold</vt:lpstr>
      <vt:lpstr>EPFMFW+ÐÂËÎÌå</vt:lpstr>
      <vt:lpstr>PAPIFI+ÐÂËÎÌå</vt:lpstr>
      <vt:lpstr>ERTRMO+Î¢ÈíÑÅºÚ</vt:lpstr>
      <vt:lpstr>PRKUIK+Î¢ÈíÑÅºÚ</vt:lpstr>
      <vt:lpstr>PMOUWR+ËÎÌå</vt:lpstr>
      <vt:lpstr>MSTKVF+ÐÂËÎÌå</vt:lpstr>
      <vt:lpstr>LLKIUL+Î¢ÈíÑÅºÚ</vt:lpstr>
      <vt:lpstr>BLTKDK+Î¢ÈíÑÅºÚ</vt:lpstr>
      <vt:lpstr>WJCIIJ+ËÎÌå</vt:lpstr>
      <vt:lpstr>UAVRRF+ÐÂËÎÌå</vt:lpstr>
      <vt:lpstr>WFOEKU+Î¢ÈíÑÅºÚ</vt:lpstr>
      <vt:lpstr>IFIRDF+Î¢ÈíÑÅºÚ</vt:lpstr>
      <vt:lpstr>UEBDRN+Î¢ÈíÑÅºÚ,Bold</vt:lpstr>
      <vt:lpstr>JQFUCN+Î¢ÈíÑÅºÚ,Bold</vt:lpstr>
      <vt:lpstr>JFLBBW+Î¢ÈíÑÅºÚ,Bold</vt:lpstr>
      <vt:lpstr>PGUMBJ+ËÎÌå</vt:lpstr>
      <vt:lpstr>NOHHVD+Î¢ÈíÑÅºÚ</vt:lpstr>
      <vt:lpstr>ELOMVG+Î¢ÈíÑÅºÚ</vt:lpstr>
      <vt:lpstr>JRDJOD+ºÚÌå</vt:lpstr>
      <vt:lpstr>LJVHDP+ËÎÌå</vt:lpstr>
      <vt:lpstr>HCDKCB+Î¢ÈíÑÅºÚ,Bold</vt:lpstr>
      <vt:lpstr>CBQNVE+ËÎÌå</vt:lpstr>
      <vt:lpstr>OKWHBA+Î¢ÈíÑÅºÚ</vt:lpstr>
      <vt:lpstr>OAVAMP+Î¢ÈíÑÅºÚ,Bold</vt:lpstr>
      <vt:lpstr>THKIBH+Î¢ÈíÑÅºÚ,Bold</vt:lpstr>
      <vt:lpstr>IHBDFF+Î¢ÈíÑÅºÚ</vt:lpstr>
      <vt:lpstr>FMQJOF+ºÚÌå</vt:lpstr>
      <vt:lpstr>WIQPRH+Î¢ÈíÑÅºÚ,Bold</vt:lpstr>
      <vt:lpstr>BTMMCE+ËÎÌå</vt:lpstr>
      <vt:lpstr>TJCFMD+Î¢ÈíÑÅºÚ,Bold</vt:lpstr>
      <vt:lpstr>SRHULC+Î¢ÈíÑÅºÚ,Bold</vt:lpstr>
      <vt:lpstr>SJMWBV+ËÎÌå</vt:lpstr>
      <vt:lpstr>WJJIWP+ºÚÌå</vt:lpstr>
      <vt:lpstr>SAPPFT+Î¢ÈíÑÅºÚ,Bold</vt:lpstr>
      <vt:lpstr>VMFCDG+ËÎÌå</vt:lpstr>
      <vt:lpstr>GABMVD+Î¢ÈíÑÅºÚ</vt:lpstr>
      <vt:lpstr>DMCEOJ+Î¢ÈíÑÅºÚ,Bold</vt:lpstr>
      <vt:lpstr>思源黑体 CN Regular</vt:lpstr>
      <vt:lpstr>linea-basic-10</vt:lpstr>
      <vt:lpstr>Montserrat Bold</vt:lpstr>
      <vt:lpstr>Calibri</vt:lpstr>
      <vt:lpstr>思源黑体 CN Light</vt:lpstr>
      <vt:lpstr>RHFISU+ËÎÌå</vt:lpstr>
      <vt:lpstr>思源黑体 CN Bold</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Theme Office</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Administrator</dc:creator>
  <cp:lastModifiedBy>范贤康</cp:lastModifiedBy>
  <cp:revision>172</cp:revision>
  <dcterms:created xsi:type="dcterms:W3CDTF">2021-04-02T01:54:00Z</dcterms:created>
  <dcterms:modified xsi:type="dcterms:W3CDTF">2021-07-01T02:28:25Z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2052-10.8.0.6423</vt:lpwstr>
  </property>
</Properties>
</file>