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Default Extension="wdp" ContentType="image/vnd.ms-photo"/>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0" r:id="rId2"/>
    <p:sldId id="271" r:id="rId3"/>
    <p:sldId id="291" r:id="rId4"/>
    <p:sldId id="318" r:id="rId5"/>
    <p:sldId id="328" r:id="rId6"/>
    <p:sldId id="329" r:id="rId7"/>
    <p:sldId id="330" r:id="rId8"/>
    <p:sldId id="331" r:id="rId9"/>
    <p:sldId id="332" r:id="rId10"/>
    <p:sldId id="345" r:id="rId11"/>
    <p:sldId id="347" r:id="rId12"/>
    <p:sldId id="346" r:id="rId13"/>
    <p:sldId id="348" r:id="rId14"/>
    <p:sldId id="334" r:id="rId15"/>
    <p:sldId id="335" r:id="rId16"/>
    <p:sldId id="336" r:id="rId17"/>
    <p:sldId id="337" r:id="rId18"/>
    <p:sldId id="338" r:id="rId19"/>
    <p:sldId id="339" r:id="rId20"/>
    <p:sldId id="341" r:id="rId21"/>
    <p:sldId id="342" r:id="rId22"/>
    <p:sldId id="340" r:id="rId23"/>
    <p:sldId id="327" r:id="rId24"/>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19"/>
    <a:srgbClr val="F2F2F2"/>
    <a:srgbClr val="D9D9D9"/>
    <a:srgbClr val="7F7F7F"/>
    <a:srgbClr val="149687"/>
    <a:srgbClr val="788E32"/>
    <a:srgbClr val="0B747F"/>
    <a:srgbClr val="0D8A96"/>
    <a:srgbClr val="107A6D"/>
    <a:srgbClr val="C5533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49" autoAdjust="0"/>
    <p:restoredTop sz="95064" autoAdjust="0"/>
  </p:normalViewPr>
  <p:slideViewPr>
    <p:cSldViewPr snapToGrid="0">
      <p:cViewPr varScale="1">
        <p:scale>
          <a:sx n="89" d="100"/>
          <a:sy n="89" d="100"/>
        </p:scale>
        <p:origin x="-306" y="-108"/>
      </p:cViewPr>
      <p:guideLst>
        <p:guide orient="horz" pos="2160"/>
        <p:guide pos="3840"/>
      </p:guideLst>
    </p:cSldViewPr>
  </p:slideViewPr>
  <p:notesTextViewPr>
    <p:cViewPr>
      <p:scale>
        <a:sx n="1" d="1"/>
        <a:sy n="1" d="1"/>
      </p:scale>
      <p:origin x="0" y="0"/>
    </p:cViewPr>
  </p:notesTextViewPr>
  <p:sorterViewPr>
    <p:cViewPr>
      <p:scale>
        <a:sx n="100" d="100"/>
        <a:sy n="100" d="100"/>
      </p:scale>
      <p:origin x="0" y="-82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C37B9-2163-41A5-9ACE-B2172D8DF1E2}" type="datetimeFigureOut">
              <a:rPr lang="zh-CN" altLang="en-US" smtClean="0"/>
              <a:pPr/>
              <a:t>2021-11-18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DA4EF-0568-42D7-B167-8A519F887B6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solidFill>
                <a:schemeClr val="tx1">
                  <a:lumMod val="65000"/>
                  <a:lumOff val="35000"/>
                </a:schemeClr>
              </a:solidFill>
              <a:latin typeface="+mn-ea"/>
              <a:sym typeface="+mn-ea"/>
            </a:endParaRPr>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chemeClr val="tx1">
                  <a:lumMod val="65000"/>
                  <a:lumOff val="35000"/>
                </a:schemeClr>
              </a:solidFill>
              <a:latin typeface="+mn-ea"/>
              <a:sym typeface="+mn-ea"/>
            </a:endParaRPr>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chemeClr val="tx1">
                  <a:lumMod val="65000"/>
                  <a:lumOff val="35000"/>
                </a:schemeClr>
              </a:solidFill>
              <a:latin typeface="+mn-ea"/>
              <a:sym typeface="+mn-ea"/>
            </a:endParaRPr>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6DA4EF-0568-42D7-B167-8A519F887B67}"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66A6745-E4C3-4C74-81B7-B83BE11C87F4}" type="datetimeFigureOut">
              <a:rPr lang="zh-CN" altLang="en-US" smtClean="0"/>
              <a:pPr/>
              <a:t>2021-11-18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31E043-82FF-42FF-8E46-FD780E2135FF}" type="slidenum">
              <a:rPr lang="zh-CN" altLang="en-US" smtClean="0"/>
              <a:pPr/>
              <a:t>‹#›</a:t>
            </a:fld>
            <a:endParaRPr lang="zh-CN" altLang="en-US"/>
          </a:p>
        </p:txBody>
      </p:sp>
      <p:pic>
        <p:nvPicPr>
          <p:cNvPr id="7" name="图片 6"/>
          <p:cNvPicPr>
            <a:picLocks noChangeAspect="1"/>
          </p:cNvPicPr>
          <p:nvPr userDrawn="1"/>
        </p:nvPicPr>
        <p:blipFill rotWithShape="1">
          <a:blip r:embed="rId2">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t="1435" r="24327"/>
          <a:stretch>
            <a:fillRect/>
          </a:stretch>
        </p:blipFill>
        <p:spPr>
          <a:xfrm>
            <a:off x="0" y="1"/>
            <a:ext cx="12192000" cy="685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3000">
        <p14:gallery dir="l"/>
      </p:transition>
    </mc:Choice>
    <mc:Fallback>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flipH="1">
            <a:off x="838200" y="6356350"/>
            <a:ext cx="2743200" cy="365125"/>
          </a:xfrm>
        </p:spPr>
        <p:txBody>
          <a:bodyPr/>
          <a:lstStyle/>
          <a:p>
            <a:fld id="{C66A6745-E4C3-4C74-81B7-B83BE11C87F4}" type="datetimeFigureOut">
              <a:rPr lang="zh-CN" altLang="en-US" smtClean="0"/>
              <a:pPr/>
              <a:t>2021-11-18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31E043-82FF-42FF-8E46-FD780E2135FF}" type="slidenum">
              <a:rPr lang="zh-CN" altLang="en-US" smtClean="0"/>
              <a:pPr/>
              <a:t>‹#›</a:t>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3000">
        <p14:gallery dir="l"/>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66A6745-E4C3-4C74-81B7-B83BE11C87F4}" type="datetimeFigureOut">
              <a:rPr lang="zh-CN" altLang="en-US" smtClean="0"/>
              <a:pPr/>
              <a:t>2021-11-18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931E043-82FF-42FF-8E46-FD780E2135FF}" type="slidenum">
              <a:rPr lang="zh-CN" altLang="en-US" smtClean="0"/>
              <a:pPr/>
              <a:t>‹#›</a:t>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rot="5400000">
            <a:off x="2667001" y="-2666998"/>
            <a:ext cx="6858000" cy="1219200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3000">
        <p14:gallery dir="l"/>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2000" advClick="0" advTm="3000">
        <p14:gallery dir="l"/>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A6745-E4C3-4C74-81B7-B83BE11C87F4}" type="datetimeFigureOut">
              <a:rPr lang="zh-CN" altLang="en-US" smtClean="0"/>
              <a:pPr/>
              <a:t>2021-11-18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1E043-82FF-42FF-8E46-FD780E2135F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xmlns="" Requires="p14">
      <p:transition spd="slow" p14:dur="2000" advClick="0" advTm="3000">
        <p14:gallery dir="l"/>
      </p:transition>
    </mc:Choice>
    <mc:Fallback>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image6.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image6.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五边形 26"/>
          <p:cNvSpPr/>
          <p:nvPr/>
        </p:nvSpPr>
        <p:spPr>
          <a:xfrm rot="10800000">
            <a:off x="10669383" y="2425803"/>
            <a:ext cx="1521030" cy="2890603"/>
          </a:xfrm>
          <a:prstGeom prst="homePlat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2" name="五边形 23"/>
          <p:cNvSpPr/>
          <p:nvPr/>
        </p:nvSpPr>
        <p:spPr>
          <a:xfrm rot="10800000">
            <a:off x="9862664" y="-8318"/>
            <a:ext cx="2327749" cy="4423713"/>
          </a:xfrm>
          <a:prstGeom prst="homePlate">
            <a:avLst>
              <a:gd name="adj" fmla="val 1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nvGrpSpPr>
          <p:cNvPr id="13" name="组合 12"/>
          <p:cNvGrpSpPr/>
          <p:nvPr/>
        </p:nvGrpSpPr>
        <p:grpSpPr>
          <a:xfrm>
            <a:off x="1" y="6703197"/>
            <a:ext cx="12190412" cy="156391"/>
            <a:chOff x="1" y="7894290"/>
            <a:chExt cx="12190412" cy="3573810"/>
          </a:xfrm>
        </p:grpSpPr>
        <p:sp>
          <p:nvSpPr>
            <p:cNvPr id="14" name="矩形 13"/>
            <p:cNvSpPr/>
            <p:nvPr/>
          </p:nvSpPr>
          <p:spPr>
            <a:xfrm>
              <a:off x="1" y="7894290"/>
              <a:ext cx="3041773" cy="35738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5" name="矩形 14"/>
            <p:cNvSpPr/>
            <p:nvPr/>
          </p:nvSpPr>
          <p:spPr>
            <a:xfrm>
              <a:off x="3041775" y="7894290"/>
              <a:ext cx="3063750" cy="35738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6" name="矩形 15"/>
            <p:cNvSpPr/>
            <p:nvPr/>
          </p:nvSpPr>
          <p:spPr>
            <a:xfrm>
              <a:off x="6095207" y="7894290"/>
              <a:ext cx="3047603" cy="35738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7" name="矩形 16"/>
            <p:cNvSpPr/>
            <p:nvPr/>
          </p:nvSpPr>
          <p:spPr>
            <a:xfrm>
              <a:off x="9142810" y="7894290"/>
              <a:ext cx="3047603" cy="35738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sp>
        <p:nvSpPr>
          <p:cNvPr id="20" name="矩形 19"/>
          <p:cNvSpPr/>
          <p:nvPr/>
        </p:nvSpPr>
        <p:spPr>
          <a:xfrm>
            <a:off x="1560160" y="2687601"/>
            <a:ext cx="9071680" cy="1025586"/>
          </a:xfrm>
          <a:prstGeom prst="rect">
            <a:avLst/>
          </a:prstGeom>
          <a:noFill/>
          <a:ln>
            <a:noFill/>
          </a:ln>
          <a:effectLst>
            <a:glow rad="1905000">
              <a:srgbClr val="F14124">
                <a:alpha val="40000"/>
              </a:srgbClr>
            </a:glow>
            <a:softEdge rad="1270000"/>
          </a:effectLst>
        </p:spPr>
        <p:txBody>
          <a:bodyPr wrap="none" lIns="91423" tIns="45712" rIns="91423" bIns="45712">
            <a:spAutoFit/>
          </a:bodyPr>
          <a:lstStyle/>
          <a:p>
            <a:pPr>
              <a:lnSpc>
                <a:spcPts val="7800"/>
              </a:lnSpc>
              <a:buNone/>
            </a:pPr>
            <a:r>
              <a:rPr lang="zh-CN" altLang="en-US" sz="6000" b="1" spc="300" dirty="0">
                <a:solidFill>
                  <a:srgbClr val="0070C0"/>
                </a:solidFill>
                <a:effectLst>
                  <a:outerShdw blurRad="50800" dist="38100" dir="2700000" algn="tl" rotWithShape="0">
                    <a:prstClr val="black">
                      <a:alpha val="40000"/>
                    </a:prstClr>
                  </a:outerShdw>
                </a:effectLst>
                <a:latin typeface="+mn-ea"/>
                <a:cs typeface="+mn-ea"/>
                <a:sym typeface="字魂58号-创中黑" panose="00000500000000000000" pitchFamily="2" charset="-122"/>
              </a:rPr>
              <a:t>公司赠送礼品的</a:t>
            </a:r>
            <a:r>
              <a:rPr lang="zh-CN" altLang="en-US" sz="6000" b="1" spc="300" dirty="0">
                <a:solidFill>
                  <a:srgbClr val="FFC919"/>
                </a:solidFill>
                <a:effectLst>
                  <a:outerShdw blurRad="50800" dist="38100" dir="2700000" algn="tl" rotWithShape="0">
                    <a:prstClr val="black">
                      <a:alpha val="40000"/>
                    </a:prstClr>
                  </a:outerShdw>
                </a:effectLst>
                <a:latin typeface="+mn-ea"/>
                <a:cs typeface="+mn-ea"/>
                <a:sym typeface="字魂58号-创中黑" panose="00000500000000000000" pitchFamily="2" charset="-122"/>
              </a:rPr>
              <a:t>税务处理</a:t>
            </a:r>
          </a:p>
        </p:txBody>
      </p:sp>
      <p:sp>
        <p:nvSpPr>
          <p:cNvPr id="21" name="文本框 5"/>
          <p:cNvSpPr txBox="1"/>
          <p:nvPr/>
        </p:nvSpPr>
        <p:spPr>
          <a:xfrm>
            <a:off x="4980673" y="5863032"/>
            <a:ext cx="1527948" cy="384705"/>
          </a:xfrm>
          <a:prstGeom prst="rect">
            <a:avLst/>
          </a:prstGeom>
          <a:noFill/>
        </p:spPr>
        <p:txBody>
          <a:bodyPr wrap="none" lIns="91423" tIns="45712" rIns="91423" bIns="45712" rtlCol="0">
            <a:spAutoFit/>
          </a:bodyPr>
          <a:lstStyle/>
          <a:p>
            <a:pPr algn="ctr"/>
            <a:r>
              <a:rPr lang="en-US" altLang="zh-CN" sz="1900" dirty="0">
                <a:solidFill>
                  <a:schemeClr val="tx1">
                    <a:lumMod val="65000"/>
                    <a:lumOff val="35000"/>
                  </a:schemeClr>
                </a:solidFill>
                <a:latin typeface="+mn-ea"/>
                <a:sym typeface="字魂58号-创中黑" panose="00000500000000000000" pitchFamily="2" charset="-122"/>
              </a:rPr>
              <a:t>2021</a:t>
            </a:r>
            <a:r>
              <a:rPr lang="zh-CN" altLang="en-US" sz="1900" dirty="0">
                <a:solidFill>
                  <a:schemeClr val="tx1">
                    <a:lumMod val="65000"/>
                    <a:lumOff val="35000"/>
                  </a:schemeClr>
                </a:solidFill>
                <a:latin typeface="+mn-ea"/>
                <a:sym typeface="字魂58号-创中黑" panose="00000500000000000000" pitchFamily="2" charset="-122"/>
              </a:rPr>
              <a:t>年</a:t>
            </a:r>
            <a:r>
              <a:rPr lang="en-US" altLang="zh-CN" sz="1900" dirty="0">
                <a:solidFill>
                  <a:schemeClr val="tx1">
                    <a:lumMod val="65000"/>
                    <a:lumOff val="35000"/>
                  </a:schemeClr>
                </a:solidFill>
                <a:latin typeface="+mn-ea"/>
                <a:sym typeface="字魂58号-创中黑" panose="00000500000000000000" pitchFamily="2" charset="-122"/>
              </a:rPr>
              <a:t>11</a:t>
            </a:r>
            <a:r>
              <a:rPr lang="zh-CN" altLang="en-US" sz="1900" dirty="0" smtClean="0">
                <a:solidFill>
                  <a:schemeClr val="tx1">
                    <a:lumMod val="65000"/>
                    <a:lumOff val="35000"/>
                  </a:schemeClr>
                </a:solidFill>
                <a:latin typeface="+mn-ea"/>
                <a:sym typeface="字魂58号-创中黑" panose="00000500000000000000" pitchFamily="2" charset="-122"/>
              </a:rPr>
              <a:t>月</a:t>
            </a:r>
            <a:endParaRPr lang="en-US" altLang="zh-CN" sz="1900" dirty="0">
              <a:solidFill>
                <a:schemeClr val="tx1">
                  <a:lumMod val="65000"/>
                  <a:lumOff val="35000"/>
                </a:schemeClr>
              </a:solidFill>
              <a:latin typeface="+mn-ea"/>
              <a:sym typeface="字魂58号-创中黑" panose="00000500000000000000" pitchFamily="2" charset="-122"/>
            </a:endParaRPr>
          </a:p>
        </p:txBody>
      </p:sp>
      <p:cxnSp>
        <p:nvCxnSpPr>
          <p:cNvPr id="22" name="直接连接符 21"/>
          <p:cNvCxnSpPr/>
          <p:nvPr/>
        </p:nvCxnSpPr>
        <p:spPr>
          <a:xfrm>
            <a:off x="2639273" y="5015981"/>
            <a:ext cx="6911868" cy="0"/>
          </a:xfrm>
          <a:prstGeom prst="line">
            <a:avLst/>
          </a:prstGeom>
          <a:ln>
            <a:gradFill flip="none" rotWithShape="1">
              <a:gsLst>
                <a:gs pos="0">
                  <a:schemeClr val="accent1">
                    <a:lumMod val="5000"/>
                    <a:lumOff val="95000"/>
                    <a:alpha val="0"/>
                  </a:schemeClr>
                </a:gs>
                <a:gs pos="52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5" name="五边形 28"/>
          <p:cNvSpPr/>
          <p:nvPr/>
        </p:nvSpPr>
        <p:spPr>
          <a:xfrm>
            <a:off x="4023" y="4287888"/>
            <a:ext cx="1129733" cy="2146971"/>
          </a:xfrm>
          <a:prstGeom prst="homePlate">
            <a:avLst>
              <a:gd name="adj" fmla="val 1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cxnSp>
        <p:nvCxnSpPr>
          <p:cNvPr id="26" name="直接连接符 25"/>
          <p:cNvCxnSpPr/>
          <p:nvPr/>
        </p:nvCxnSpPr>
        <p:spPr>
          <a:xfrm>
            <a:off x="1579575" y="2361275"/>
            <a:ext cx="7080052" cy="0"/>
          </a:xfrm>
          <a:prstGeom prst="line">
            <a:avLst/>
          </a:prstGeom>
          <a:ln>
            <a:gradFill flip="none" rotWithShape="1">
              <a:gsLst>
                <a:gs pos="0">
                  <a:schemeClr val="accent1">
                    <a:lumMod val="5000"/>
                    <a:lumOff val="95000"/>
                    <a:alpha val="0"/>
                  </a:schemeClr>
                </a:gs>
                <a:gs pos="57000">
                  <a:schemeClr val="accent1">
                    <a:lumMod val="45000"/>
                    <a:lumOff val="55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838790" y="4112133"/>
            <a:ext cx="7080052" cy="0"/>
          </a:xfrm>
          <a:prstGeom prst="line">
            <a:avLst/>
          </a:prstGeom>
          <a:ln>
            <a:gradFill flip="none" rotWithShape="1">
              <a:gsLst>
                <a:gs pos="0">
                  <a:schemeClr val="accent1">
                    <a:lumMod val="5000"/>
                    <a:lumOff val="95000"/>
                    <a:alpha val="0"/>
                  </a:schemeClr>
                </a:gs>
                <a:gs pos="57000">
                  <a:schemeClr val="accent1">
                    <a:lumMod val="45000"/>
                    <a:lumOff val="55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8" name="图片 27"/>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40000"/>
                    </a14:imgEffect>
                  </a14:imgLayer>
                </a14:imgProps>
              </a:ext>
            </a:extLst>
          </a:blip>
          <a:srcRect l="20226" t="2428" r="21797" b="85925"/>
          <a:stretch>
            <a:fillRect/>
          </a:stretch>
        </p:blipFill>
        <p:spPr bwMode="auto">
          <a:xfrm rot="10800000">
            <a:off x="3041774" y="2350697"/>
            <a:ext cx="5004241" cy="302331"/>
          </a:xfrm>
          <a:prstGeom prst="rect">
            <a:avLst/>
          </a:prstGeom>
          <a:noFill/>
          <a:ln w="9525">
            <a:noFill/>
            <a:miter lim="800000"/>
            <a:headEnd/>
            <a:tailEnd/>
          </a:ln>
        </p:spPr>
      </p:pic>
      <p:pic>
        <p:nvPicPr>
          <p:cNvPr id="29" name="图片 28"/>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40000"/>
                    </a14:imgEffect>
                  </a14:imgLayer>
                </a14:imgProps>
              </a:ext>
            </a:extLst>
          </a:blip>
          <a:srcRect l="20226" t="2428" r="21797" b="85925"/>
          <a:stretch>
            <a:fillRect/>
          </a:stretch>
        </p:blipFill>
        <p:spPr bwMode="auto">
          <a:xfrm>
            <a:off x="2971105" y="3829693"/>
            <a:ext cx="5004241" cy="302331"/>
          </a:xfrm>
          <a:prstGeom prst="rect">
            <a:avLst/>
          </a:prstGeom>
          <a:noFill/>
          <a:ln w="9525">
            <a:noFill/>
            <a:miter lim="800000"/>
            <a:headEnd/>
            <a:tailEnd/>
          </a:ln>
        </p:spPr>
      </p:pic>
      <p:pic>
        <p:nvPicPr>
          <p:cNvPr id="4" name="图片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96462" y="185019"/>
            <a:ext cx="3543300" cy="647700"/>
          </a:xfrm>
          <a:prstGeom prst="rect">
            <a:avLst/>
          </a:prstGeom>
        </p:spPr>
      </p:pic>
      <p:sp>
        <p:nvSpPr>
          <p:cNvPr id="18" name="TextBox 17"/>
          <p:cNvSpPr txBox="1"/>
          <p:nvPr/>
        </p:nvSpPr>
        <p:spPr>
          <a:xfrm>
            <a:off x="2764715" y="5400369"/>
            <a:ext cx="6088829" cy="384721"/>
          </a:xfrm>
          <a:prstGeom prst="rect">
            <a:avLst/>
          </a:prstGeom>
          <a:noFill/>
        </p:spPr>
        <p:txBody>
          <a:bodyPr wrap="square" rtlCol="0">
            <a:spAutoFit/>
          </a:bodyPr>
          <a:lstStyle/>
          <a:p>
            <a:pPr algn="ctr"/>
            <a:r>
              <a:rPr lang="zh-CN" altLang="en-US" sz="1900" dirty="0" smtClean="0">
                <a:solidFill>
                  <a:schemeClr val="tx1">
                    <a:lumMod val="65000"/>
                    <a:lumOff val="35000"/>
                  </a:schemeClr>
                </a:solidFill>
                <a:latin typeface="+mn-ea"/>
                <a:sym typeface="字魂58号-创中黑" panose="00000500000000000000" pitchFamily="2" charset="-122"/>
              </a:rPr>
              <a:t>深圳市罗湖区税务局</a:t>
            </a:r>
            <a:endParaRPr lang="zh-CN" altLang="en-US" sz="1900" dirty="0">
              <a:solidFill>
                <a:schemeClr val="tx1">
                  <a:lumMod val="65000"/>
                  <a:lumOff val="35000"/>
                </a:schemeClr>
              </a:solidFill>
              <a:latin typeface="+mn-ea"/>
              <a:sym typeface="字魂58号-创中黑" panose="00000500000000000000"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4462145" y="502285"/>
            <a:ext cx="3267710" cy="645160"/>
            <a:chOff x="231836" y="200413"/>
            <a:chExt cx="3109676" cy="473212"/>
          </a:xfrm>
        </p:grpSpPr>
        <p:sp>
          <p:nvSpPr>
            <p:cNvPr id="59" name="六边形 5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60" name="六边形 5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4" name="文本框 3"/>
          <p:cNvSpPr txBox="1"/>
          <p:nvPr/>
        </p:nvSpPr>
        <p:spPr>
          <a:xfrm>
            <a:off x="1300163" y="1592581"/>
            <a:ext cx="10172700" cy="4198393"/>
          </a:xfrm>
          <a:prstGeom prst="rect">
            <a:avLst/>
          </a:prstGeom>
          <a:noFill/>
        </p:spPr>
        <p:txBody>
          <a:bodyPr wrap="square" rtlCol="0">
            <a:spAutoFit/>
          </a:bodyPr>
          <a:lstStyle/>
          <a:p>
            <a:pPr>
              <a:lnSpc>
                <a:spcPct val="150000"/>
              </a:lnSpc>
            </a:pPr>
            <a:r>
              <a:rPr lang="zh-CN" altLang="zh-CN" dirty="0">
                <a:solidFill>
                  <a:schemeClr val="tx1">
                    <a:lumMod val="65000"/>
                    <a:lumOff val="35000"/>
                  </a:schemeClr>
                </a:solidFill>
                <a:latin typeface="+mn-ea"/>
              </a:rPr>
              <a:t>《国家税务总局关于企业工资薪金及职工福利费扣除问题的通知》</a:t>
            </a: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国税函〔</a:t>
            </a:r>
            <a:r>
              <a:rPr lang="en-US" altLang="zh-CN" dirty="0">
                <a:solidFill>
                  <a:schemeClr val="tx1">
                    <a:lumMod val="65000"/>
                    <a:lumOff val="35000"/>
                  </a:schemeClr>
                </a:solidFill>
                <a:latin typeface="+mn-ea"/>
              </a:rPr>
              <a:t>2009</a:t>
            </a:r>
            <a:r>
              <a:rPr lang="zh-CN" altLang="zh-CN" dirty="0">
                <a:solidFill>
                  <a:schemeClr val="tx1">
                    <a:lumMod val="65000"/>
                    <a:lumOff val="35000"/>
                  </a:schemeClr>
                </a:solidFill>
                <a:latin typeface="+mn-ea"/>
              </a:rPr>
              <a:t>〕</a:t>
            </a:r>
            <a:r>
              <a:rPr lang="en-US" altLang="zh-CN" dirty="0">
                <a:solidFill>
                  <a:schemeClr val="tx1">
                    <a:lumMod val="65000"/>
                    <a:lumOff val="35000"/>
                  </a:schemeClr>
                </a:solidFill>
                <a:latin typeface="+mn-ea"/>
              </a:rPr>
              <a:t>3</a:t>
            </a:r>
            <a:r>
              <a:rPr lang="zh-CN" altLang="zh-CN" dirty="0">
                <a:solidFill>
                  <a:schemeClr val="tx1">
                    <a:lumMod val="65000"/>
                    <a:lumOff val="35000"/>
                  </a:schemeClr>
                </a:solidFill>
                <a:latin typeface="+mn-ea"/>
              </a:rPr>
              <a:t>号</a:t>
            </a:r>
            <a:r>
              <a:rPr lang="en-US"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第一条</a:t>
            </a:r>
            <a:r>
              <a:rPr lang="zh-CN" altLang="zh-CN" dirty="0">
                <a:solidFill>
                  <a:schemeClr val="tx1">
                    <a:lumMod val="65000"/>
                    <a:lumOff val="35000"/>
                  </a:schemeClr>
                </a:solidFill>
                <a:latin typeface="+mn-ea"/>
              </a:rPr>
              <a:t>：</a:t>
            </a:r>
          </a:p>
          <a:p>
            <a:pPr>
              <a:lnSpc>
                <a:spcPct val="150000"/>
              </a:lnSpc>
            </a:pPr>
            <a:r>
              <a:rPr lang="zh-CN" altLang="zh-CN" dirty="0">
                <a:solidFill>
                  <a:schemeClr val="tx1">
                    <a:lumMod val="65000"/>
                    <a:lumOff val="35000"/>
                  </a:schemeClr>
                </a:solidFill>
                <a:latin typeface="+mn-ea"/>
              </a:rPr>
              <a:t>一、关于合理工资薪金问题</a:t>
            </a:r>
          </a:p>
          <a:p>
            <a:pPr>
              <a:lnSpc>
                <a:spcPct val="150000"/>
              </a:lnSpc>
            </a:pPr>
            <a:r>
              <a:rPr lang="zh-CN" altLang="zh-CN" dirty="0">
                <a:solidFill>
                  <a:schemeClr val="tx1">
                    <a:lumMod val="65000"/>
                    <a:lumOff val="35000"/>
                  </a:schemeClr>
                </a:solidFill>
                <a:latin typeface="+mn-ea"/>
              </a:rPr>
              <a:t>《实施条例》第三十四条所称的“合理工资薪金”，是指企业按照股东大会、董事会、薪酬委员会或相关管理机构制订的工资薪金制度规定实际发放给员工的工资薪金。税务机关在对工资薪金进行合理性确认时，可按以下原则掌握：</a:t>
            </a:r>
          </a:p>
          <a:p>
            <a:pPr>
              <a:lnSpc>
                <a:spcPct val="150000"/>
              </a:lnSpc>
            </a:pPr>
            <a:r>
              <a:rPr lang="zh-CN" altLang="zh-CN" dirty="0">
                <a:solidFill>
                  <a:srgbClr val="C00000"/>
                </a:solidFill>
                <a:latin typeface="+mn-ea"/>
              </a:rPr>
              <a:t>（一）企业制订了较为规范的员工工资薪金制度；</a:t>
            </a:r>
          </a:p>
          <a:p>
            <a:pPr>
              <a:lnSpc>
                <a:spcPct val="150000"/>
              </a:lnSpc>
            </a:pPr>
            <a:r>
              <a:rPr lang="zh-CN" altLang="zh-CN" dirty="0">
                <a:solidFill>
                  <a:srgbClr val="C00000"/>
                </a:solidFill>
                <a:latin typeface="+mn-ea"/>
              </a:rPr>
              <a:t>（二）企业所制订的工资薪金制度符合行业及地区水平；</a:t>
            </a:r>
          </a:p>
          <a:p>
            <a:pPr>
              <a:lnSpc>
                <a:spcPct val="150000"/>
              </a:lnSpc>
            </a:pPr>
            <a:r>
              <a:rPr lang="zh-CN" altLang="zh-CN" dirty="0">
                <a:solidFill>
                  <a:srgbClr val="C00000"/>
                </a:solidFill>
                <a:latin typeface="+mn-ea"/>
              </a:rPr>
              <a:t>（三）企业在一定时期所发放的工资薪金是相对固定的，工资薪金的调整是有序进行的；</a:t>
            </a:r>
          </a:p>
          <a:p>
            <a:pPr>
              <a:lnSpc>
                <a:spcPct val="150000"/>
              </a:lnSpc>
            </a:pPr>
            <a:r>
              <a:rPr lang="zh-CN" altLang="zh-CN" dirty="0">
                <a:solidFill>
                  <a:srgbClr val="C00000"/>
                </a:solidFill>
                <a:latin typeface="+mn-ea"/>
              </a:rPr>
              <a:t>（四）企业对实际发放的工资薪金，已依法履行了代扣代缴个人所得税义务；</a:t>
            </a:r>
          </a:p>
          <a:p>
            <a:pPr>
              <a:lnSpc>
                <a:spcPct val="150000"/>
              </a:lnSpc>
            </a:pPr>
            <a:r>
              <a:rPr lang="zh-CN" altLang="zh-CN" dirty="0">
                <a:solidFill>
                  <a:srgbClr val="C00000"/>
                </a:solidFill>
                <a:latin typeface="+mn-ea"/>
              </a:rPr>
              <a:t>（五）有关工资薪金的安排，不以减少或逃避税款为目的。</a:t>
            </a:r>
          </a:p>
        </p:txBody>
      </p:sp>
      <p:sp>
        <p:nvSpPr>
          <p:cNvPr id="8" name="矩形 7"/>
          <p:cNvSpPr/>
          <p:nvPr/>
        </p:nvSpPr>
        <p:spPr>
          <a:xfrm>
            <a:off x="4916805" y="586105"/>
            <a:ext cx="2359025" cy="491490"/>
          </a:xfrm>
          <a:prstGeom prst="rect">
            <a:avLst/>
          </a:prstGeom>
        </p:spPr>
        <p:txBody>
          <a:bodyPr wrap="square">
            <a:spAutoFit/>
          </a:bodyPr>
          <a:lstStyle/>
          <a:p>
            <a:pPr fontAlgn="base">
              <a:spcBef>
                <a:spcPct val="0"/>
              </a:spcBef>
              <a:spcAft>
                <a:spcPct val="0"/>
              </a:spcAft>
            </a:pP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合理工资薪金</a:t>
            </a:r>
            <a:endPar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4462145" y="502285"/>
            <a:ext cx="3267710" cy="645160"/>
            <a:chOff x="231836" y="200413"/>
            <a:chExt cx="3109676" cy="473212"/>
          </a:xfrm>
        </p:grpSpPr>
        <p:sp>
          <p:nvSpPr>
            <p:cNvPr id="59" name="六边形 5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60" name="六边形 5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4" name="文本框 3"/>
          <p:cNvSpPr txBox="1"/>
          <p:nvPr/>
        </p:nvSpPr>
        <p:spPr>
          <a:xfrm>
            <a:off x="1300163" y="1592581"/>
            <a:ext cx="10172700" cy="922020"/>
          </a:xfrm>
          <a:prstGeom prst="rect">
            <a:avLst/>
          </a:prstGeom>
          <a:noFill/>
        </p:spPr>
        <p:txBody>
          <a:bodyPr wrap="square" rtlCol="0">
            <a:spAutoFit/>
          </a:bodyPr>
          <a:lstStyle/>
          <a:p>
            <a:pPr>
              <a:lnSpc>
                <a:spcPct val="150000"/>
              </a:lnSpc>
            </a:pPr>
            <a:r>
              <a:rPr lang="zh-CN" altLang="zh-CN" dirty="0">
                <a:solidFill>
                  <a:schemeClr val="tx1">
                    <a:lumMod val="65000"/>
                    <a:lumOff val="35000"/>
                  </a:schemeClr>
                </a:solidFill>
                <a:latin typeface="+mn-ea"/>
                <a:sym typeface="+mn-ea"/>
              </a:rPr>
              <a:t>《中华人民共和国企业所得税法实施条例》第三十四条：</a:t>
            </a:r>
          </a:p>
          <a:p>
            <a:pPr>
              <a:lnSpc>
                <a:spcPct val="150000"/>
              </a:lnSpc>
            </a:pPr>
            <a:r>
              <a:rPr lang="zh-CN" altLang="zh-CN" dirty="0">
                <a:solidFill>
                  <a:schemeClr val="tx1">
                    <a:lumMod val="65000"/>
                    <a:lumOff val="35000"/>
                  </a:schemeClr>
                </a:solidFill>
                <a:latin typeface="+mn-ea"/>
                <a:sym typeface="+mn-ea"/>
              </a:rPr>
              <a:t>企业发生的</a:t>
            </a:r>
            <a:r>
              <a:rPr lang="zh-CN" altLang="zh-CN" dirty="0">
                <a:solidFill>
                  <a:srgbClr val="C00000"/>
                </a:solidFill>
                <a:latin typeface="+mn-ea"/>
                <a:sym typeface="+mn-ea"/>
              </a:rPr>
              <a:t>合理的工资、薪金支出</a:t>
            </a:r>
            <a:r>
              <a:rPr lang="zh-CN" altLang="zh-CN" dirty="0">
                <a:solidFill>
                  <a:schemeClr val="tx1">
                    <a:lumMod val="65000"/>
                    <a:lumOff val="35000"/>
                  </a:schemeClr>
                </a:solidFill>
                <a:latin typeface="+mn-ea"/>
                <a:sym typeface="+mn-ea"/>
              </a:rPr>
              <a:t>，准予扣除。</a:t>
            </a:r>
            <a:endParaRPr lang="zh-CN" altLang="zh-CN" dirty="0">
              <a:solidFill>
                <a:schemeClr val="tx1">
                  <a:lumMod val="65000"/>
                  <a:lumOff val="35000"/>
                </a:schemeClr>
              </a:solidFill>
              <a:latin typeface="+mn-ea"/>
            </a:endParaRPr>
          </a:p>
        </p:txBody>
      </p:sp>
      <p:sp>
        <p:nvSpPr>
          <p:cNvPr id="8" name="矩形 7"/>
          <p:cNvSpPr/>
          <p:nvPr/>
        </p:nvSpPr>
        <p:spPr>
          <a:xfrm>
            <a:off x="4916805" y="586105"/>
            <a:ext cx="2359025" cy="491490"/>
          </a:xfrm>
          <a:prstGeom prst="rect">
            <a:avLst/>
          </a:prstGeom>
        </p:spPr>
        <p:txBody>
          <a:bodyPr wrap="square">
            <a:spAutoFit/>
          </a:bodyPr>
          <a:lstStyle/>
          <a:p>
            <a:pPr fontAlgn="base">
              <a:spcBef>
                <a:spcPct val="0"/>
              </a:spcBef>
              <a:spcAft>
                <a:spcPct val="0"/>
              </a:spcAft>
            </a:pP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合理工资薪金</a:t>
            </a:r>
            <a:endPar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4462145" y="502285"/>
            <a:ext cx="3267710" cy="645160"/>
            <a:chOff x="231836" y="200413"/>
            <a:chExt cx="3109676" cy="473212"/>
          </a:xfrm>
        </p:grpSpPr>
        <p:sp>
          <p:nvSpPr>
            <p:cNvPr id="59" name="六边形 5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60" name="六边形 5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4" name="文本框 3"/>
          <p:cNvSpPr txBox="1"/>
          <p:nvPr/>
        </p:nvSpPr>
        <p:spPr>
          <a:xfrm>
            <a:off x="1300163" y="1592581"/>
            <a:ext cx="10172700" cy="4246245"/>
          </a:xfrm>
          <a:prstGeom prst="rect">
            <a:avLst/>
          </a:prstGeom>
          <a:noFill/>
        </p:spPr>
        <p:txBody>
          <a:bodyPr wrap="square" rtlCol="0">
            <a:spAutoFit/>
          </a:bodyPr>
          <a:lstStyle/>
          <a:p>
            <a:pPr>
              <a:lnSpc>
                <a:spcPct val="150000"/>
              </a:lnSpc>
            </a:pPr>
            <a:r>
              <a:rPr lang="zh-CN" altLang="zh-CN" dirty="0">
                <a:solidFill>
                  <a:schemeClr val="tx1">
                    <a:lumMod val="65000"/>
                    <a:lumOff val="35000"/>
                  </a:schemeClr>
                </a:solidFill>
                <a:latin typeface="+mn-ea"/>
              </a:rPr>
              <a:t>《国家税务总局关于企业工资薪金及职工福利费扣除问题的通知》</a:t>
            </a: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国税函〔</a:t>
            </a:r>
            <a:r>
              <a:rPr lang="en-US" altLang="zh-CN" dirty="0">
                <a:solidFill>
                  <a:schemeClr val="tx1">
                    <a:lumMod val="65000"/>
                    <a:lumOff val="35000"/>
                  </a:schemeClr>
                </a:solidFill>
                <a:latin typeface="+mn-ea"/>
              </a:rPr>
              <a:t>2009</a:t>
            </a:r>
            <a:r>
              <a:rPr lang="zh-CN" altLang="zh-CN" dirty="0">
                <a:solidFill>
                  <a:schemeClr val="tx1">
                    <a:lumMod val="65000"/>
                    <a:lumOff val="35000"/>
                  </a:schemeClr>
                </a:solidFill>
                <a:latin typeface="+mn-ea"/>
              </a:rPr>
              <a:t>〕</a:t>
            </a:r>
            <a:r>
              <a:rPr lang="en-US" altLang="zh-CN" dirty="0">
                <a:solidFill>
                  <a:schemeClr val="tx1">
                    <a:lumMod val="65000"/>
                    <a:lumOff val="35000"/>
                  </a:schemeClr>
                </a:solidFill>
                <a:latin typeface="+mn-ea"/>
              </a:rPr>
              <a:t>3</a:t>
            </a:r>
            <a:r>
              <a:rPr lang="zh-CN" altLang="zh-CN" dirty="0">
                <a:solidFill>
                  <a:schemeClr val="tx1">
                    <a:lumMod val="65000"/>
                    <a:lumOff val="35000"/>
                  </a:schemeClr>
                </a:solidFill>
                <a:latin typeface="+mn-ea"/>
              </a:rPr>
              <a:t>号</a:t>
            </a:r>
            <a:r>
              <a:rPr lang="en-US"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第三条</a:t>
            </a:r>
            <a:r>
              <a:rPr lang="zh-CN" altLang="zh-CN" dirty="0">
                <a:solidFill>
                  <a:schemeClr val="tx1">
                    <a:lumMod val="65000"/>
                    <a:lumOff val="35000"/>
                  </a:schemeClr>
                </a:solidFill>
                <a:latin typeface="+mn-ea"/>
              </a:rPr>
              <a:t>：</a:t>
            </a:r>
          </a:p>
          <a:p>
            <a:pPr>
              <a:lnSpc>
                <a:spcPct val="150000"/>
              </a:lnSpc>
            </a:pPr>
            <a:r>
              <a:rPr lang="zh-CN" altLang="zh-CN" dirty="0">
                <a:solidFill>
                  <a:schemeClr val="tx1">
                    <a:lumMod val="65000"/>
                    <a:lumOff val="35000"/>
                  </a:schemeClr>
                </a:solidFill>
                <a:latin typeface="+mn-ea"/>
              </a:rPr>
              <a:t>三、关于职工福利费扣除问题</a:t>
            </a:r>
          </a:p>
          <a:p>
            <a:pPr>
              <a:lnSpc>
                <a:spcPct val="150000"/>
              </a:lnSpc>
            </a:pPr>
            <a:r>
              <a:rPr lang="zh-CN" altLang="zh-CN" dirty="0">
                <a:solidFill>
                  <a:schemeClr val="tx1">
                    <a:lumMod val="65000"/>
                    <a:lumOff val="35000"/>
                  </a:schemeClr>
                </a:solidFill>
                <a:latin typeface="+mn-ea"/>
              </a:rPr>
              <a:t>《实施条例》第四十条规定的企业职工福利费，包括以下内容：</a:t>
            </a:r>
          </a:p>
          <a:p>
            <a:pPr>
              <a:lnSpc>
                <a:spcPct val="150000"/>
              </a:lnSpc>
            </a:pPr>
            <a:r>
              <a:rPr lang="zh-CN" altLang="zh-CN" dirty="0">
                <a:solidFill>
                  <a:schemeClr val="tx1">
                    <a:lumMod val="65000"/>
                    <a:lumOff val="35000"/>
                  </a:schemeClr>
                </a:solidFill>
                <a:latin typeface="+mn-ea"/>
              </a:rPr>
              <a:t>（一）尚未实行分离办社会职能的企业，其内设福利部门所发生的设备、设施和人员费用，包括职工食堂、职工浴室、理发室、医务所、托儿所、疗养院等集体福利部门的设备、设施及维修保养费用和福利部门工作人员的工资薪金、社会保险费、住房公积金、劳务费等。</a:t>
            </a:r>
          </a:p>
          <a:p>
            <a:pPr>
              <a:lnSpc>
                <a:spcPct val="150000"/>
              </a:lnSpc>
            </a:pPr>
            <a:r>
              <a:rPr lang="zh-CN" altLang="zh-CN" dirty="0">
                <a:solidFill>
                  <a:schemeClr val="tx1">
                    <a:lumMod val="65000"/>
                    <a:lumOff val="35000"/>
                  </a:schemeClr>
                </a:solidFill>
                <a:latin typeface="+mn-ea"/>
              </a:rPr>
              <a:t>（二）为职工卫生保健、生活、住房、交通等所发放的各项补贴和</a:t>
            </a:r>
            <a:r>
              <a:rPr lang="zh-CN" altLang="zh-CN" dirty="0">
                <a:solidFill>
                  <a:srgbClr val="C00000"/>
                </a:solidFill>
                <a:latin typeface="+mn-ea"/>
              </a:rPr>
              <a:t>非货币性福利</a:t>
            </a:r>
            <a:r>
              <a:rPr lang="zh-CN" altLang="zh-CN" dirty="0">
                <a:solidFill>
                  <a:schemeClr val="tx1">
                    <a:lumMod val="65000"/>
                    <a:lumOff val="35000"/>
                  </a:schemeClr>
                </a:solidFill>
                <a:latin typeface="+mn-ea"/>
              </a:rPr>
              <a:t>，包括企业向职工发放的因公外地就医费用、未实行医疗统筹企业职工医疗费用、职工供养直系亲属医疗补贴、供暖费补贴、职工防暑降温费、职工困难补贴、救济费、职工食堂经费补贴、职工交通补贴等。</a:t>
            </a:r>
          </a:p>
          <a:p>
            <a:pPr>
              <a:lnSpc>
                <a:spcPct val="150000"/>
              </a:lnSpc>
            </a:pPr>
            <a:r>
              <a:rPr lang="zh-CN" altLang="zh-CN" dirty="0">
                <a:solidFill>
                  <a:schemeClr val="tx1">
                    <a:lumMod val="65000"/>
                    <a:lumOff val="35000"/>
                  </a:schemeClr>
                </a:solidFill>
                <a:latin typeface="+mn-ea"/>
              </a:rPr>
              <a:t>（三）按照其他规定发生的其他职工福利费，包括丧葬补助费、抚恤费、安家费、探亲假路费等。</a:t>
            </a:r>
          </a:p>
        </p:txBody>
      </p:sp>
      <p:sp>
        <p:nvSpPr>
          <p:cNvPr id="8" name="矩形 7"/>
          <p:cNvSpPr/>
          <p:nvPr/>
        </p:nvSpPr>
        <p:spPr>
          <a:xfrm>
            <a:off x="5162550" y="586105"/>
            <a:ext cx="1867535" cy="491490"/>
          </a:xfrm>
          <a:prstGeom prst="rect">
            <a:avLst/>
          </a:prstGeom>
        </p:spPr>
        <p:txBody>
          <a:bodyPr wrap="square">
            <a:spAutoFit/>
          </a:bodyPr>
          <a:lstStyle/>
          <a:p>
            <a:pPr fontAlgn="base">
              <a:spcBef>
                <a:spcPct val="0"/>
              </a:spcBef>
              <a:spcAft>
                <a:spcPct val="0"/>
              </a:spcAft>
            </a:pPr>
            <a:r>
              <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rPr>
              <a:t>职工福利费</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4462145" y="502285"/>
            <a:ext cx="3267710" cy="645160"/>
            <a:chOff x="231836" y="200413"/>
            <a:chExt cx="3109676" cy="473212"/>
          </a:xfrm>
        </p:grpSpPr>
        <p:sp>
          <p:nvSpPr>
            <p:cNvPr id="59" name="六边形 5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60" name="六边形 5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4" name="文本框 3"/>
          <p:cNvSpPr txBox="1"/>
          <p:nvPr/>
        </p:nvSpPr>
        <p:spPr>
          <a:xfrm>
            <a:off x="1300163" y="1592581"/>
            <a:ext cx="10172700" cy="922020"/>
          </a:xfrm>
          <a:prstGeom prst="rect">
            <a:avLst/>
          </a:prstGeom>
          <a:noFill/>
        </p:spPr>
        <p:txBody>
          <a:bodyPr wrap="square" rtlCol="0">
            <a:spAutoFit/>
          </a:bodyPr>
          <a:lstStyle/>
          <a:p>
            <a:pPr>
              <a:lnSpc>
                <a:spcPct val="150000"/>
              </a:lnSpc>
            </a:pPr>
            <a:r>
              <a:rPr lang="zh-CN" altLang="zh-CN" dirty="0">
                <a:solidFill>
                  <a:schemeClr val="tx1">
                    <a:lumMod val="65000"/>
                    <a:lumOff val="35000"/>
                  </a:schemeClr>
                </a:solidFill>
                <a:latin typeface="+mn-ea"/>
                <a:sym typeface="+mn-ea"/>
              </a:rPr>
              <a:t>《中华人民共和国企业所得税法实施条例》第四十条：</a:t>
            </a:r>
          </a:p>
          <a:p>
            <a:pPr>
              <a:lnSpc>
                <a:spcPct val="150000"/>
              </a:lnSpc>
            </a:pPr>
            <a:r>
              <a:rPr lang="zh-CN" altLang="zh-CN" dirty="0">
                <a:solidFill>
                  <a:schemeClr val="tx1">
                    <a:lumMod val="65000"/>
                    <a:lumOff val="35000"/>
                  </a:schemeClr>
                </a:solidFill>
                <a:latin typeface="+mn-ea"/>
                <a:sym typeface="+mn-ea"/>
              </a:rPr>
              <a:t>企业发生的职工福利费支出，不超过工资、薪金总额</a:t>
            </a:r>
            <a:r>
              <a:rPr lang="zh-CN" altLang="zh-CN" dirty="0">
                <a:solidFill>
                  <a:srgbClr val="C00000"/>
                </a:solidFill>
                <a:latin typeface="+mn-ea"/>
                <a:sym typeface="+mn-ea"/>
              </a:rPr>
              <a:t>14%</a:t>
            </a:r>
            <a:r>
              <a:rPr lang="zh-CN" altLang="zh-CN" dirty="0">
                <a:solidFill>
                  <a:schemeClr val="tx1">
                    <a:lumMod val="65000"/>
                    <a:lumOff val="35000"/>
                  </a:schemeClr>
                </a:solidFill>
                <a:latin typeface="+mn-ea"/>
                <a:sym typeface="+mn-ea"/>
              </a:rPr>
              <a:t>的部分，准予扣除。</a:t>
            </a:r>
            <a:endParaRPr lang="zh-CN" altLang="zh-CN" dirty="0">
              <a:solidFill>
                <a:schemeClr val="tx1">
                  <a:lumMod val="65000"/>
                  <a:lumOff val="35000"/>
                </a:schemeClr>
              </a:solidFill>
              <a:latin typeface="+mn-ea"/>
            </a:endParaRPr>
          </a:p>
        </p:txBody>
      </p:sp>
      <p:sp>
        <p:nvSpPr>
          <p:cNvPr id="8" name="矩形 7"/>
          <p:cNvSpPr/>
          <p:nvPr/>
        </p:nvSpPr>
        <p:spPr>
          <a:xfrm>
            <a:off x="5162550" y="586105"/>
            <a:ext cx="1867535" cy="491490"/>
          </a:xfrm>
          <a:prstGeom prst="rect">
            <a:avLst/>
          </a:prstGeom>
        </p:spPr>
        <p:txBody>
          <a:bodyPr wrap="square">
            <a:spAutoFit/>
          </a:bodyPr>
          <a:lstStyle/>
          <a:p>
            <a:pPr fontAlgn="base">
              <a:spcBef>
                <a:spcPct val="0"/>
              </a:spcBef>
              <a:spcAft>
                <a:spcPct val="0"/>
              </a:spcAft>
            </a:pPr>
            <a:r>
              <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rPr>
              <a:t>职工福利费</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681436" y="502478"/>
            <a:ext cx="8829128" cy="645341"/>
            <a:chOff x="231836" y="200413"/>
            <a:chExt cx="3109676" cy="473212"/>
          </a:xfrm>
        </p:grpSpPr>
        <p:sp>
          <p:nvSpPr>
            <p:cNvPr id="59" name="六边形 5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60" name="六边形 5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4" name="文本框 3"/>
          <p:cNvSpPr txBox="1"/>
          <p:nvPr/>
        </p:nvSpPr>
        <p:spPr>
          <a:xfrm>
            <a:off x="1009650" y="1231730"/>
            <a:ext cx="10320338" cy="4246245"/>
          </a:xfrm>
          <a:prstGeom prst="rect">
            <a:avLst/>
          </a:prstGeom>
          <a:noFill/>
        </p:spPr>
        <p:txBody>
          <a:bodyPr wrap="square" rtlCol="0">
            <a:spAutoFit/>
          </a:bodyPr>
          <a:lstStyle/>
          <a:p>
            <a:pPr lvl="0">
              <a:lnSpc>
                <a:spcPct val="150000"/>
              </a:lnSpc>
            </a:pPr>
            <a:r>
              <a:rPr lang="zh-CN" altLang="en-US" dirty="0">
                <a:solidFill>
                  <a:schemeClr val="tx1">
                    <a:lumMod val="65000"/>
                    <a:lumOff val="35000"/>
                  </a:schemeClr>
                </a:solidFill>
                <a:latin typeface="+mn-ea"/>
              </a:rPr>
              <a:t>（</a:t>
            </a:r>
            <a:r>
              <a:rPr lang="en-US" altLang="zh-CN" dirty="0">
                <a:solidFill>
                  <a:schemeClr val="tx1">
                    <a:lumMod val="65000"/>
                    <a:lumOff val="35000"/>
                  </a:schemeClr>
                </a:solidFill>
                <a:latin typeface="+mn-ea"/>
              </a:rPr>
              <a:t>1</a:t>
            </a:r>
            <a:r>
              <a:rPr lang="zh-CN" altLang="en-US" dirty="0">
                <a:solidFill>
                  <a:schemeClr val="tx1">
                    <a:lumMod val="65000"/>
                    <a:lumOff val="35000"/>
                  </a:schemeClr>
                </a:solidFill>
                <a:latin typeface="+mn-ea"/>
              </a:rPr>
              <a:t>）</a:t>
            </a:r>
            <a:r>
              <a:rPr lang="zh-CN" altLang="zh-CN" dirty="0">
                <a:solidFill>
                  <a:schemeClr val="tx1">
                    <a:lumMod val="65000"/>
                    <a:lumOff val="35000"/>
                  </a:schemeClr>
                </a:solidFill>
                <a:latin typeface="+mn-ea"/>
              </a:rPr>
              <a:t>广告宣传费</a:t>
            </a:r>
          </a:p>
          <a:p>
            <a:pPr>
              <a:lnSpc>
                <a:spcPct val="150000"/>
              </a:lnSpc>
            </a:pPr>
            <a:r>
              <a:rPr lang="zh-CN" altLang="zh-CN" dirty="0">
                <a:solidFill>
                  <a:schemeClr val="tx1">
                    <a:lumMod val="65000"/>
                    <a:lumOff val="35000"/>
                  </a:schemeClr>
                </a:solidFill>
                <a:latin typeface="+mn-ea"/>
              </a:rPr>
              <a:t>《中华人民共和国企业所得税法实施条例》第四十四条： </a:t>
            </a:r>
          </a:p>
          <a:p>
            <a:pPr>
              <a:lnSpc>
                <a:spcPct val="150000"/>
              </a:lnSpc>
            </a:pPr>
            <a:r>
              <a:rPr lang="zh-CN" altLang="zh-CN" dirty="0">
                <a:solidFill>
                  <a:schemeClr val="tx1">
                    <a:lumMod val="65000"/>
                    <a:lumOff val="35000"/>
                  </a:schemeClr>
                </a:solidFill>
                <a:latin typeface="+mn-ea"/>
              </a:rPr>
              <a:t>第四十四条 企业发生的符合条件的广告费和业务宣传费支出，除国务院财政、税务主管部门另有规定外，不超过当年销售</a:t>
            </a: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营业</a:t>
            </a: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收入</a:t>
            </a:r>
            <a:r>
              <a:rPr lang="en-US" altLang="zh-CN" dirty="0">
                <a:solidFill>
                  <a:srgbClr val="C00000"/>
                </a:solidFill>
                <a:latin typeface="+mn-ea"/>
              </a:rPr>
              <a:t>15%</a:t>
            </a:r>
            <a:r>
              <a:rPr lang="zh-CN" altLang="zh-CN" dirty="0">
                <a:solidFill>
                  <a:schemeClr val="tx1">
                    <a:lumMod val="65000"/>
                    <a:lumOff val="35000"/>
                  </a:schemeClr>
                </a:solidFill>
                <a:latin typeface="+mn-ea"/>
              </a:rPr>
              <a:t>的部分，准予扣除</a:t>
            </a:r>
            <a:r>
              <a:rPr lang="zh-CN" altLang="en-US" dirty="0">
                <a:solidFill>
                  <a:schemeClr val="tx1">
                    <a:lumMod val="65000"/>
                    <a:lumOff val="35000"/>
                  </a:schemeClr>
                </a:solidFill>
                <a:latin typeface="+mn-ea"/>
              </a:rPr>
              <a:t>；</a:t>
            </a:r>
            <a:r>
              <a:rPr lang="zh-CN" altLang="zh-CN" dirty="0">
                <a:solidFill>
                  <a:schemeClr val="tx1">
                    <a:lumMod val="65000"/>
                    <a:lumOff val="35000"/>
                  </a:schemeClr>
                </a:solidFill>
                <a:latin typeface="+mn-ea"/>
              </a:rPr>
              <a:t>超过部分，准予在以后纳税年度结转扣除。</a:t>
            </a:r>
            <a:endParaRPr lang="en-US" altLang="zh-CN" dirty="0">
              <a:solidFill>
                <a:schemeClr val="tx1">
                  <a:lumMod val="65000"/>
                  <a:lumOff val="35000"/>
                </a:schemeClr>
              </a:solidFill>
              <a:latin typeface="+mn-ea"/>
            </a:endParaRPr>
          </a:p>
          <a:p>
            <a:pPr>
              <a:lnSpc>
                <a:spcPct val="150000"/>
              </a:lnSpc>
            </a:pPr>
            <a:endParaRPr lang="zh-CN" altLang="zh-CN" dirty="0">
              <a:solidFill>
                <a:schemeClr val="tx1">
                  <a:lumMod val="65000"/>
                  <a:lumOff val="35000"/>
                </a:schemeClr>
              </a:solidFill>
              <a:latin typeface="+mn-ea"/>
            </a:endParaRPr>
          </a:p>
          <a:p>
            <a:pPr>
              <a:lnSpc>
                <a:spcPct val="150000"/>
              </a:lnSpc>
            </a:pPr>
            <a:r>
              <a:rPr lang="zh-CN" altLang="zh-CN" dirty="0">
                <a:solidFill>
                  <a:schemeClr val="tx1">
                    <a:lumMod val="65000"/>
                    <a:lumOff val="35000"/>
                  </a:schemeClr>
                </a:solidFill>
                <a:latin typeface="+mn-ea"/>
              </a:rPr>
              <a:t>《财政部 税务总局关于广告费和业务宣传费支出税前扣除有关事项的公告》）（财政部 税务总局公告</a:t>
            </a:r>
            <a:r>
              <a:rPr lang="en-US" altLang="zh-CN" dirty="0">
                <a:solidFill>
                  <a:schemeClr val="tx1">
                    <a:lumMod val="65000"/>
                    <a:lumOff val="35000"/>
                  </a:schemeClr>
                </a:solidFill>
                <a:latin typeface="+mn-ea"/>
              </a:rPr>
              <a:t>2020</a:t>
            </a:r>
            <a:r>
              <a:rPr lang="zh-CN" altLang="zh-CN" dirty="0">
                <a:solidFill>
                  <a:schemeClr val="tx1">
                    <a:lumMod val="65000"/>
                    <a:lumOff val="35000"/>
                  </a:schemeClr>
                </a:solidFill>
                <a:latin typeface="+mn-ea"/>
              </a:rPr>
              <a:t>年第</a:t>
            </a:r>
            <a:r>
              <a:rPr lang="en-US" altLang="zh-CN" dirty="0">
                <a:solidFill>
                  <a:schemeClr val="tx1">
                    <a:lumMod val="65000"/>
                    <a:lumOff val="35000"/>
                  </a:schemeClr>
                </a:solidFill>
                <a:latin typeface="+mn-ea"/>
              </a:rPr>
              <a:t>43</a:t>
            </a:r>
            <a:r>
              <a:rPr lang="zh-CN" altLang="zh-CN" dirty="0">
                <a:solidFill>
                  <a:schemeClr val="tx1">
                    <a:lumMod val="65000"/>
                    <a:lumOff val="35000"/>
                  </a:schemeClr>
                </a:solidFill>
                <a:latin typeface="+mn-ea"/>
              </a:rPr>
              <a:t>号）</a:t>
            </a:r>
            <a:r>
              <a:rPr lang="zh-CN" altLang="en-US" dirty="0">
                <a:solidFill>
                  <a:schemeClr val="tx1">
                    <a:lumMod val="65000"/>
                    <a:lumOff val="35000"/>
                  </a:schemeClr>
                </a:solidFill>
                <a:latin typeface="+mn-ea"/>
              </a:rPr>
              <a:t>：</a:t>
            </a:r>
            <a:endParaRPr lang="zh-CN" altLang="zh-CN" dirty="0">
              <a:solidFill>
                <a:schemeClr val="tx1">
                  <a:lumMod val="65000"/>
                  <a:lumOff val="35000"/>
                </a:schemeClr>
              </a:solidFill>
              <a:latin typeface="+mn-ea"/>
            </a:endParaRPr>
          </a:p>
          <a:p>
            <a:pPr>
              <a:lnSpc>
                <a:spcPct val="150000"/>
              </a:lnSpc>
            </a:pPr>
            <a:r>
              <a:rPr lang="zh-CN" altLang="zh-CN" dirty="0">
                <a:solidFill>
                  <a:schemeClr val="tx1">
                    <a:lumMod val="65000"/>
                    <a:lumOff val="35000"/>
                  </a:schemeClr>
                </a:solidFill>
                <a:latin typeface="+mn-ea"/>
              </a:rPr>
              <a:t>一、对</a:t>
            </a:r>
            <a:r>
              <a:rPr lang="zh-CN" altLang="zh-CN" dirty="0">
                <a:solidFill>
                  <a:srgbClr val="C00000"/>
                </a:solidFill>
                <a:latin typeface="+mn-ea"/>
              </a:rPr>
              <a:t>化妆品制造或销售、医药制造和饮料制造（不含酒类制造）</a:t>
            </a:r>
            <a:r>
              <a:rPr lang="zh-CN" altLang="zh-CN" dirty="0">
                <a:solidFill>
                  <a:schemeClr val="tx1">
                    <a:lumMod val="65000"/>
                    <a:lumOff val="35000"/>
                  </a:schemeClr>
                </a:solidFill>
                <a:latin typeface="+mn-ea"/>
              </a:rPr>
              <a:t>企业发生的广告费和业务宣传费支出，不超过当年销售（营业）收入</a:t>
            </a:r>
            <a:r>
              <a:rPr lang="en-US" altLang="zh-CN" dirty="0">
                <a:solidFill>
                  <a:srgbClr val="C00000"/>
                </a:solidFill>
                <a:latin typeface="+mn-ea"/>
              </a:rPr>
              <a:t>30%</a:t>
            </a:r>
            <a:r>
              <a:rPr lang="zh-CN" altLang="zh-CN" dirty="0">
                <a:solidFill>
                  <a:schemeClr val="tx1">
                    <a:lumMod val="65000"/>
                    <a:lumOff val="35000"/>
                  </a:schemeClr>
                </a:solidFill>
                <a:latin typeface="+mn-ea"/>
              </a:rPr>
              <a:t>的部分</a:t>
            </a:r>
            <a:r>
              <a:rPr lang="zh-CN" altLang="en-US" dirty="0">
                <a:solidFill>
                  <a:schemeClr val="tx1">
                    <a:lumMod val="65000"/>
                    <a:lumOff val="35000"/>
                  </a:schemeClr>
                </a:solidFill>
                <a:latin typeface="+mn-ea"/>
              </a:rPr>
              <a:t>，</a:t>
            </a:r>
            <a:r>
              <a:rPr lang="zh-CN" altLang="zh-CN" dirty="0">
                <a:solidFill>
                  <a:schemeClr val="tx1">
                    <a:lumMod val="65000"/>
                    <a:lumOff val="35000"/>
                  </a:schemeClr>
                </a:solidFill>
                <a:latin typeface="+mn-ea"/>
              </a:rPr>
              <a:t>准予扣除</a:t>
            </a:r>
            <a:r>
              <a:rPr lang="zh-CN" altLang="en-US" dirty="0">
                <a:solidFill>
                  <a:schemeClr val="tx1">
                    <a:lumMod val="65000"/>
                    <a:lumOff val="35000"/>
                  </a:schemeClr>
                </a:solidFill>
                <a:latin typeface="+mn-ea"/>
              </a:rPr>
              <a:t>；</a:t>
            </a:r>
            <a:r>
              <a:rPr lang="zh-CN" altLang="zh-CN" dirty="0">
                <a:solidFill>
                  <a:schemeClr val="tx1">
                    <a:lumMod val="65000"/>
                    <a:lumOff val="35000"/>
                  </a:schemeClr>
                </a:solidFill>
                <a:latin typeface="+mn-ea"/>
              </a:rPr>
              <a:t>超过部分</a:t>
            </a:r>
            <a:r>
              <a:rPr lang="zh-CN" altLang="en-US" dirty="0">
                <a:solidFill>
                  <a:schemeClr val="tx1">
                    <a:lumMod val="65000"/>
                    <a:lumOff val="35000"/>
                  </a:schemeClr>
                </a:solidFill>
                <a:latin typeface="+mn-ea"/>
              </a:rPr>
              <a:t>，</a:t>
            </a:r>
            <a:r>
              <a:rPr lang="zh-CN" altLang="zh-CN" dirty="0">
                <a:solidFill>
                  <a:schemeClr val="tx1">
                    <a:lumMod val="65000"/>
                    <a:lumOff val="35000"/>
                  </a:schemeClr>
                </a:solidFill>
                <a:latin typeface="+mn-ea"/>
              </a:rPr>
              <a:t>准予在以后纳税年度结转扣除。</a:t>
            </a:r>
          </a:p>
          <a:p>
            <a:pPr>
              <a:lnSpc>
                <a:spcPct val="150000"/>
              </a:lnSpc>
            </a:pPr>
            <a:r>
              <a:rPr lang="zh-CN" altLang="zh-CN" dirty="0">
                <a:solidFill>
                  <a:schemeClr val="tx1">
                    <a:lumMod val="65000"/>
                    <a:lumOff val="35000"/>
                  </a:schemeClr>
                </a:solidFill>
                <a:latin typeface="+mn-ea"/>
              </a:rPr>
              <a:t>三、</a:t>
            </a:r>
            <a:r>
              <a:rPr lang="zh-CN" altLang="zh-CN" dirty="0">
                <a:solidFill>
                  <a:srgbClr val="C00000"/>
                </a:solidFill>
                <a:latin typeface="+mn-ea"/>
              </a:rPr>
              <a:t>烟草企业</a:t>
            </a:r>
            <a:r>
              <a:rPr lang="zh-CN" altLang="zh-CN" dirty="0">
                <a:solidFill>
                  <a:schemeClr val="tx1">
                    <a:lumMod val="65000"/>
                    <a:lumOff val="35000"/>
                  </a:schemeClr>
                </a:solidFill>
                <a:latin typeface="+mn-ea"/>
              </a:rPr>
              <a:t>的烟草广告费和业务宣传费支出</a:t>
            </a:r>
            <a:r>
              <a:rPr lang="zh-CN" altLang="en-US" dirty="0">
                <a:solidFill>
                  <a:schemeClr val="tx1">
                    <a:lumMod val="65000"/>
                    <a:lumOff val="35000"/>
                  </a:schemeClr>
                </a:solidFill>
                <a:latin typeface="+mn-ea"/>
              </a:rPr>
              <a:t>，</a:t>
            </a:r>
            <a:r>
              <a:rPr lang="zh-CN" altLang="zh-CN" dirty="0">
                <a:solidFill>
                  <a:schemeClr val="tx1">
                    <a:lumMod val="65000"/>
                    <a:lumOff val="35000"/>
                  </a:schemeClr>
                </a:solidFill>
                <a:latin typeface="+mn-ea"/>
              </a:rPr>
              <a:t>一律不得在计算应纳税所得额时扣除。</a:t>
            </a:r>
          </a:p>
        </p:txBody>
      </p:sp>
      <p:sp>
        <p:nvSpPr>
          <p:cNvPr id="8" name="矩形 7"/>
          <p:cNvSpPr/>
          <p:nvPr/>
        </p:nvSpPr>
        <p:spPr>
          <a:xfrm>
            <a:off x="2434335" y="586389"/>
            <a:ext cx="7323330" cy="492443"/>
          </a:xfrm>
          <a:prstGeom prst="rect">
            <a:avLst/>
          </a:prstGeom>
        </p:spPr>
        <p:txBody>
          <a:bodyPr wrap="square">
            <a:spAutoFit/>
          </a:bodyPr>
          <a:lstStyle/>
          <a:p>
            <a:pPr fontAlgn="base">
              <a:spcBef>
                <a:spcPct val="0"/>
              </a:spcBef>
              <a:spcAft>
                <a:spcPct val="0"/>
              </a:spcAft>
            </a:pPr>
            <a:r>
              <a:rPr lang="en-US"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3.</a:t>
            </a: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 送给客户：成本</a:t>
            </a:r>
            <a:r>
              <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rPr>
              <a:t>作为</a:t>
            </a: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rPr>
              <a:t>广告宣传费或业务招待费</a:t>
            </a:r>
            <a:endPar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35831" y="2060405"/>
            <a:ext cx="10320338" cy="1705403"/>
          </a:xfrm>
          <a:prstGeom prst="rect">
            <a:avLst/>
          </a:prstGeom>
          <a:noFill/>
        </p:spPr>
        <p:txBody>
          <a:bodyPr wrap="square" rtlCol="0">
            <a:spAutoFit/>
          </a:bodyPr>
          <a:lstStyle/>
          <a:p>
            <a:pPr lvl="0">
              <a:lnSpc>
                <a:spcPct val="150000"/>
              </a:lnSpc>
            </a:pPr>
            <a:r>
              <a:rPr lang="zh-CN" altLang="en-US" dirty="0">
                <a:solidFill>
                  <a:schemeClr val="tx1">
                    <a:lumMod val="65000"/>
                    <a:lumOff val="35000"/>
                  </a:schemeClr>
                </a:solidFill>
                <a:latin typeface="+mn-ea"/>
              </a:rPr>
              <a:t>（</a:t>
            </a:r>
            <a:r>
              <a:rPr lang="en-US" altLang="zh-CN" dirty="0">
                <a:solidFill>
                  <a:schemeClr val="tx1">
                    <a:lumMod val="65000"/>
                    <a:lumOff val="35000"/>
                  </a:schemeClr>
                </a:solidFill>
                <a:latin typeface="+mn-ea"/>
              </a:rPr>
              <a:t>2</a:t>
            </a:r>
            <a:r>
              <a:rPr lang="zh-CN" altLang="en-US" dirty="0">
                <a:solidFill>
                  <a:schemeClr val="tx1">
                    <a:lumMod val="65000"/>
                    <a:lumOff val="35000"/>
                  </a:schemeClr>
                </a:solidFill>
                <a:latin typeface="+mn-ea"/>
              </a:rPr>
              <a:t>）业务招待费</a:t>
            </a:r>
            <a:endParaRPr lang="zh-CN" altLang="zh-CN" dirty="0">
              <a:solidFill>
                <a:schemeClr val="tx1">
                  <a:lumMod val="65000"/>
                  <a:lumOff val="35000"/>
                </a:schemeClr>
              </a:solidFill>
              <a:latin typeface="+mn-ea"/>
            </a:endParaRPr>
          </a:p>
          <a:p>
            <a:pPr>
              <a:lnSpc>
                <a:spcPct val="150000"/>
              </a:lnSpc>
            </a:pPr>
            <a:r>
              <a:rPr lang="zh-CN" altLang="zh-CN" dirty="0">
                <a:solidFill>
                  <a:schemeClr val="tx1">
                    <a:lumMod val="65000"/>
                    <a:lumOff val="35000"/>
                  </a:schemeClr>
                </a:solidFill>
                <a:latin typeface="+mn-ea"/>
              </a:rPr>
              <a:t>《中华人民共和国企业所得税法实施条例》第四十三条：</a:t>
            </a:r>
          </a:p>
          <a:p>
            <a:pPr>
              <a:lnSpc>
                <a:spcPct val="150000"/>
              </a:lnSpc>
            </a:pPr>
            <a:r>
              <a:rPr lang="zh-CN" altLang="zh-CN" dirty="0">
                <a:solidFill>
                  <a:schemeClr val="tx1">
                    <a:lumMod val="65000"/>
                    <a:lumOff val="35000"/>
                  </a:schemeClr>
                </a:solidFill>
                <a:latin typeface="+mn-ea"/>
              </a:rPr>
              <a:t>第四十三条 企业发生的与生产经营活动有关的业务招待费支出，按照发生额的</a:t>
            </a:r>
            <a:r>
              <a:rPr lang="en-US" altLang="zh-CN" dirty="0">
                <a:solidFill>
                  <a:srgbClr val="C00000"/>
                </a:solidFill>
                <a:latin typeface="+mn-ea"/>
              </a:rPr>
              <a:t>60%</a:t>
            </a:r>
            <a:r>
              <a:rPr lang="zh-CN" altLang="zh-CN" dirty="0">
                <a:solidFill>
                  <a:schemeClr val="tx1">
                    <a:lumMod val="65000"/>
                    <a:lumOff val="35000"/>
                  </a:schemeClr>
                </a:solidFill>
                <a:latin typeface="+mn-ea"/>
              </a:rPr>
              <a:t>扣除，但最高不得超过当年销售</a:t>
            </a: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营业</a:t>
            </a: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收入的</a:t>
            </a:r>
            <a:r>
              <a:rPr lang="en-US" altLang="zh-CN" dirty="0">
                <a:solidFill>
                  <a:srgbClr val="C00000"/>
                </a:solidFill>
                <a:latin typeface="+mn-ea"/>
              </a:rPr>
              <a:t>5‰</a:t>
            </a:r>
            <a:r>
              <a:rPr lang="zh-CN" altLang="zh-CN" dirty="0">
                <a:solidFill>
                  <a:schemeClr val="tx1">
                    <a:lumMod val="65000"/>
                    <a:lumOff val="35000"/>
                  </a:schemeClr>
                </a:solidFill>
                <a:latin typeface="+mn-ea"/>
              </a:rPr>
              <a:t>。</a:t>
            </a:r>
          </a:p>
        </p:txBody>
      </p:sp>
      <p:grpSp>
        <p:nvGrpSpPr>
          <p:cNvPr id="7" name="组合 6"/>
          <p:cNvGrpSpPr/>
          <p:nvPr/>
        </p:nvGrpSpPr>
        <p:grpSpPr>
          <a:xfrm>
            <a:off x="1681436" y="502478"/>
            <a:ext cx="8829128" cy="645341"/>
            <a:chOff x="231836" y="200413"/>
            <a:chExt cx="3109676" cy="473212"/>
          </a:xfrm>
        </p:grpSpPr>
        <p:sp>
          <p:nvSpPr>
            <p:cNvPr id="9" name="六边形 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10" name="六边形 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11" name="矩形 10"/>
          <p:cNvSpPr/>
          <p:nvPr/>
        </p:nvSpPr>
        <p:spPr>
          <a:xfrm>
            <a:off x="2434335" y="586389"/>
            <a:ext cx="7323330" cy="492443"/>
          </a:xfrm>
          <a:prstGeom prst="rect">
            <a:avLst/>
          </a:prstGeom>
        </p:spPr>
        <p:txBody>
          <a:bodyPr wrap="square">
            <a:spAutoFit/>
          </a:bodyPr>
          <a:lstStyle/>
          <a:p>
            <a:pPr fontAlgn="base">
              <a:spcBef>
                <a:spcPct val="0"/>
              </a:spcBef>
              <a:spcAft>
                <a:spcPct val="0"/>
              </a:spcAft>
            </a:pPr>
            <a:r>
              <a:rPr lang="en-US"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3.</a:t>
            </a: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 送给客户：成本</a:t>
            </a:r>
            <a:r>
              <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rPr>
              <a:t>作为</a:t>
            </a: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rPr>
              <a:t>广告宣传费或业务招待费</a:t>
            </a:r>
            <a:endPar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36525" y="3285298"/>
            <a:ext cx="4134465" cy="988347"/>
          </a:xfrm>
          <a:prstGeom prst="rect">
            <a:avLst/>
          </a:prstGeom>
        </p:spPr>
        <p:txBody>
          <a:bodyPr wrap="none">
            <a:spAutoFit/>
          </a:bodyPr>
          <a:lstStyle/>
          <a:p>
            <a:pPr algn="ctr" fontAlgn="base">
              <a:lnSpc>
                <a:spcPct val="150000"/>
              </a:lnSpc>
              <a:spcBef>
                <a:spcPct val="0"/>
              </a:spcBef>
              <a:spcAft>
                <a:spcPct val="0"/>
              </a:spcAft>
            </a:pPr>
            <a:r>
              <a:rPr lang="zh-CN" altLang="en-US" sz="4400" b="1" dirty="0">
                <a:solidFill>
                  <a:schemeClr val="tx1">
                    <a:lumMod val="65000"/>
                    <a:lumOff val="35000"/>
                  </a:schemeClr>
                </a:solidFill>
                <a:latin typeface="+mn-ea"/>
                <a:cs typeface="+mn-ea"/>
                <a:sym typeface="字魂58号-创中黑" panose="00000500000000000000" pitchFamily="2" charset="-122"/>
              </a:rPr>
              <a:t>个人所得税处理</a:t>
            </a:r>
            <a:endParaRPr lang="en-US" altLang="zh-CN" sz="4400" b="1" dirty="0">
              <a:solidFill>
                <a:schemeClr val="tx1">
                  <a:lumMod val="65000"/>
                  <a:lumOff val="35000"/>
                </a:schemeClr>
              </a:solidFill>
              <a:latin typeface="+mn-ea"/>
              <a:cs typeface="+mn-ea"/>
              <a:sym typeface="字魂58号-创中黑" panose="00000500000000000000" pitchFamily="2" charset="-122"/>
            </a:endParaRPr>
          </a:p>
        </p:txBody>
      </p:sp>
      <p:grpSp>
        <p:nvGrpSpPr>
          <p:cNvPr id="17" name="组合 16"/>
          <p:cNvGrpSpPr/>
          <p:nvPr/>
        </p:nvGrpSpPr>
        <p:grpSpPr>
          <a:xfrm>
            <a:off x="5374817" y="1672017"/>
            <a:ext cx="1442365" cy="1442365"/>
            <a:chOff x="1677608" y="2996952"/>
            <a:chExt cx="1395643" cy="1395643"/>
          </a:xfrm>
        </p:grpSpPr>
        <p:sp>
          <p:nvSpPr>
            <p:cNvPr id="1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19" name="Oval 29"/>
            <p:cNvSpPr>
              <a:spLocks noChangeAspect="1"/>
            </p:cNvSpPr>
            <p:nvPr/>
          </p:nvSpPr>
          <p:spPr>
            <a:xfrm>
              <a:off x="1797344" y="3116688"/>
              <a:ext cx="1171185" cy="1156168"/>
            </a:xfrm>
            <a:prstGeom prst="ellipse">
              <a:avLst/>
            </a:prstGeom>
            <a:solidFill>
              <a:srgbClr val="0070C0"/>
            </a:solidFill>
            <a:ln w="635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rPr>
                <a:t>0</a:t>
              </a:r>
              <a:r>
                <a:rPr lang="en-US" altLang="zh-CN" sz="4000" b="1" dirty="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rPr>
                <a:t>3</a:t>
              </a:r>
              <a:endParaRPr lang="en-US" sz="4000" b="1" dirty="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cxnSp>
        <p:nvCxnSpPr>
          <p:cNvPr id="29" name="直接连接符 28"/>
          <p:cNvCxnSpPr/>
          <p:nvPr/>
        </p:nvCxnSpPr>
        <p:spPr>
          <a:xfrm>
            <a:off x="5103683" y="4410987"/>
            <a:ext cx="1984632"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4557331" y="502478"/>
            <a:ext cx="3077339" cy="645341"/>
            <a:chOff x="359649" y="177800"/>
            <a:chExt cx="4894102" cy="518438"/>
          </a:xfrm>
        </p:grpSpPr>
        <p:grpSp>
          <p:nvGrpSpPr>
            <p:cNvPr id="57" name="组合 56"/>
            <p:cNvGrpSpPr/>
            <p:nvPr/>
          </p:nvGrpSpPr>
          <p:grpSpPr>
            <a:xfrm>
              <a:off x="359649" y="177800"/>
              <a:ext cx="4894102" cy="518438"/>
              <a:chOff x="231836" y="200413"/>
              <a:chExt cx="3109676" cy="473212"/>
            </a:xfrm>
          </p:grpSpPr>
          <p:sp>
            <p:nvSpPr>
              <p:cNvPr id="59" name="六边形 5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60" name="六边形 5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58" name="矩形 57"/>
            <p:cNvSpPr/>
            <p:nvPr/>
          </p:nvSpPr>
          <p:spPr>
            <a:xfrm>
              <a:off x="1136017" y="239215"/>
              <a:ext cx="3335117" cy="395607"/>
            </a:xfrm>
            <a:prstGeom prst="rect">
              <a:avLst/>
            </a:prstGeom>
          </p:spPr>
          <p:txBody>
            <a:bodyPr wrap="square">
              <a:spAutoFit/>
            </a:bodyPr>
            <a:lstStyle/>
            <a:p>
              <a:pPr fontAlgn="base">
                <a:spcBef>
                  <a:spcPct val="0"/>
                </a:spcBef>
                <a:spcAft>
                  <a:spcPct val="0"/>
                </a:spcAft>
              </a:pPr>
              <a:r>
                <a:rPr lang="en-US"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1.</a:t>
              </a: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 送给员工</a:t>
              </a:r>
              <a:endPar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endParaRPr>
            </a:p>
          </p:txBody>
        </p:sp>
      </p:grpSp>
      <p:sp>
        <p:nvSpPr>
          <p:cNvPr id="4" name="文本框 3"/>
          <p:cNvSpPr txBox="1"/>
          <p:nvPr/>
        </p:nvSpPr>
        <p:spPr>
          <a:xfrm>
            <a:off x="1300163" y="1935480"/>
            <a:ext cx="10172700" cy="2536400"/>
          </a:xfrm>
          <a:prstGeom prst="rect">
            <a:avLst/>
          </a:prstGeom>
          <a:noFill/>
        </p:spPr>
        <p:txBody>
          <a:bodyPr wrap="square" rtlCol="0">
            <a:spAutoFit/>
          </a:bodyPr>
          <a:lstStyle/>
          <a:p>
            <a:pPr>
              <a:lnSpc>
                <a:spcPct val="150000"/>
              </a:lnSpc>
            </a:pPr>
            <a:r>
              <a:rPr lang="zh-CN" altLang="zh-CN" dirty="0">
                <a:solidFill>
                  <a:schemeClr val="tx1">
                    <a:lumMod val="65000"/>
                    <a:lumOff val="35000"/>
                  </a:schemeClr>
                </a:solidFill>
                <a:latin typeface="+mn-ea"/>
              </a:rPr>
              <a:t>《中华人民共和国个人所得税法实施条例》：</a:t>
            </a:r>
          </a:p>
          <a:p>
            <a:pPr>
              <a:lnSpc>
                <a:spcPct val="150000"/>
              </a:lnSpc>
            </a:pPr>
            <a:r>
              <a:rPr lang="zh-CN" altLang="zh-CN" dirty="0">
                <a:solidFill>
                  <a:schemeClr val="tx1">
                    <a:lumMod val="65000"/>
                    <a:lumOff val="35000"/>
                  </a:schemeClr>
                </a:solidFill>
                <a:latin typeface="+mn-ea"/>
              </a:rPr>
              <a:t>第六条　个人所得税法规定的各项个人所得的范围：</a:t>
            </a:r>
          </a:p>
          <a:p>
            <a:pPr lvl="0">
              <a:lnSpc>
                <a:spcPct val="150000"/>
              </a:lnSpc>
            </a:pPr>
            <a:r>
              <a:rPr lang="zh-CN" altLang="zh-CN" dirty="0">
                <a:solidFill>
                  <a:srgbClr val="C00000"/>
                </a:solidFill>
                <a:latin typeface="+mn-ea"/>
              </a:rPr>
              <a:t>工资、薪金所得，</a:t>
            </a:r>
            <a:r>
              <a:rPr lang="zh-CN" altLang="zh-CN" dirty="0">
                <a:solidFill>
                  <a:schemeClr val="tx1">
                    <a:lumMod val="65000"/>
                    <a:lumOff val="35000"/>
                  </a:schemeClr>
                </a:solidFill>
                <a:latin typeface="+mn-ea"/>
              </a:rPr>
              <a:t>是指个人</a:t>
            </a:r>
            <a:r>
              <a:rPr lang="zh-CN" altLang="zh-CN" dirty="0">
                <a:solidFill>
                  <a:srgbClr val="C00000"/>
                </a:solidFill>
                <a:latin typeface="+mn-ea"/>
              </a:rPr>
              <a:t>因任职或者受雇取得的</a:t>
            </a:r>
            <a:r>
              <a:rPr lang="zh-CN" altLang="zh-CN" dirty="0">
                <a:solidFill>
                  <a:schemeClr val="tx1">
                    <a:lumMod val="65000"/>
                    <a:lumOff val="35000"/>
                  </a:schemeClr>
                </a:solidFill>
                <a:latin typeface="+mn-ea"/>
              </a:rPr>
              <a:t>工资、薪金、奖金、年终加薪、劳动分红、津贴、补贴以及与任职或者受雇有关的其他所得。”</a:t>
            </a:r>
            <a:endParaRPr lang="en-US" altLang="zh-CN" dirty="0">
              <a:solidFill>
                <a:schemeClr val="tx1">
                  <a:lumMod val="65000"/>
                  <a:lumOff val="35000"/>
                </a:schemeClr>
              </a:solidFill>
              <a:latin typeface="+mn-ea"/>
            </a:endParaRPr>
          </a:p>
          <a:p>
            <a:pPr lvl="0">
              <a:lnSpc>
                <a:spcPct val="150000"/>
              </a:lnSpc>
            </a:pPr>
            <a:endParaRPr lang="zh-CN" altLang="zh-CN" dirty="0">
              <a:solidFill>
                <a:schemeClr val="tx1">
                  <a:lumMod val="65000"/>
                  <a:lumOff val="35000"/>
                </a:schemeClr>
              </a:solidFill>
              <a:latin typeface="+mn-ea"/>
            </a:endParaRPr>
          </a:p>
          <a:p>
            <a:pPr>
              <a:lnSpc>
                <a:spcPct val="150000"/>
              </a:lnSpc>
            </a:pPr>
            <a:r>
              <a:rPr lang="zh-CN" altLang="zh-CN" dirty="0">
                <a:solidFill>
                  <a:schemeClr val="tx1">
                    <a:lumMod val="65000"/>
                    <a:lumOff val="35000"/>
                  </a:schemeClr>
                </a:solidFill>
                <a:latin typeface="+mn-ea"/>
              </a:rPr>
              <a:t>第八条 个人所得的形式，</a:t>
            </a:r>
            <a:r>
              <a:rPr lang="zh-CN" altLang="zh-CN" dirty="0">
                <a:solidFill>
                  <a:srgbClr val="C00000"/>
                </a:solidFill>
                <a:latin typeface="+mn-ea"/>
              </a:rPr>
              <a:t>包括现金、实物、有价证券和其他形式的经济利益</a:t>
            </a:r>
            <a:r>
              <a:rPr lang="zh-CN" altLang="zh-CN" dirty="0">
                <a:solidFill>
                  <a:schemeClr val="tx1">
                    <a:lumMod val="65000"/>
                    <a:lumOff val="35000"/>
                  </a:schemeClr>
                </a:solidFill>
                <a:latin typeface="+mn-ea"/>
              </a:rPr>
              <a:t>。</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815703" y="502478"/>
            <a:ext cx="8560594" cy="645341"/>
            <a:chOff x="231836" y="200413"/>
            <a:chExt cx="3109676" cy="473212"/>
          </a:xfrm>
        </p:grpSpPr>
        <p:sp>
          <p:nvSpPr>
            <p:cNvPr id="59" name="六边形 5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60" name="六边形 5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58" name="矩形 57"/>
          <p:cNvSpPr/>
          <p:nvPr/>
        </p:nvSpPr>
        <p:spPr>
          <a:xfrm>
            <a:off x="2317552" y="578926"/>
            <a:ext cx="7556897" cy="892552"/>
          </a:xfrm>
          <a:prstGeom prst="rect">
            <a:avLst/>
          </a:prstGeom>
        </p:spPr>
        <p:txBody>
          <a:bodyPr wrap="square">
            <a:spAutoFit/>
          </a:bodyPr>
          <a:lstStyle/>
          <a:p>
            <a:pPr fontAlgn="base">
              <a:spcBef>
                <a:spcPct val="0"/>
              </a:spcBef>
              <a:spcAft>
                <a:spcPct val="0"/>
              </a:spcAft>
            </a:pPr>
            <a:r>
              <a:rPr lang="en-US"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2.</a:t>
            </a: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 送给员工</a:t>
            </a:r>
            <a:r>
              <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rPr>
              <a:t>离退休人员的离退休工资以外奖金补贴</a:t>
            </a:r>
          </a:p>
          <a:p>
            <a:pPr fontAlgn="base">
              <a:spcBef>
                <a:spcPct val="0"/>
              </a:spcBef>
              <a:spcAft>
                <a:spcPct val="0"/>
              </a:spcAft>
            </a:pPr>
            <a:endPar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endParaRPr>
          </a:p>
        </p:txBody>
      </p:sp>
      <p:sp>
        <p:nvSpPr>
          <p:cNvPr id="4" name="文本框 3"/>
          <p:cNvSpPr txBox="1"/>
          <p:nvPr/>
        </p:nvSpPr>
        <p:spPr>
          <a:xfrm>
            <a:off x="1300163" y="1935480"/>
            <a:ext cx="10172700" cy="2951898"/>
          </a:xfrm>
          <a:prstGeom prst="rect">
            <a:avLst/>
          </a:prstGeom>
          <a:noFill/>
        </p:spPr>
        <p:txBody>
          <a:bodyPr wrap="square" rtlCol="0">
            <a:spAutoFit/>
          </a:bodyPr>
          <a:lstStyle/>
          <a:p>
            <a:pPr>
              <a:lnSpc>
                <a:spcPct val="150000"/>
              </a:lnSpc>
            </a:pPr>
            <a:r>
              <a:rPr lang="zh-CN" altLang="zh-CN" dirty="0">
                <a:solidFill>
                  <a:schemeClr val="tx1">
                    <a:lumMod val="65000"/>
                    <a:lumOff val="35000"/>
                  </a:schemeClr>
                </a:solidFill>
                <a:latin typeface="+mn-ea"/>
              </a:rPr>
              <a:t>《国家税务总局关于离退休人员取得单位发放离退休工资以外奖金补贴征收个人所得税的批复》（国税函〔</a:t>
            </a:r>
            <a:r>
              <a:rPr lang="en-US" altLang="zh-CN" dirty="0">
                <a:solidFill>
                  <a:schemeClr val="tx1">
                    <a:lumMod val="65000"/>
                    <a:lumOff val="35000"/>
                  </a:schemeClr>
                </a:solidFill>
                <a:latin typeface="+mn-ea"/>
              </a:rPr>
              <a:t>2008</a:t>
            </a:r>
            <a:r>
              <a:rPr lang="zh-CN" altLang="zh-CN" dirty="0">
                <a:solidFill>
                  <a:schemeClr val="tx1">
                    <a:lumMod val="65000"/>
                    <a:lumOff val="35000"/>
                  </a:schemeClr>
                </a:solidFill>
                <a:latin typeface="+mn-ea"/>
              </a:rPr>
              <a:t>〕</a:t>
            </a:r>
            <a:r>
              <a:rPr lang="en-US" altLang="zh-CN" dirty="0">
                <a:solidFill>
                  <a:schemeClr val="tx1">
                    <a:lumMod val="65000"/>
                    <a:lumOff val="35000"/>
                  </a:schemeClr>
                </a:solidFill>
                <a:latin typeface="+mn-ea"/>
              </a:rPr>
              <a:t>723</a:t>
            </a:r>
            <a:r>
              <a:rPr lang="zh-CN" altLang="zh-CN" dirty="0">
                <a:solidFill>
                  <a:schemeClr val="tx1">
                    <a:lumMod val="65000"/>
                    <a:lumOff val="35000"/>
                  </a:schemeClr>
                </a:solidFill>
                <a:latin typeface="+mn-ea"/>
              </a:rPr>
              <a:t>号）：</a:t>
            </a:r>
            <a:endParaRPr lang="en-US" altLang="zh-CN" dirty="0">
              <a:solidFill>
                <a:schemeClr val="tx1">
                  <a:lumMod val="65000"/>
                  <a:lumOff val="35000"/>
                </a:schemeClr>
              </a:solidFill>
              <a:latin typeface="+mn-ea"/>
            </a:endParaRPr>
          </a:p>
          <a:p>
            <a:pPr>
              <a:lnSpc>
                <a:spcPct val="150000"/>
              </a:lnSpc>
            </a:pPr>
            <a:r>
              <a:rPr lang="zh-CN" altLang="zh-CN" dirty="0">
                <a:solidFill>
                  <a:schemeClr val="tx1">
                    <a:lumMod val="65000"/>
                    <a:lumOff val="35000"/>
                  </a:schemeClr>
                </a:solidFill>
                <a:latin typeface="+mn-ea"/>
              </a:rPr>
              <a:t>离退休人员除按规定领取离退休工资或养老金外，</a:t>
            </a:r>
            <a:r>
              <a:rPr lang="zh-CN" altLang="zh-CN" dirty="0">
                <a:solidFill>
                  <a:srgbClr val="C00000"/>
                </a:solidFill>
                <a:latin typeface="+mn-ea"/>
              </a:rPr>
              <a:t>另从原任职单位取得的各类补贴、奖金、实物</a:t>
            </a:r>
            <a:r>
              <a:rPr lang="zh-CN" altLang="zh-CN" dirty="0">
                <a:solidFill>
                  <a:schemeClr val="tx1">
                    <a:lumMod val="65000"/>
                    <a:lumOff val="35000"/>
                  </a:schemeClr>
                </a:solidFill>
                <a:latin typeface="+mn-ea"/>
              </a:rPr>
              <a:t>，不属于《中华人民共和国个人所得税法》第四条规定可以免税的退休工资、离休工资、离休生活补助费。根据《中华人民共和国个人所得税法》及其实施条例的有关规定，离退休人员从原任职单位取得的各类补贴、奖金、实物，应在减除费用扣除标准后，按</a:t>
            </a:r>
            <a:r>
              <a:rPr lang="zh-CN" altLang="zh-CN" dirty="0">
                <a:solidFill>
                  <a:srgbClr val="C00000"/>
                </a:solidFill>
                <a:latin typeface="+mn-ea"/>
              </a:rPr>
              <a:t>“工资、薪金所得”</a:t>
            </a:r>
            <a:r>
              <a:rPr lang="zh-CN" altLang="zh-CN" dirty="0">
                <a:solidFill>
                  <a:schemeClr val="tx1">
                    <a:lumMod val="65000"/>
                    <a:lumOff val="35000"/>
                  </a:schemeClr>
                </a:solidFill>
                <a:latin typeface="+mn-ea"/>
              </a:rPr>
              <a:t>应税项目缴纳个人所得税。</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4557331" y="502478"/>
            <a:ext cx="3077339" cy="645341"/>
            <a:chOff x="359649" y="177800"/>
            <a:chExt cx="4894102" cy="518438"/>
          </a:xfrm>
        </p:grpSpPr>
        <p:grpSp>
          <p:nvGrpSpPr>
            <p:cNvPr id="57" name="组合 56"/>
            <p:cNvGrpSpPr/>
            <p:nvPr/>
          </p:nvGrpSpPr>
          <p:grpSpPr>
            <a:xfrm>
              <a:off x="359649" y="177800"/>
              <a:ext cx="4894102" cy="518438"/>
              <a:chOff x="231836" y="200413"/>
              <a:chExt cx="3109676" cy="473212"/>
            </a:xfrm>
          </p:grpSpPr>
          <p:sp>
            <p:nvSpPr>
              <p:cNvPr id="59" name="六边形 5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60" name="六边形 5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58" name="矩形 57"/>
            <p:cNvSpPr/>
            <p:nvPr/>
          </p:nvSpPr>
          <p:spPr>
            <a:xfrm>
              <a:off x="1136017" y="239215"/>
              <a:ext cx="3335117" cy="395607"/>
            </a:xfrm>
            <a:prstGeom prst="rect">
              <a:avLst/>
            </a:prstGeom>
          </p:spPr>
          <p:txBody>
            <a:bodyPr wrap="square">
              <a:spAutoFit/>
            </a:bodyPr>
            <a:lstStyle/>
            <a:p>
              <a:pPr fontAlgn="base">
                <a:spcBef>
                  <a:spcPct val="0"/>
                </a:spcBef>
                <a:spcAft>
                  <a:spcPct val="0"/>
                </a:spcAft>
              </a:pPr>
              <a:r>
                <a:rPr lang="en-US"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3.</a:t>
              </a: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 送给客户</a:t>
              </a:r>
              <a:endPar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endParaRPr>
            </a:p>
          </p:txBody>
        </p:sp>
      </p:grpSp>
      <p:sp>
        <p:nvSpPr>
          <p:cNvPr id="4" name="文本框 3"/>
          <p:cNvSpPr txBox="1"/>
          <p:nvPr/>
        </p:nvSpPr>
        <p:spPr>
          <a:xfrm>
            <a:off x="1300163" y="1935480"/>
            <a:ext cx="10172700" cy="2536400"/>
          </a:xfrm>
          <a:prstGeom prst="rect">
            <a:avLst/>
          </a:prstGeom>
          <a:noFill/>
        </p:spPr>
        <p:txBody>
          <a:bodyPr wrap="square" rtlCol="0">
            <a:spAutoFit/>
          </a:bodyPr>
          <a:lstStyle/>
          <a:p>
            <a:pPr>
              <a:lnSpc>
                <a:spcPct val="150000"/>
              </a:lnSpc>
            </a:pPr>
            <a:r>
              <a:rPr lang="zh-CN" altLang="zh-CN" dirty="0">
                <a:solidFill>
                  <a:schemeClr val="tx1">
                    <a:lumMod val="65000"/>
                    <a:lumOff val="35000"/>
                  </a:schemeClr>
                </a:solidFill>
                <a:latin typeface="+mn-ea"/>
              </a:rPr>
              <a:t>《财政部 税务总局关于个人取得有关收入适用个人所得税应税所得项目的公告》（财政部 税务总局公告</a:t>
            </a:r>
            <a:r>
              <a:rPr lang="en-US" altLang="zh-CN" dirty="0">
                <a:solidFill>
                  <a:schemeClr val="tx1">
                    <a:lumMod val="65000"/>
                    <a:lumOff val="35000"/>
                  </a:schemeClr>
                </a:solidFill>
                <a:latin typeface="+mn-ea"/>
              </a:rPr>
              <a:t>2019</a:t>
            </a:r>
            <a:r>
              <a:rPr lang="zh-CN" altLang="zh-CN" dirty="0">
                <a:solidFill>
                  <a:schemeClr val="tx1">
                    <a:lumMod val="65000"/>
                    <a:lumOff val="35000"/>
                  </a:schemeClr>
                </a:solidFill>
                <a:latin typeface="+mn-ea"/>
              </a:rPr>
              <a:t>年第</a:t>
            </a:r>
            <a:r>
              <a:rPr lang="en-US" altLang="zh-CN" dirty="0">
                <a:solidFill>
                  <a:schemeClr val="tx1">
                    <a:lumMod val="65000"/>
                    <a:lumOff val="35000"/>
                  </a:schemeClr>
                </a:solidFill>
                <a:latin typeface="+mn-ea"/>
              </a:rPr>
              <a:t>74</a:t>
            </a:r>
            <a:r>
              <a:rPr lang="zh-CN" altLang="zh-CN" dirty="0">
                <a:solidFill>
                  <a:schemeClr val="tx1">
                    <a:lumMod val="65000"/>
                    <a:lumOff val="35000"/>
                  </a:schemeClr>
                </a:solidFill>
                <a:latin typeface="+mn-ea"/>
              </a:rPr>
              <a:t>号）第三条：</a:t>
            </a:r>
          </a:p>
          <a:p>
            <a:pPr>
              <a:lnSpc>
                <a:spcPct val="150000"/>
              </a:lnSpc>
            </a:pPr>
            <a:r>
              <a:rPr lang="zh-CN" altLang="zh-CN" dirty="0">
                <a:solidFill>
                  <a:schemeClr val="tx1">
                    <a:lumMod val="65000"/>
                    <a:lumOff val="35000"/>
                  </a:schemeClr>
                </a:solidFill>
                <a:latin typeface="+mn-ea"/>
              </a:rPr>
              <a:t>三、企业在业务宣传、广告等活动中，随机向</a:t>
            </a:r>
            <a:r>
              <a:rPr lang="zh-CN" altLang="zh-CN" dirty="0">
                <a:solidFill>
                  <a:srgbClr val="C00000"/>
                </a:solidFill>
                <a:latin typeface="+mn-ea"/>
              </a:rPr>
              <a:t>本单位以外的个人</a:t>
            </a:r>
            <a:r>
              <a:rPr lang="zh-CN" altLang="zh-CN" dirty="0">
                <a:solidFill>
                  <a:schemeClr val="tx1">
                    <a:lumMod val="65000"/>
                    <a:lumOff val="35000"/>
                  </a:schemeClr>
                </a:solidFill>
                <a:latin typeface="+mn-ea"/>
              </a:rPr>
              <a:t>赠送礼品（</a:t>
            </a:r>
            <a:r>
              <a:rPr lang="zh-CN" altLang="zh-CN" dirty="0">
                <a:solidFill>
                  <a:srgbClr val="C00000"/>
                </a:solidFill>
                <a:latin typeface="+mn-ea"/>
              </a:rPr>
              <a:t>包括网络红包</a:t>
            </a:r>
            <a:r>
              <a:rPr lang="zh-CN" altLang="zh-CN" dirty="0">
                <a:solidFill>
                  <a:schemeClr val="tx1">
                    <a:lumMod val="65000"/>
                    <a:lumOff val="35000"/>
                  </a:schemeClr>
                </a:solidFill>
                <a:latin typeface="+mn-ea"/>
              </a:rPr>
              <a:t>，下同），以及企业在年会、座谈会、庆典以及其他活动中向</a:t>
            </a:r>
            <a:r>
              <a:rPr lang="zh-CN" altLang="zh-CN" dirty="0">
                <a:solidFill>
                  <a:srgbClr val="C00000"/>
                </a:solidFill>
                <a:latin typeface="+mn-ea"/>
              </a:rPr>
              <a:t>本单位以外的个人</a:t>
            </a:r>
            <a:r>
              <a:rPr lang="zh-CN" altLang="zh-CN" dirty="0">
                <a:solidFill>
                  <a:schemeClr val="tx1">
                    <a:lumMod val="65000"/>
                    <a:lumOff val="35000"/>
                  </a:schemeClr>
                </a:solidFill>
                <a:latin typeface="+mn-ea"/>
              </a:rPr>
              <a:t>赠送礼品，个人取得的礼品收入，按照</a:t>
            </a:r>
            <a:r>
              <a:rPr lang="en-US" altLang="zh-CN" dirty="0">
                <a:solidFill>
                  <a:srgbClr val="C00000"/>
                </a:solidFill>
                <a:latin typeface="+mn-ea"/>
              </a:rPr>
              <a:t>“</a:t>
            </a:r>
            <a:r>
              <a:rPr lang="zh-CN" altLang="zh-CN" dirty="0">
                <a:solidFill>
                  <a:srgbClr val="C00000"/>
                </a:solidFill>
                <a:latin typeface="+mn-ea"/>
              </a:rPr>
              <a:t>偶然所得</a:t>
            </a:r>
            <a:r>
              <a:rPr lang="en-US" altLang="zh-CN" dirty="0">
                <a:solidFill>
                  <a:srgbClr val="C00000"/>
                </a:solidFill>
                <a:latin typeface="+mn-ea"/>
              </a:rPr>
              <a:t>”</a:t>
            </a:r>
            <a:r>
              <a:rPr lang="zh-CN" altLang="zh-CN" dirty="0">
                <a:solidFill>
                  <a:schemeClr val="tx1">
                    <a:lumMod val="65000"/>
                    <a:lumOff val="35000"/>
                  </a:schemeClr>
                </a:solidFill>
                <a:latin typeface="+mn-ea"/>
              </a:rPr>
              <a:t>项目计算缴纳个人所得税，</a:t>
            </a:r>
            <a:r>
              <a:rPr lang="zh-CN" altLang="zh-CN" dirty="0">
                <a:solidFill>
                  <a:srgbClr val="C00000"/>
                </a:solidFill>
                <a:latin typeface="+mn-ea"/>
              </a:rPr>
              <a:t>但企业赠送的具有价格折扣或折让性质的消费券、代金券、抵用券、优惠券等礼品除外。</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450960" y="2527297"/>
            <a:ext cx="1924916" cy="901703"/>
            <a:chOff x="1751708" y="2607983"/>
            <a:chExt cx="1924916" cy="1959413"/>
          </a:xfrm>
        </p:grpSpPr>
        <p:sp>
          <p:nvSpPr>
            <p:cNvPr id="32" name="圆角矩形 37"/>
            <p:cNvSpPr/>
            <p:nvPr/>
          </p:nvSpPr>
          <p:spPr>
            <a:xfrm>
              <a:off x="1855637" y="2607983"/>
              <a:ext cx="1820987" cy="1959413"/>
            </a:xfrm>
            <a:prstGeom prst="roundRect">
              <a:avLst/>
            </a:prstGeom>
            <a:solidFill>
              <a:srgbClr val="F2F2F2"/>
            </a:solidFill>
            <a:ln>
              <a:noFill/>
            </a:ln>
            <a:effectLst>
              <a:innerShdw blurRad="127000" dist="635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spc="-150" dirty="0">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33" name="TextBox 3"/>
            <p:cNvSpPr txBox="1"/>
            <p:nvPr/>
          </p:nvSpPr>
          <p:spPr>
            <a:xfrm>
              <a:off x="1751708" y="2759974"/>
              <a:ext cx="1924916" cy="1672006"/>
            </a:xfrm>
            <a:prstGeom prst="rect">
              <a:avLst/>
            </a:prstGeom>
            <a:noFill/>
          </p:spPr>
          <p:txBody>
            <a:bodyPr wrap="square" rtlCol="0">
              <a:spAutoFit/>
            </a:bodyPr>
            <a:lstStyle/>
            <a:p>
              <a:pPr algn="ctr"/>
              <a:r>
                <a:rPr lang="zh-CN" altLang="en-US" sz="4400" b="1" dirty="0">
                  <a:solidFill>
                    <a:schemeClr val="tx1">
                      <a:lumMod val="65000"/>
                      <a:lumOff val="35000"/>
                    </a:schemeClr>
                  </a:solidFill>
                  <a:latin typeface="+mn-ea"/>
                  <a:cs typeface="+mn-ea"/>
                  <a:sym typeface="字魂58号-创中黑" panose="00000500000000000000" pitchFamily="2" charset="-122"/>
                </a:rPr>
                <a:t>案 例</a:t>
              </a:r>
              <a:endParaRPr lang="zh-CN" altLang="en-US" sz="2400" dirty="0">
                <a:solidFill>
                  <a:schemeClr val="tx1">
                    <a:lumMod val="65000"/>
                    <a:lumOff val="35000"/>
                  </a:schemeClr>
                </a:solidFill>
                <a:latin typeface="+mn-ea"/>
                <a:cs typeface="+mn-ea"/>
                <a:sym typeface="字魂58号-创中黑" panose="00000500000000000000" pitchFamily="2" charset="-122"/>
              </a:endParaRPr>
            </a:p>
          </p:txBody>
        </p:sp>
      </p:grpSp>
      <p:sp>
        <p:nvSpPr>
          <p:cNvPr id="34" name="矩形 33"/>
          <p:cNvSpPr/>
          <p:nvPr/>
        </p:nvSpPr>
        <p:spPr>
          <a:xfrm>
            <a:off x="4023486" y="1744300"/>
            <a:ext cx="5806315" cy="2030095"/>
          </a:xfrm>
          <a:prstGeom prst="rect">
            <a:avLst/>
          </a:prstGeom>
        </p:spPr>
        <p:txBody>
          <a:bodyPr wrap="square" lIns="0">
            <a:spAutoFit/>
          </a:bodyPr>
          <a:lstStyle/>
          <a:p>
            <a:pPr fontAlgn="base">
              <a:lnSpc>
                <a:spcPct val="150000"/>
              </a:lnSpc>
              <a:spcBef>
                <a:spcPct val="0"/>
              </a:spcBef>
              <a:spcAft>
                <a:spcPct val="0"/>
              </a:spcAft>
            </a:pP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rPr>
              <a:t>    某公司从事快销行业，逢年过节经常会发放一些礼品，那么在税务上应该如何处理？</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字魂58号-创中黑" panose="00000500000000000000" pitchFamily="2" charset="-122"/>
            </a:endParaRPr>
          </a:p>
        </p:txBody>
      </p:sp>
      <p:sp>
        <p:nvSpPr>
          <p:cNvPr id="2" name="文本框 1"/>
          <p:cNvSpPr txBox="1"/>
          <p:nvPr/>
        </p:nvSpPr>
        <p:spPr>
          <a:xfrm rot="20726559">
            <a:off x="4304142" y="4274072"/>
            <a:ext cx="2971800" cy="369332"/>
          </a:xfrm>
          <a:prstGeom prst="rect">
            <a:avLst/>
          </a:prstGeom>
          <a:noFill/>
        </p:spPr>
        <p:txBody>
          <a:bodyPr wrap="square" rtlCol="0">
            <a:spAutoFit/>
          </a:bodyPr>
          <a:lstStyle/>
          <a:p>
            <a:r>
              <a:rPr kumimoji="1" lang="zh-CN" altLang="en-US" dirty="0">
                <a:solidFill>
                  <a:srgbClr val="C00000"/>
                </a:solidFill>
              </a:rPr>
              <a:t>增值税</a:t>
            </a:r>
            <a:r>
              <a:rPr kumimoji="1" lang="zh-CN" altLang="en-US" dirty="0">
                <a:solidFill>
                  <a:schemeClr val="tx1">
                    <a:lumMod val="65000"/>
                    <a:lumOff val="35000"/>
                  </a:schemeClr>
                </a:solidFill>
              </a:rPr>
              <a:t>是否要视同销售？</a:t>
            </a:r>
          </a:p>
        </p:txBody>
      </p:sp>
      <p:sp>
        <p:nvSpPr>
          <p:cNvPr id="20" name="文本框 19"/>
          <p:cNvSpPr txBox="1"/>
          <p:nvPr/>
        </p:nvSpPr>
        <p:spPr>
          <a:xfrm rot="378162">
            <a:off x="6490816" y="4729454"/>
            <a:ext cx="2971800" cy="369332"/>
          </a:xfrm>
          <a:prstGeom prst="rect">
            <a:avLst/>
          </a:prstGeom>
          <a:noFill/>
        </p:spPr>
        <p:txBody>
          <a:bodyPr wrap="square" rtlCol="0">
            <a:spAutoFit/>
          </a:bodyPr>
          <a:lstStyle/>
          <a:p>
            <a:r>
              <a:rPr kumimoji="1" lang="zh-CN" altLang="en-US" dirty="0">
                <a:solidFill>
                  <a:srgbClr val="C00000"/>
                </a:solidFill>
              </a:rPr>
              <a:t>企业所得税</a:t>
            </a:r>
            <a:r>
              <a:rPr kumimoji="1" lang="zh-CN" altLang="en-US" dirty="0">
                <a:solidFill>
                  <a:schemeClr val="tx1">
                    <a:lumMod val="65000"/>
                    <a:lumOff val="35000"/>
                  </a:schemeClr>
                </a:solidFill>
              </a:rPr>
              <a:t>是否要确认收入？</a:t>
            </a:r>
          </a:p>
        </p:txBody>
      </p:sp>
      <p:sp>
        <p:nvSpPr>
          <p:cNvPr id="21" name="文本框 20"/>
          <p:cNvSpPr txBox="1"/>
          <p:nvPr/>
        </p:nvSpPr>
        <p:spPr>
          <a:xfrm>
            <a:off x="5303614" y="5358622"/>
            <a:ext cx="3246057" cy="369332"/>
          </a:xfrm>
          <a:prstGeom prst="rect">
            <a:avLst/>
          </a:prstGeom>
          <a:noFill/>
        </p:spPr>
        <p:txBody>
          <a:bodyPr wrap="square" rtlCol="0">
            <a:spAutoFit/>
          </a:bodyPr>
          <a:lstStyle/>
          <a:p>
            <a:r>
              <a:rPr kumimoji="1" lang="zh-CN" altLang="en-US" dirty="0">
                <a:solidFill>
                  <a:schemeClr val="tx1">
                    <a:lumMod val="65000"/>
                    <a:lumOff val="35000"/>
                  </a:schemeClr>
                </a:solidFill>
              </a:rPr>
              <a:t>是否要代扣代缴</a:t>
            </a:r>
            <a:r>
              <a:rPr kumimoji="1" lang="zh-CN" altLang="en-US" dirty="0">
                <a:solidFill>
                  <a:srgbClr val="C00000"/>
                </a:solidFill>
              </a:rPr>
              <a:t>个人所得税</a:t>
            </a:r>
            <a:r>
              <a:rPr kumimoji="1" lang="zh-CN" altLang="en-US" dirty="0">
                <a:solidFill>
                  <a:schemeClr val="tx1">
                    <a:lumMod val="75000"/>
                    <a:lumOff val="25000"/>
                  </a:schemeClr>
                </a:solidFill>
              </a:rPr>
              <a:t>？</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3231166" y="502478"/>
            <a:ext cx="5729669" cy="645341"/>
            <a:chOff x="359649" y="177800"/>
            <a:chExt cx="4894102" cy="518438"/>
          </a:xfrm>
        </p:grpSpPr>
        <p:grpSp>
          <p:nvGrpSpPr>
            <p:cNvPr id="57" name="组合 56"/>
            <p:cNvGrpSpPr/>
            <p:nvPr/>
          </p:nvGrpSpPr>
          <p:grpSpPr>
            <a:xfrm>
              <a:off x="359649" y="177800"/>
              <a:ext cx="4894102" cy="518438"/>
              <a:chOff x="231836" y="200413"/>
              <a:chExt cx="3109676" cy="473212"/>
            </a:xfrm>
          </p:grpSpPr>
          <p:sp>
            <p:nvSpPr>
              <p:cNvPr id="59" name="六边形 5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60" name="六边形 5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58" name="矩形 57"/>
            <p:cNvSpPr/>
            <p:nvPr/>
          </p:nvSpPr>
          <p:spPr>
            <a:xfrm>
              <a:off x="1136017" y="239215"/>
              <a:ext cx="3766261" cy="395607"/>
            </a:xfrm>
            <a:prstGeom prst="rect">
              <a:avLst/>
            </a:prstGeom>
          </p:spPr>
          <p:txBody>
            <a:bodyPr wrap="square">
              <a:spAutoFit/>
            </a:bodyPr>
            <a:lstStyle/>
            <a:p>
              <a:pPr fontAlgn="base">
                <a:spcBef>
                  <a:spcPct val="0"/>
                </a:spcBef>
                <a:spcAft>
                  <a:spcPct val="0"/>
                </a:spcAft>
              </a:pP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延伸：关于网络红包的个税</a:t>
              </a:r>
              <a:endPar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endParaRPr>
            </a:p>
          </p:txBody>
        </p:sp>
      </p:grpSp>
      <p:sp>
        <p:nvSpPr>
          <p:cNvPr id="4" name="文本框 3"/>
          <p:cNvSpPr txBox="1"/>
          <p:nvPr/>
        </p:nvSpPr>
        <p:spPr>
          <a:xfrm>
            <a:off x="1300163" y="1935480"/>
            <a:ext cx="10172700" cy="3367397"/>
          </a:xfrm>
          <a:prstGeom prst="rect">
            <a:avLst/>
          </a:prstGeom>
          <a:noFill/>
        </p:spPr>
        <p:txBody>
          <a:bodyPr wrap="square" rtlCol="0">
            <a:spAutoFit/>
          </a:bodyPr>
          <a:lstStyle/>
          <a:p>
            <a:pPr>
              <a:lnSpc>
                <a:spcPct val="150000"/>
              </a:lnSpc>
            </a:pPr>
            <a:r>
              <a:rPr lang="zh-CN"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国家税务总局关于加强网络红包个人所得税征收管理的通知</a:t>
            </a:r>
            <a:r>
              <a:rPr lang="zh-CN"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税总函</a:t>
            </a:r>
            <a:r>
              <a:rPr lang="en-US" altLang="zh-CN" dirty="0">
                <a:solidFill>
                  <a:schemeClr val="tx1">
                    <a:lumMod val="65000"/>
                    <a:lumOff val="35000"/>
                  </a:schemeClr>
                </a:solidFill>
                <a:latin typeface="+mn-ea"/>
              </a:rPr>
              <a:t>[2015]409</a:t>
            </a:r>
            <a:r>
              <a:rPr lang="zh-CN" altLang="en-US" dirty="0">
                <a:solidFill>
                  <a:schemeClr val="tx1">
                    <a:lumMod val="65000"/>
                    <a:lumOff val="35000"/>
                  </a:schemeClr>
                </a:solidFill>
                <a:latin typeface="+mn-ea"/>
              </a:rPr>
              <a:t>号</a:t>
            </a:r>
            <a:r>
              <a:rPr lang="zh-CN" altLang="zh-CN" dirty="0">
                <a:solidFill>
                  <a:schemeClr val="tx1">
                    <a:lumMod val="65000"/>
                    <a:lumOff val="35000"/>
                  </a:schemeClr>
                </a:solidFill>
                <a:latin typeface="+mn-ea"/>
              </a:rPr>
              <a:t>）：</a:t>
            </a:r>
            <a:endParaRPr lang="en-US" altLang="zh-CN" dirty="0">
              <a:solidFill>
                <a:schemeClr val="tx1">
                  <a:lumMod val="65000"/>
                  <a:lumOff val="35000"/>
                </a:schemeClr>
              </a:solidFill>
              <a:latin typeface="+mn-ea"/>
            </a:endParaRPr>
          </a:p>
          <a:p>
            <a:pPr>
              <a:lnSpc>
                <a:spcPct val="150000"/>
              </a:lnSpc>
            </a:pPr>
            <a:r>
              <a:rPr lang="zh-CN" altLang="en-US" dirty="0">
                <a:solidFill>
                  <a:schemeClr val="tx1">
                    <a:lumMod val="65000"/>
                    <a:lumOff val="35000"/>
                  </a:schemeClr>
                </a:solidFill>
                <a:latin typeface="+mn-ea"/>
              </a:rPr>
              <a:t>一、对个人</a:t>
            </a:r>
            <a:r>
              <a:rPr lang="zh-CN" altLang="en-US" dirty="0">
                <a:solidFill>
                  <a:srgbClr val="C00000"/>
                </a:solidFill>
                <a:latin typeface="+mn-ea"/>
              </a:rPr>
              <a:t>取得企业派发的</a:t>
            </a:r>
            <a:r>
              <a:rPr lang="zh-CN" altLang="en-US" dirty="0">
                <a:solidFill>
                  <a:schemeClr val="tx1">
                    <a:lumMod val="65000"/>
                    <a:lumOff val="35000"/>
                  </a:schemeClr>
                </a:solidFill>
                <a:latin typeface="+mn-ea"/>
              </a:rPr>
              <a:t>现金网络红包，应按照</a:t>
            </a:r>
            <a:r>
              <a:rPr lang="zh-CN" altLang="en-US" dirty="0">
                <a:solidFill>
                  <a:srgbClr val="C00000"/>
                </a:solidFill>
                <a:latin typeface="+mn-ea"/>
              </a:rPr>
              <a:t>偶然所得</a:t>
            </a:r>
            <a:r>
              <a:rPr lang="zh-CN" altLang="en-US" dirty="0">
                <a:solidFill>
                  <a:schemeClr val="tx1">
                    <a:lumMod val="65000"/>
                    <a:lumOff val="35000"/>
                  </a:schemeClr>
                </a:solidFill>
                <a:latin typeface="+mn-ea"/>
              </a:rPr>
              <a:t>项目计算缴纳个人所得税，税款由派发红包的企业代扣代缴。</a:t>
            </a:r>
          </a:p>
          <a:p>
            <a:pPr>
              <a:lnSpc>
                <a:spcPct val="150000"/>
              </a:lnSpc>
            </a:pPr>
            <a:r>
              <a:rPr lang="zh-CN" altLang="en-US" dirty="0">
                <a:solidFill>
                  <a:schemeClr val="tx1">
                    <a:lumMod val="65000"/>
                    <a:lumOff val="35000"/>
                  </a:schemeClr>
                </a:solidFill>
                <a:latin typeface="+mn-ea"/>
              </a:rPr>
              <a:t>二、对个人取得企业派发的且用于购买该企业商品（产品）或服务才能使用的非现金网络红包，包括各种消费券、代金券、抵用券、优惠券等，以及个人因购买该企业商品或服务达到一定额度而取得企业返还的现金网络红包，属于企业销售商品（产品）或提供服务的价格折扣、折让，不征收个人所得税。</a:t>
            </a:r>
          </a:p>
          <a:p>
            <a:pPr>
              <a:lnSpc>
                <a:spcPct val="150000"/>
              </a:lnSpc>
            </a:pPr>
            <a:r>
              <a:rPr lang="zh-CN" altLang="en-US" dirty="0">
                <a:solidFill>
                  <a:schemeClr val="tx1">
                    <a:lumMod val="65000"/>
                    <a:lumOff val="35000"/>
                  </a:schemeClr>
                </a:solidFill>
                <a:latin typeface="+mn-ea"/>
              </a:rPr>
              <a:t>三、</a:t>
            </a:r>
            <a:r>
              <a:rPr lang="zh-CN" altLang="en-US" dirty="0">
                <a:solidFill>
                  <a:srgbClr val="C00000"/>
                </a:solidFill>
                <a:latin typeface="+mn-ea"/>
              </a:rPr>
              <a:t>个人之间派发的现金网络红包</a:t>
            </a:r>
            <a:r>
              <a:rPr lang="zh-CN" altLang="en-US" dirty="0">
                <a:solidFill>
                  <a:schemeClr val="tx1">
                    <a:lumMod val="65000"/>
                    <a:lumOff val="35000"/>
                  </a:schemeClr>
                </a:solidFill>
                <a:latin typeface="+mn-ea"/>
              </a:rPr>
              <a:t>，不属于个人所得税法规定的应税所得，</a:t>
            </a:r>
            <a:r>
              <a:rPr lang="zh-CN" altLang="en-US" dirty="0">
                <a:solidFill>
                  <a:srgbClr val="C00000"/>
                </a:solidFill>
                <a:latin typeface="+mn-ea"/>
              </a:rPr>
              <a:t>不征收个人所得税</a:t>
            </a:r>
            <a:r>
              <a:rPr lang="zh-CN" altLang="en-US" dirty="0">
                <a:solidFill>
                  <a:schemeClr val="tx1">
                    <a:lumMod val="65000"/>
                    <a:lumOff val="35000"/>
                  </a:schemeClr>
                </a:solidFill>
                <a:latin typeface="+mn-ea"/>
              </a:rPr>
              <a:t>。</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2507123" y="502478"/>
            <a:ext cx="6956917" cy="645341"/>
            <a:chOff x="359649" y="177800"/>
            <a:chExt cx="4894102" cy="518438"/>
          </a:xfrm>
        </p:grpSpPr>
        <p:grpSp>
          <p:nvGrpSpPr>
            <p:cNvPr id="57" name="组合 56"/>
            <p:cNvGrpSpPr/>
            <p:nvPr/>
          </p:nvGrpSpPr>
          <p:grpSpPr>
            <a:xfrm>
              <a:off x="359649" y="177800"/>
              <a:ext cx="4894102" cy="518438"/>
              <a:chOff x="231836" y="200413"/>
              <a:chExt cx="3109676" cy="473212"/>
            </a:xfrm>
          </p:grpSpPr>
          <p:sp>
            <p:nvSpPr>
              <p:cNvPr id="59" name="六边形 5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60" name="六边形 5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58" name="矩形 57"/>
            <p:cNvSpPr/>
            <p:nvPr/>
          </p:nvSpPr>
          <p:spPr>
            <a:xfrm>
              <a:off x="889083" y="239215"/>
              <a:ext cx="3990590" cy="395607"/>
            </a:xfrm>
            <a:prstGeom prst="rect">
              <a:avLst/>
            </a:prstGeom>
          </p:spPr>
          <p:txBody>
            <a:bodyPr wrap="square">
              <a:spAutoFit/>
            </a:bodyPr>
            <a:lstStyle/>
            <a:p>
              <a:pPr fontAlgn="base">
                <a:spcBef>
                  <a:spcPct val="0"/>
                </a:spcBef>
                <a:spcAft>
                  <a:spcPct val="0"/>
                </a:spcAft>
              </a:pP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延伸：关于企业促销赠送礼品的个税</a:t>
              </a:r>
              <a:endPar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endParaRPr>
            </a:p>
          </p:txBody>
        </p:sp>
      </p:grpSp>
      <p:sp>
        <p:nvSpPr>
          <p:cNvPr id="4" name="文本框 3"/>
          <p:cNvSpPr txBox="1"/>
          <p:nvPr/>
        </p:nvSpPr>
        <p:spPr>
          <a:xfrm>
            <a:off x="1300163" y="1935480"/>
            <a:ext cx="10172700" cy="3367397"/>
          </a:xfrm>
          <a:prstGeom prst="rect">
            <a:avLst/>
          </a:prstGeom>
          <a:noFill/>
        </p:spPr>
        <p:txBody>
          <a:bodyPr wrap="square" rtlCol="0">
            <a:spAutoFit/>
          </a:bodyPr>
          <a:lstStyle/>
          <a:p>
            <a:pPr>
              <a:lnSpc>
                <a:spcPct val="150000"/>
              </a:lnSpc>
            </a:pPr>
            <a:r>
              <a:rPr lang="zh-CN"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财政部 国家税务总局关于企业促销展业赠送礼品有关个人所得税问题的通知</a:t>
            </a:r>
            <a:r>
              <a:rPr lang="zh-CN"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财税</a:t>
            </a:r>
            <a:r>
              <a:rPr lang="en-US" altLang="zh-CN" dirty="0">
                <a:solidFill>
                  <a:schemeClr val="tx1">
                    <a:lumMod val="65000"/>
                    <a:lumOff val="35000"/>
                  </a:schemeClr>
                </a:solidFill>
                <a:latin typeface="+mn-ea"/>
              </a:rPr>
              <a:t>[2011]50</a:t>
            </a:r>
            <a:r>
              <a:rPr lang="zh-CN" altLang="en-US" dirty="0">
                <a:solidFill>
                  <a:schemeClr val="tx1">
                    <a:lumMod val="65000"/>
                    <a:lumOff val="35000"/>
                  </a:schemeClr>
                </a:solidFill>
                <a:latin typeface="+mn-ea"/>
              </a:rPr>
              <a:t>号</a:t>
            </a:r>
            <a:r>
              <a:rPr lang="zh-CN" altLang="zh-CN" dirty="0">
                <a:solidFill>
                  <a:schemeClr val="tx1">
                    <a:lumMod val="65000"/>
                    <a:lumOff val="35000"/>
                  </a:schemeClr>
                </a:solidFill>
                <a:latin typeface="+mn-ea"/>
              </a:rPr>
              <a:t>）：</a:t>
            </a:r>
            <a:endParaRPr lang="en-US" altLang="zh-CN" dirty="0">
              <a:solidFill>
                <a:schemeClr val="tx1">
                  <a:lumMod val="65000"/>
                  <a:lumOff val="35000"/>
                </a:schemeClr>
              </a:solidFill>
              <a:latin typeface="+mn-ea"/>
            </a:endParaRPr>
          </a:p>
          <a:p>
            <a:pPr>
              <a:lnSpc>
                <a:spcPct val="150000"/>
              </a:lnSpc>
            </a:pPr>
            <a:r>
              <a:rPr lang="zh-CN" altLang="en-US" dirty="0">
                <a:solidFill>
                  <a:schemeClr val="tx1">
                    <a:lumMod val="65000"/>
                    <a:lumOff val="35000"/>
                  </a:schemeClr>
                </a:solidFill>
                <a:latin typeface="+mn-ea"/>
              </a:rPr>
              <a:t>一、企业在销售商品</a:t>
            </a:r>
            <a:r>
              <a:rPr lang="en-US"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产品</a:t>
            </a:r>
            <a:r>
              <a:rPr lang="en-US" altLang="zh-CN" dirty="0">
                <a:solidFill>
                  <a:schemeClr val="tx1">
                    <a:lumMod val="65000"/>
                    <a:lumOff val="35000"/>
                  </a:schemeClr>
                </a:solidFill>
                <a:latin typeface="+mn-ea"/>
              </a:rPr>
              <a:t>)</a:t>
            </a:r>
            <a:r>
              <a:rPr lang="zh-CN" altLang="en-US" dirty="0">
                <a:solidFill>
                  <a:schemeClr val="tx1">
                    <a:lumMod val="65000"/>
                    <a:lumOff val="35000"/>
                  </a:schemeClr>
                </a:solidFill>
                <a:latin typeface="+mn-ea"/>
              </a:rPr>
              <a:t>和提供服务过程中向个人赠送礼品，属于下列情形之一的，不征收个人所得税：</a:t>
            </a:r>
          </a:p>
          <a:p>
            <a:pPr>
              <a:lnSpc>
                <a:spcPct val="150000"/>
              </a:lnSpc>
            </a:pPr>
            <a:r>
              <a:rPr lang="en-US" altLang="zh-CN" dirty="0">
                <a:solidFill>
                  <a:schemeClr val="tx1">
                    <a:lumMod val="65000"/>
                    <a:lumOff val="35000"/>
                  </a:schemeClr>
                </a:solidFill>
                <a:latin typeface="+mn-ea"/>
              </a:rPr>
              <a:t>1.</a:t>
            </a:r>
            <a:r>
              <a:rPr lang="zh-CN" altLang="en-US" dirty="0">
                <a:solidFill>
                  <a:schemeClr val="tx1">
                    <a:lumMod val="65000"/>
                    <a:lumOff val="35000"/>
                  </a:schemeClr>
                </a:solidFill>
                <a:latin typeface="+mn-ea"/>
              </a:rPr>
              <a:t>企业通过价格折扣、折让方式向个人销售商品（产品）和提供服务；</a:t>
            </a:r>
            <a:endParaRPr lang="en-US" altLang="zh-CN" dirty="0">
              <a:solidFill>
                <a:schemeClr val="tx1">
                  <a:lumMod val="65000"/>
                  <a:lumOff val="35000"/>
                </a:schemeClr>
              </a:solidFill>
              <a:latin typeface="+mn-ea"/>
            </a:endParaRPr>
          </a:p>
          <a:p>
            <a:pPr>
              <a:lnSpc>
                <a:spcPct val="150000"/>
              </a:lnSpc>
            </a:pPr>
            <a:r>
              <a:rPr lang="en-US" altLang="zh-CN" dirty="0">
                <a:solidFill>
                  <a:schemeClr val="tx1">
                    <a:lumMod val="65000"/>
                    <a:lumOff val="35000"/>
                  </a:schemeClr>
                </a:solidFill>
                <a:latin typeface="+mn-ea"/>
              </a:rPr>
              <a:t>2.</a:t>
            </a:r>
            <a:r>
              <a:rPr lang="zh-CN" altLang="en-US" dirty="0">
                <a:solidFill>
                  <a:schemeClr val="tx1">
                    <a:lumMod val="65000"/>
                    <a:lumOff val="35000"/>
                  </a:schemeClr>
                </a:solidFill>
                <a:latin typeface="+mn-ea"/>
              </a:rPr>
              <a:t>企业在向个人销售商品（产品）和提供服务的同时给予赠品，如通信企业对个人购买手机赠话费、入网费，或者购话费赠手机等；</a:t>
            </a:r>
            <a:endParaRPr lang="en-US" altLang="zh-CN" dirty="0">
              <a:solidFill>
                <a:schemeClr val="tx1">
                  <a:lumMod val="65000"/>
                  <a:lumOff val="35000"/>
                </a:schemeClr>
              </a:solidFill>
              <a:latin typeface="+mn-ea"/>
            </a:endParaRPr>
          </a:p>
          <a:p>
            <a:pPr>
              <a:lnSpc>
                <a:spcPct val="150000"/>
              </a:lnSpc>
            </a:pPr>
            <a:r>
              <a:rPr lang="en-US" altLang="zh-CN" dirty="0">
                <a:solidFill>
                  <a:schemeClr val="tx1">
                    <a:lumMod val="65000"/>
                    <a:lumOff val="35000"/>
                  </a:schemeClr>
                </a:solidFill>
                <a:latin typeface="+mn-ea"/>
              </a:rPr>
              <a:t>3.</a:t>
            </a:r>
            <a:r>
              <a:rPr lang="zh-CN" altLang="en-US" dirty="0">
                <a:solidFill>
                  <a:schemeClr val="tx1">
                    <a:lumMod val="65000"/>
                    <a:lumOff val="35000"/>
                  </a:schemeClr>
                </a:solidFill>
                <a:latin typeface="+mn-ea"/>
              </a:rPr>
              <a:t>企业对累积消费达到一定额度的个人按消费积分反馈礼品。</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45500" y="578926"/>
            <a:ext cx="2097072" cy="492443"/>
          </a:xfrm>
          <a:prstGeom prst="rect">
            <a:avLst/>
          </a:prstGeom>
        </p:spPr>
        <p:txBody>
          <a:bodyPr wrap="square">
            <a:spAutoFit/>
          </a:bodyPr>
          <a:lstStyle/>
          <a:p>
            <a:pPr fontAlgn="base">
              <a:spcBef>
                <a:spcPct val="0"/>
              </a:spcBef>
              <a:spcAft>
                <a:spcPct val="0"/>
              </a:spcAft>
            </a:pPr>
            <a:r>
              <a:rPr lang="en-US"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3.</a:t>
            </a: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 送给客户</a:t>
            </a:r>
            <a:endPar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endParaRPr>
          </a:p>
        </p:txBody>
      </p:sp>
      <p:grpSp>
        <p:nvGrpSpPr>
          <p:cNvPr id="10" name="组合 9"/>
          <p:cNvGrpSpPr/>
          <p:nvPr/>
        </p:nvGrpSpPr>
        <p:grpSpPr>
          <a:xfrm>
            <a:off x="4557331" y="502478"/>
            <a:ext cx="3077339" cy="645341"/>
            <a:chOff x="359649" y="177800"/>
            <a:chExt cx="4894102" cy="518438"/>
          </a:xfrm>
        </p:grpSpPr>
        <p:grpSp>
          <p:nvGrpSpPr>
            <p:cNvPr id="11" name="组合 10"/>
            <p:cNvGrpSpPr/>
            <p:nvPr/>
          </p:nvGrpSpPr>
          <p:grpSpPr>
            <a:xfrm>
              <a:off x="359649" y="177800"/>
              <a:ext cx="4894102" cy="518438"/>
              <a:chOff x="231836" y="200413"/>
              <a:chExt cx="3109676" cy="473212"/>
            </a:xfrm>
          </p:grpSpPr>
          <p:sp>
            <p:nvSpPr>
              <p:cNvPr id="13" name="六边形 12"/>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14" name="六边形 13"/>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12" name="矩形 11"/>
            <p:cNvSpPr/>
            <p:nvPr/>
          </p:nvSpPr>
          <p:spPr>
            <a:xfrm>
              <a:off x="1571492" y="239215"/>
              <a:ext cx="2470416" cy="395607"/>
            </a:xfrm>
            <a:prstGeom prst="rect">
              <a:avLst/>
            </a:prstGeom>
          </p:spPr>
          <p:txBody>
            <a:bodyPr wrap="square">
              <a:spAutoFit/>
            </a:bodyPr>
            <a:lstStyle/>
            <a:p>
              <a:pPr fontAlgn="base">
                <a:spcBef>
                  <a:spcPct val="0"/>
                </a:spcBef>
                <a:spcAft>
                  <a:spcPct val="0"/>
                </a:spcAft>
              </a:pP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思维导图</a:t>
              </a:r>
              <a:endPar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endParaRPr>
            </a:p>
          </p:txBody>
        </p:sp>
      </p:grpSp>
      <p:pic>
        <p:nvPicPr>
          <p:cNvPr id="3" name="图片 2"/>
          <p:cNvPicPr>
            <a:picLocks noChangeAspect="1"/>
          </p:cNvPicPr>
          <p:nvPr/>
        </p:nvPicPr>
        <p:blipFill>
          <a:blip r:embed="rId3"/>
          <a:stretch>
            <a:fillRect/>
          </a:stretch>
        </p:blipFill>
        <p:spPr>
          <a:xfrm>
            <a:off x="338137" y="1452042"/>
            <a:ext cx="11515725" cy="493205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五边形 26"/>
          <p:cNvSpPr/>
          <p:nvPr/>
        </p:nvSpPr>
        <p:spPr>
          <a:xfrm rot="10800000">
            <a:off x="10669383" y="2911583"/>
            <a:ext cx="1521030" cy="2890603"/>
          </a:xfrm>
          <a:prstGeom prst="homePlat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2" name="五边形 23"/>
          <p:cNvSpPr/>
          <p:nvPr/>
        </p:nvSpPr>
        <p:spPr>
          <a:xfrm rot="10800000">
            <a:off x="9862664" y="477462"/>
            <a:ext cx="2327749" cy="4423713"/>
          </a:xfrm>
          <a:prstGeom prst="homePlate">
            <a:avLst>
              <a:gd name="adj" fmla="val 1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nvGrpSpPr>
          <p:cNvPr id="13" name="组合 12"/>
          <p:cNvGrpSpPr/>
          <p:nvPr/>
        </p:nvGrpSpPr>
        <p:grpSpPr>
          <a:xfrm>
            <a:off x="1" y="6703197"/>
            <a:ext cx="12190412" cy="156391"/>
            <a:chOff x="1" y="7894290"/>
            <a:chExt cx="12190412" cy="3573810"/>
          </a:xfrm>
        </p:grpSpPr>
        <p:sp>
          <p:nvSpPr>
            <p:cNvPr id="14" name="矩形 13"/>
            <p:cNvSpPr/>
            <p:nvPr/>
          </p:nvSpPr>
          <p:spPr>
            <a:xfrm>
              <a:off x="1" y="7894290"/>
              <a:ext cx="3041773" cy="35738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dirty="0">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5" name="矩形 14"/>
            <p:cNvSpPr/>
            <p:nvPr/>
          </p:nvSpPr>
          <p:spPr>
            <a:xfrm>
              <a:off x="3041775" y="7894290"/>
              <a:ext cx="3063750" cy="35738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6" name="矩形 15"/>
            <p:cNvSpPr/>
            <p:nvPr/>
          </p:nvSpPr>
          <p:spPr>
            <a:xfrm>
              <a:off x="6095207" y="7894290"/>
              <a:ext cx="3047603" cy="35738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17" name="矩形 16"/>
            <p:cNvSpPr/>
            <p:nvPr/>
          </p:nvSpPr>
          <p:spPr>
            <a:xfrm>
              <a:off x="9142810" y="7894290"/>
              <a:ext cx="3047603" cy="35738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sp>
        <p:nvSpPr>
          <p:cNvPr id="18" name="TextBox 39"/>
          <p:cNvSpPr txBox="1"/>
          <p:nvPr/>
        </p:nvSpPr>
        <p:spPr>
          <a:xfrm>
            <a:off x="3977489" y="1265787"/>
            <a:ext cx="4237023" cy="2062087"/>
          </a:xfrm>
          <a:prstGeom prst="rect">
            <a:avLst/>
          </a:prstGeom>
          <a:noFill/>
          <a:ln>
            <a:noFill/>
          </a:ln>
        </p:spPr>
        <p:txBody>
          <a:bodyPr wrap="none" lIns="91423" tIns="45712" rIns="91423" bIns="45712" rtlCol="0">
            <a:spAutoFit/>
          </a:bodyPr>
          <a:lstStyle/>
          <a:p>
            <a:r>
              <a:rPr lang="en-US" altLang="zh-CN" sz="12800" b="1" dirty="0">
                <a:solidFill>
                  <a:srgbClr val="0070C0"/>
                </a:solidFill>
                <a:latin typeface="+mn-ea"/>
                <a:sym typeface="字魂58号-创中黑" panose="00000500000000000000" pitchFamily="2" charset="-122"/>
              </a:rPr>
              <a:t>2021</a:t>
            </a:r>
            <a:endParaRPr lang="zh-CN" altLang="en-US" sz="12800" b="1" dirty="0">
              <a:solidFill>
                <a:srgbClr val="0070C0"/>
              </a:solidFill>
              <a:latin typeface="+mn-ea"/>
              <a:sym typeface="字魂58号-创中黑" panose="00000500000000000000" pitchFamily="2" charset="-122"/>
            </a:endParaRPr>
          </a:p>
        </p:txBody>
      </p:sp>
      <p:sp>
        <p:nvSpPr>
          <p:cNvPr id="20" name="矩形 19"/>
          <p:cNvSpPr/>
          <p:nvPr/>
        </p:nvSpPr>
        <p:spPr>
          <a:xfrm>
            <a:off x="4373844" y="3595571"/>
            <a:ext cx="3416286" cy="1073355"/>
          </a:xfrm>
          <a:prstGeom prst="rect">
            <a:avLst/>
          </a:prstGeom>
          <a:noFill/>
          <a:ln>
            <a:noFill/>
          </a:ln>
          <a:effectLst>
            <a:glow rad="1905000">
              <a:srgbClr val="F14124">
                <a:alpha val="40000"/>
              </a:srgbClr>
            </a:glow>
            <a:softEdge rad="1270000"/>
          </a:effectLst>
        </p:spPr>
        <p:txBody>
          <a:bodyPr wrap="none" lIns="91423" tIns="45712" rIns="91423" bIns="45712">
            <a:spAutoFit/>
          </a:bodyPr>
          <a:lstStyle/>
          <a:p>
            <a:pPr>
              <a:lnSpc>
                <a:spcPts val="7800"/>
              </a:lnSpc>
              <a:buNone/>
            </a:pPr>
            <a:r>
              <a:rPr lang="zh-CN" altLang="en-US" sz="6000" b="1" spc="300" dirty="0">
                <a:solidFill>
                  <a:srgbClr val="0070C0"/>
                </a:solidFill>
                <a:effectLst>
                  <a:outerShdw blurRad="50800" dist="38100" dir="2700000" algn="tl" rotWithShape="0">
                    <a:prstClr val="black">
                      <a:alpha val="40000"/>
                    </a:prstClr>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rPr>
              <a:t>谢谢观看</a:t>
            </a:r>
            <a:endParaRPr lang="zh-CN" altLang="en-US" sz="6000" b="1" spc="300" dirty="0">
              <a:solidFill>
                <a:srgbClr val="FFC819"/>
              </a:solidFill>
              <a:effectLst>
                <a:outerShdw blurRad="50800" dist="38100" dir="2700000" algn="tl" rotWithShape="0">
                  <a:prstClr val="black">
                    <a:alpha val="40000"/>
                  </a:prstClr>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cxnSp>
        <p:nvCxnSpPr>
          <p:cNvPr id="22" name="直接连接符 21"/>
          <p:cNvCxnSpPr/>
          <p:nvPr/>
        </p:nvCxnSpPr>
        <p:spPr>
          <a:xfrm>
            <a:off x="2639273" y="5015981"/>
            <a:ext cx="6911868" cy="0"/>
          </a:xfrm>
          <a:prstGeom prst="line">
            <a:avLst/>
          </a:prstGeom>
          <a:ln>
            <a:gradFill flip="none" rotWithShape="1">
              <a:gsLst>
                <a:gs pos="0">
                  <a:schemeClr val="accent1">
                    <a:lumMod val="5000"/>
                    <a:lumOff val="95000"/>
                    <a:alpha val="0"/>
                  </a:schemeClr>
                </a:gs>
                <a:gs pos="52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5" name="五边形 28"/>
          <p:cNvSpPr/>
          <p:nvPr/>
        </p:nvSpPr>
        <p:spPr>
          <a:xfrm>
            <a:off x="4023" y="4287888"/>
            <a:ext cx="1129733" cy="2146971"/>
          </a:xfrm>
          <a:prstGeom prst="homePlate">
            <a:avLst>
              <a:gd name="adj" fmla="val 1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cxnSp>
        <p:nvCxnSpPr>
          <p:cNvPr id="26" name="直接连接符 25"/>
          <p:cNvCxnSpPr/>
          <p:nvPr/>
        </p:nvCxnSpPr>
        <p:spPr>
          <a:xfrm>
            <a:off x="2211874" y="3382078"/>
            <a:ext cx="7080052" cy="0"/>
          </a:xfrm>
          <a:prstGeom prst="line">
            <a:avLst/>
          </a:prstGeom>
          <a:ln>
            <a:gradFill flip="none" rotWithShape="1">
              <a:gsLst>
                <a:gs pos="0">
                  <a:schemeClr val="accent1">
                    <a:lumMod val="5000"/>
                    <a:lumOff val="95000"/>
                    <a:alpha val="0"/>
                  </a:schemeClr>
                </a:gs>
                <a:gs pos="57000">
                  <a:schemeClr val="accent1">
                    <a:lumMod val="45000"/>
                    <a:lumOff val="55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471089" y="4818600"/>
            <a:ext cx="7080052" cy="0"/>
          </a:xfrm>
          <a:prstGeom prst="line">
            <a:avLst/>
          </a:prstGeom>
          <a:ln>
            <a:gradFill flip="none" rotWithShape="1">
              <a:gsLst>
                <a:gs pos="0">
                  <a:schemeClr val="accent1">
                    <a:lumMod val="5000"/>
                    <a:lumOff val="95000"/>
                    <a:alpha val="0"/>
                  </a:schemeClr>
                </a:gs>
                <a:gs pos="57000">
                  <a:schemeClr val="accent1">
                    <a:lumMod val="45000"/>
                    <a:lumOff val="55000"/>
                  </a:schemeClr>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8" name="图片 27"/>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40000"/>
                    </a14:imgEffect>
                  </a14:imgLayer>
                </a14:imgProps>
              </a:ext>
            </a:extLst>
          </a:blip>
          <a:srcRect l="20226" t="2428" r="21797" b="85925"/>
          <a:stretch>
            <a:fillRect/>
          </a:stretch>
        </p:blipFill>
        <p:spPr bwMode="auto">
          <a:xfrm rot="10800000">
            <a:off x="3674073" y="3371494"/>
            <a:ext cx="5004241" cy="302331"/>
          </a:xfrm>
          <a:prstGeom prst="rect">
            <a:avLst/>
          </a:prstGeom>
          <a:noFill/>
          <a:ln w="9525">
            <a:noFill/>
            <a:miter lim="800000"/>
            <a:headEnd/>
            <a:tailEnd/>
          </a:ln>
        </p:spPr>
      </p:pic>
      <p:pic>
        <p:nvPicPr>
          <p:cNvPr id="29" name="图片 28"/>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40000"/>
                    </a14:imgEffect>
                  </a14:imgLayer>
                </a14:imgProps>
              </a:ext>
            </a:extLst>
          </a:blip>
          <a:srcRect l="20226" t="2428" r="21797" b="85925"/>
          <a:stretch>
            <a:fillRect/>
          </a:stretch>
        </p:blipFill>
        <p:spPr bwMode="auto">
          <a:xfrm>
            <a:off x="3603404" y="4521872"/>
            <a:ext cx="5004241" cy="302331"/>
          </a:xfrm>
          <a:prstGeom prst="rect">
            <a:avLst/>
          </a:prstGeom>
          <a:noFill/>
          <a:ln w="9525">
            <a:noFill/>
            <a:miter lim="800000"/>
            <a:headEnd/>
            <a:tailEnd/>
          </a:ln>
        </p:spPr>
      </p:pic>
      <p:pic>
        <p:nvPicPr>
          <p:cNvPr id="30" name="图片 2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96462" y="185019"/>
            <a:ext cx="3543300" cy="6477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00782" y="3285298"/>
            <a:ext cx="3005951" cy="988347"/>
          </a:xfrm>
          <a:prstGeom prst="rect">
            <a:avLst/>
          </a:prstGeom>
        </p:spPr>
        <p:txBody>
          <a:bodyPr wrap="none">
            <a:spAutoFit/>
          </a:bodyPr>
          <a:lstStyle/>
          <a:p>
            <a:pPr algn="ctr" fontAlgn="base">
              <a:lnSpc>
                <a:spcPct val="150000"/>
              </a:lnSpc>
              <a:spcBef>
                <a:spcPct val="0"/>
              </a:spcBef>
              <a:spcAft>
                <a:spcPct val="0"/>
              </a:spcAft>
            </a:pPr>
            <a:r>
              <a:rPr lang="zh-CN" altLang="en-US" sz="4400" b="1" dirty="0">
                <a:solidFill>
                  <a:schemeClr val="tx1">
                    <a:lumMod val="65000"/>
                    <a:lumOff val="35000"/>
                  </a:schemeClr>
                </a:solidFill>
                <a:latin typeface="+mn-ea"/>
                <a:cs typeface="+mn-ea"/>
                <a:sym typeface="字魂58号-创中黑" panose="00000500000000000000" pitchFamily="2" charset="-122"/>
              </a:rPr>
              <a:t>增值税处理</a:t>
            </a:r>
            <a:endParaRPr lang="en-US" altLang="zh-CN" sz="4400" b="1" dirty="0">
              <a:solidFill>
                <a:schemeClr val="tx1">
                  <a:lumMod val="65000"/>
                  <a:lumOff val="35000"/>
                </a:schemeClr>
              </a:solidFill>
              <a:latin typeface="+mn-ea"/>
              <a:cs typeface="+mn-ea"/>
              <a:sym typeface="字魂58号-创中黑" panose="00000500000000000000" pitchFamily="2" charset="-122"/>
            </a:endParaRPr>
          </a:p>
        </p:txBody>
      </p:sp>
      <p:grpSp>
        <p:nvGrpSpPr>
          <p:cNvPr id="17" name="组合 16"/>
          <p:cNvGrpSpPr/>
          <p:nvPr/>
        </p:nvGrpSpPr>
        <p:grpSpPr>
          <a:xfrm>
            <a:off x="5374817" y="1672017"/>
            <a:ext cx="1442365" cy="1442365"/>
            <a:chOff x="1677608" y="2996952"/>
            <a:chExt cx="1395643" cy="1395643"/>
          </a:xfrm>
        </p:grpSpPr>
        <p:sp>
          <p:nvSpPr>
            <p:cNvPr id="1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19" name="Oval 29"/>
            <p:cNvSpPr>
              <a:spLocks noChangeAspect="1"/>
            </p:cNvSpPr>
            <p:nvPr/>
          </p:nvSpPr>
          <p:spPr>
            <a:xfrm>
              <a:off x="1797344" y="3116688"/>
              <a:ext cx="1171185" cy="1156168"/>
            </a:xfrm>
            <a:prstGeom prst="ellipse">
              <a:avLst/>
            </a:prstGeom>
            <a:solidFill>
              <a:srgbClr val="0070C0"/>
            </a:solidFill>
            <a:ln w="635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rPr>
                <a:t>01</a:t>
              </a:r>
            </a:p>
          </p:txBody>
        </p:sp>
      </p:grpSp>
      <p:cxnSp>
        <p:nvCxnSpPr>
          <p:cNvPr id="29" name="直接连接符 28"/>
          <p:cNvCxnSpPr/>
          <p:nvPr/>
        </p:nvCxnSpPr>
        <p:spPr>
          <a:xfrm>
            <a:off x="5103683" y="4410987"/>
            <a:ext cx="1984632"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3652074" y="502478"/>
            <a:ext cx="4894102" cy="645341"/>
            <a:chOff x="359649" y="177800"/>
            <a:chExt cx="4894102" cy="518438"/>
          </a:xfrm>
        </p:grpSpPr>
        <p:grpSp>
          <p:nvGrpSpPr>
            <p:cNvPr id="57" name="组合 56"/>
            <p:cNvGrpSpPr/>
            <p:nvPr/>
          </p:nvGrpSpPr>
          <p:grpSpPr>
            <a:xfrm>
              <a:off x="359649" y="177800"/>
              <a:ext cx="4894102" cy="518438"/>
              <a:chOff x="231836" y="200413"/>
              <a:chExt cx="3109676" cy="473212"/>
            </a:xfrm>
          </p:grpSpPr>
          <p:sp>
            <p:nvSpPr>
              <p:cNvPr id="59" name="六边形 5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60" name="六边形 5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58" name="矩形 57"/>
            <p:cNvSpPr/>
            <p:nvPr/>
          </p:nvSpPr>
          <p:spPr>
            <a:xfrm>
              <a:off x="1345004" y="239215"/>
              <a:ext cx="2917141" cy="395607"/>
            </a:xfrm>
            <a:prstGeom prst="rect">
              <a:avLst/>
            </a:prstGeom>
          </p:spPr>
          <p:txBody>
            <a:bodyPr wrap="square">
              <a:spAutoFit/>
            </a:bodyPr>
            <a:lstStyle/>
            <a:p>
              <a:pPr fontAlgn="base">
                <a:spcBef>
                  <a:spcPct val="0"/>
                </a:spcBef>
                <a:spcAft>
                  <a:spcPct val="0"/>
                </a:spcAft>
              </a:pPr>
              <a:r>
                <a:rPr lang="en-US"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1.</a:t>
              </a: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 </a:t>
              </a:r>
              <a:r>
                <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rPr>
                <a:t>自产或委托加工</a:t>
              </a:r>
            </a:p>
          </p:txBody>
        </p:sp>
      </p:grpSp>
      <p:sp>
        <p:nvSpPr>
          <p:cNvPr id="4" name="文本框 3"/>
          <p:cNvSpPr txBox="1"/>
          <p:nvPr/>
        </p:nvSpPr>
        <p:spPr>
          <a:xfrm>
            <a:off x="1300163" y="1249684"/>
            <a:ext cx="10172700" cy="5029390"/>
          </a:xfrm>
          <a:prstGeom prst="rect">
            <a:avLst/>
          </a:prstGeom>
          <a:noFill/>
        </p:spPr>
        <p:txBody>
          <a:bodyPr wrap="square" rtlCol="0">
            <a:spAutoFit/>
          </a:bodyPr>
          <a:lstStyle/>
          <a:p>
            <a:pPr>
              <a:lnSpc>
                <a:spcPct val="150000"/>
              </a:lnSpc>
            </a:pPr>
            <a:r>
              <a:rPr lang="zh-CN" altLang="zh-CN" dirty="0">
                <a:solidFill>
                  <a:schemeClr val="tx1">
                    <a:lumMod val="65000"/>
                    <a:lumOff val="35000"/>
                  </a:schemeClr>
                </a:solidFill>
                <a:latin typeface="+mn-ea"/>
              </a:rPr>
              <a:t>《中华人民共和国增值税暂行条例实施细则》第四条：</a:t>
            </a:r>
          </a:p>
          <a:p>
            <a:pPr>
              <a:lnSpc>
                <a:spcPct val="150000"/>
              </a:lnSpc>
            </a:pPr>
            <a:r>
              <a:rPr lang="zh-CN" altLang="zh-CN" dirty="0">
                <a:solidFill>
                  <a:schemeClr val="tx1">
                    <a:lumMod val="65000"/>
                    <a:lumOff val="35000"/>
                  </a:schemeClr>
                </a:solidFill>
                <a:latin typeface="+mn-ea"/>
              </a:rPr>
              <a:t>单位或者个体工商户的下列行为，</a:t>
            </a:r>
            <a:r>
              <a:rPr lang="zh-CN" altLang="zh-CN" dirty="0">
                <a:solidFill>
                  <a:srgbClr val="C00000"/>
                </a:solidFill>
                <a:latin typeface="+mn-ea"/>
              </a:rPr>
              <a:t>视同销售货物</a:t>
            </a:r>
            <a:r>
              <a:rPr lang="zh-CN" altLang="zh-CN" dirty="0">
                <a:solidFill>
                  <a:schemeClr val="tx1">
                    <a:lumMod val="65000"/>
                    <a:lumOff val="35000"/>
                  </a:schemeClr>
                </a:solidFill>
                <a:latin typeface="+mn-ea"/>
              </a:rPr>
              <a:t>：</a:t>
            </a:r>
          </a:p>
          <a:p>
            <a:pPr>
              <a:lnSpc>
                <a:spcPct val="150000"/>
              </a:lnSpc>
            </a:pPr>
            <a:r>
              <a:rPr lang="zh-CN" altLang="zh-CN" dirty="0">
                <a:solidFill>
                  <a:schemeClr val="tx1">
                    <a:lumMod val="65000"/>
                    <a:lumOff val="35000"/>
                  </a:schemeClr>
                </a:solidFill>
                <a:latin typeface="+mn-ea"/>
              </a:rPr>
              <a:t>（一）将货物交付其他单位或者个人代销；</a:t>
            </a:r>
          </a:p>
          <a:p>
            <a:pPr>
              <a:lnSpc>
                <a:spcPct val="150000"/>
              </a:lnSpc>
            </a:pPr>
            <a:r>
              <a:rPr lang="zh-CN" altLang="zh-CN" dirty="0">
                <a:solidFill>
                  <a:schemeClr val="tx1">
                    <a:lumMod val="65000"/>
                    <a:lumOff val="35000"/>
                  </a:schemeClr>
                </a:solidFill>
                <a:latin typeface="+mn-ea"/>
              </a:rPr>
              <a:t>（二）销售代销货物；</a:t>
            </a:r>
          </a:p>
          <a:p>
            <a:pPr>
              <a:lnSpc>
                <a:spcPct val="150000"/>
              </a:lnSpc>
            </a:pPr>
            <a:r>
              <a:rPr lang="zh-CN" altLang="zh-CN" dirty="0">
                <a:solidFill>
                  <a:schemeClr val="tx1">
                    <a:lumMod val="65000"/>
                    <a:lumOff val="35000"/>
                  </a:schemeClr>
                </a:solidFill>
                <a:latin typeface="+mn-ea"/>
              </a:rPr>
              <a:t>（三）设有两个以上机构并实行统一核算的纳税人，将货物从一个机构移送其他机构用于销售，但相关机构设在同一县（市）的除外；</a:t>
            </a:r>
          </a:p>
          <a:p>
            <a:pPr>
              <a:lnSpc>
                <a:spcPct val="150000"/>
              </a:lnSpc>
            </a:pPr>
            <a:r>
              <a:rPr lang="zh-CN" altLang="zh-CN" dirty="0">
                <a:solidFill>
                  <a:schemeClr val="tx1">
                    <a:lumMod val="65000"/>
                    <a:lumOff val="35000"/>
                  </a:schemeClr>
                </a:solidFill>
                <a:latin typeface="+mn-ea"/>
              </a:rPr>
              <a:t>（四）将自产或者委托加工的货物用于非增值税应税项目；</a:t>
            </a:r>
          </a:p>
          <a:p>
            <a:pPr>
              <a:lnSpc>
                <a:spcPct val="150000"/>
              </a:lnSpc>
            </a:pPr>
            <a:r>
              <a:rPr lang="zh-CN" altLang="zh-CN" dirty="0">
                <a:solidFill>
                  <a:srgbClr val="C00000"/>
                </a:solidFill>
                <a:latin typeface="+mn-ea"/>
              </a:rPr>
              <a:t>（五）将自产、委托加工的货物用于集体福利或者个人消费；</a:t>
            </a:r>
          </a:p>
          <a:p>
            <a:pPr>
              <a:lnSpc>
                <a:spcPct val="150000"/>
              </a:lnSpc>
            </a:pPr>
            <a:r>
              <a:rPr lang="zh-CN" altLang="zh-CN" dirty="0">
                <a:solidFill>
                  <a:schemeClr val="tx1">
                    <a:lumMod val="65000"/>
                    <a:lumOff val="35000"/>
                  </a:schemeClr>
                </a:solidFill>
                <a:latin typeface="+mn-ea"/>
              </a:rPr>
              <a:t>（六）将自产、委托加工或者购进的货物作为投资，提供给其他单位或者个体工商户；</a:t>
            </a:r>
          </a:p>
          <a:p>
            <a:pPr>
              <a:lnSpc>
                <a:spcPct val="150000"/>
              </a:lnSpc>
            </a:pPr>
            <a:r>
              <a:rPr lang="zh-CN" altLang="zh-CN" dirty="0">
                <a:solidFill>
                  <a:schemeClr val="tx1">
                    <a:lumMod val="65000"/>
                    <a:lumOff val="35000"/>
                  </a:schemeClr>
                </a:solidFill>
                <a:latin typeface="+mn-ea"/>
              </a:rPr>
              <a:t>（七）将自产、委托加工或者购进的货物分配给股东或者投资者</a:t>
            </a:r>
            <a:r>
              <a:rPr lang="zh-CN" altLang="en-US" dirty="0">
                <a:solidFill>
                  <a:schemeClr val="tx1">
                    <a:lumMod val="65000"/>
                    <a:lumOff val="35000"/>
                  </a:schemeClr>
                </a:solidFill>
                <a:latin typeface="+mn-ea"/>
              </a:rPr>
              <a:t>；</a:t>
            </a:r>
            <a:endParaRPr lang="zh-CN" altLang="zh-CN" dirty="0">
              <a:solidFill>
                <a:schemeClr val="tx1">
                  <a:lumMod val="65000"/>
                  <a:lumOff val="35000"/>
                </a:schemeClr>
              </a:solidFill>
              <a:latin typeface="+mn-ea"/>
            </a:endParaRPr>
          </a:p>
          <a:p>
            <a:pPr>
              <a:lnSpc>
                <a:spcPct val="150000"/>
              </a:lnSpc>
            </a:pPr>
            <a:r>
              <a:rPr lang="zh-CN" altLang="zh-CN" dirty="0">
                <a:solidFill>
                  <a:srgbClr val="C00000"/>
                </a:solidFill>
                <a:latin typeface="+mn-ea"/>
              </a:rPr>
              <a:t>（八）将自产、委托加工或者购进的货物无偿赠送其他单位或者个人。</a:t>
            </a:r>
          </a:p>
          <a:p>
            <a:pPr>
              <a:lnSpc>
                <a:spcPct val="150000"/>
              </a:lnSpc>
            </a:pPr>
            <a:endParaRPr kumimoji="1" lang="zh-CN" altLang="zh-CN" dirty="0">
              <a:solidFill>
                <a:srgbClr val="C00000"/>
              </a:solidFill>
              <a:latin typeface="+mn-ea"/>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3652074" y="502478"/>
            <a:ext cx="4894102" cy="645341"/>
            <a:chOff x="359649" y="177800"/>
            <a:chExt cx="4894102" cy="518438"/>
          </a:xfrm>
        </p:grpSpPr>
        <p:grpSp>
          <p:nvGrpSpPr>
            <p:cNvPr id="57" name="组合 56"/>
            <p:cNvGrpSpPr/>
            <p:nvPr/>
          </p:nvGrpSpPr>
          <p:grpSpPr>
            <a:xfrm>
              <a:off x="359649" y="177800"/>
              <a:ext cx="4894102" cy="518438"/>
              <a:chOff x="231836" y="200413"/>
              <a:chExt cx="3109676" cy="473212"/>
            </a:xfrm>
          </p:grpSpPr>
          <p:sp>
            <p:nvSpPr>
              <p:cNvPr id="59" name="六边形 5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60" name="六边形 5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58" name="矩形 57"/>
            <p:cNvSpPr/>
            <p:nvPr/>
          </p:nvSpPr>
          <p:spPr>
            <a:xfrm>
              <a:off x="2164777" y="239215"/>
              <a:ext cx="1277596" cy="395607"/>
            </a:xfrm>
            <a:prstGeom prst="rect">
              <a:avLst/>
            </a:prstGeom>
          </p:spPr>
          <p:txBody>
            <a:bodyPr wrap="square">
              <a:spAutoFit/>
            </a:bodyPr>
            <a:lstStyle/>
            <a:p>
              <a:pPr fontAlgn="base">
                <a:spcBef>
                  <a:spcPct val="0"/>
                </a:spcBef>
                <a:spcAft>
                  <a:spcPct val="0"/>
                </a:spcAft>
              </a:pPr>
              <a:r>
                <a:rPr lang="en-US"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2.</a:t>
              </a: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 外购</a:t>
              </a:r>
              <a:endPar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endParaRPr>
            </a:p>
          </p:txBody>
        </p:sp>
      </p:grpSp>
      <p:sp>
        <p:nvSpPr>
          <p:cNvPr id="4" name="文本框 3"/>
          <p:cNvSpPr txBox="1"/>
          <p:nvPr/>
        </p:nvSpPr>
        <p:spPr>
          <a:xfrm>
            <a:off x="1300163" y="1621481"/>
            <a:ext cx="10172700" cy="3830955"/>
          </a:xfrm>
          <a:prstGeom prst="rect">
            <a:avLst/>
          </a:prstGeom>
          <a:noFill/>
        </p:spPr>
        <p:txBody>
          <a:bodyPr wrap="square" rtlCol="0">
            <a:spAutoFit/>
          </a:bodyPr>
          <a:lstStyle/>
          <a:p>
            <a:pPr>
              <a:lnSpc>
                <a:spcPct val="150000"/>
              </a:lnSpc>
            </a:pPr>
            <a:r>
              <a:rPr lang="zh-CN" altLang="zh-CN" dirty="0">
                <a:solidFill>
                  <a:schemeClr val="tx1">
                    <a:lumMod val="65000"/>
                    <a:lumOff val="35000"/>
                  </a:schemeClr>
                </a:solidFill>
                <a:latin typeface="+mn-ea"/>
              </a:rPr>
              <a:t>《中华人民共和国增值税暂行条例》：</a:t>
            </a:r>
          </a:p>
          <a:p>
            <a:pPr>
              <a:lnSpc>
                <a:spcPct val="150000"/>
              </a:lnSpc>
            </a:pPr>
            <a:r>
              <a:rPr lang="zh-CN" altLang="zh-CN" dirty="0">
                <a:solidFill>
                  <a:schemeClr val="tx1">
                    <a:lumMod val="65000"/>
                    <a:lumOff val="35000"/>
                  </a:schemeClr>
                </a:solidFill>
                <a:latin typeface="+mn-ea"/>
                <a:sym typeface="+mn-ea"/>
              </a:rPr>
              <a:t>第十条</a:t>
            </a:r>
            <a:r>
              <a:rPr lang="en-US" altLang="zh-CN" dirty="0">
                <a:solidFill>
                  <a:schemeClr val="tx1">
                    <a:lumMod val="65000"/>
                    <a:lumOff val="35000"/>
                  </a:schemeClr>
                </a:solidFill>
                <a:latin typeface="+mn-ea"/>
                <a:sym typeface="+mn-ea"/>
              </a:rPr>
              <a:t> </a:t>
            </a:r>
            <a:r>
              <a:rPr lang="zh-CN" altLang="zh-CN" dirty="0">
                <a:solidFill>
                  <a:schemeClr val="tx1">
                    <a:lumMod val="65000"/>
                    <a:lumOff val="35000"/>
                  </a:schemeClr>
                </a:solidFill>
                <a:latin typeface="+mn-ea"/>
              </a:rPr>
              <a:t>下列项目的</a:t>
            </a:r>
            <a:r>
              <a:rPr lang="zh-CN" altLang="zh-CN" dirty="0">
                <a:solidFill>
                  <a:srgbClr val="C00000"/>
                </a:solidFill>
                <a:latin typeface="+mn-ea"/>
              </a:rPr>
              <a:t>进项税额不得从销项税额中抵扣</a:t>
            </a:r>
            <a:r>
              <a:rPr lang="zh-CN" altLang="zh-CN" dirty="0">
                <a:solidFill>
                  <a:schemeClr val="tx1">
                    <a:lumMod val="65000"/>
                    <a:lumOff val="35000"/>
                  </a:schemeClr>
                </a:solidFill>
                <a:latin typeface="+mn-ea"/>
              </a:rPr>
              <a:t>：</a:t>
            </a:r>
          </a:p>
          <a:p>
            <a:pPr>
              <a:lnSpc>
                <a:spcPct val="150000"/>
              </a:lnSpc>
            </a:pP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一</a:t>
            </a: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用于简易计税方法计税项目、免征增值税项目、</a:t>
            </a:r>
            <a:r>
              <a:rPr lang="zh-CN" altLang="zh-CN" dirty="0">
                <a:solidFill>
                  <a:srgbClr val="C00000"/>
                </a:solidFill>
                <a:latin typeface="+mn-ea"/>
              </a:rPr>
              <a:t>集体福利或者个人消费的</a:t>
            </a:r>
            <a:r>
              <a:rPr lang="zh-CN" altLang="zh-CN" dirty="0">
                <a:solidFill>
                  <a:schemeClr val="tx1">
                    <a:lumMod val="65000"/>
                    <a:lumOff val="35000"/>
                  </a:schemeClr>
                </a:solidFill>
                <a:latin typeface="+mn-ea"/>
              </a:rPr>
              <a:t>购进货物、劳务、服务、无形资产和不动产</a:t>
            </a:r>
            <a:r>
              <a:rPr lang="zh-CN" altLang="en-US" dirty="0">
                <a:solidFill>
                  <a:schemeClr val="tx1">
                    <a:lumMod val="65000"/>
                    <a:lumOff val="35000"/>
                  </a:schemeClr>
                </a:solidFill>
                <a:latin typeface="+mn-ea"/>
              </a:rPr>
              <a:t>；</a:t>
            </a:r>
            <a:endParaRPr lang="zh-CN" altLang="zh-CN" dirty="0">
              <a:solidFill>
                <a:schemeClr val="tx1">
                  <a:lumMod val="65000"/>
                  <a:lumOff val="35000"/>
                </a:schemeClr>
              </a:solidFill>
              <a:latin typeface="+mn-ea"/>
            </a:endParaRPr>
          </a:p>
          <a:p>
            <a:pPr>
              <a:lnSpc>
                <a:spcPct val="150000"/>
              </a:lnSpc>
            </a:pP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二</a:t>
            </a: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非正常损失的购进货物，以及相关的劳务和交通运输服务</a:t>
            </a:r>
            <a:r>
              <a:rPr lang="zh-CN" altLang="en-US" dirty="0">
                <a:solidFill>
                  <a:schemeClr val="tx1">
                    <a:lumMod val="65000"/>
                    <a:lumOff val="35000"/>
                  </a:schemeClr>
                </a:solidFill>
                <a:latin typeface="+mn-ea"/>
              </a:rPr>
              <a:t>；</a:t>
            </a:r>
            <a:endParaRPr lang="zh-CN" altLang="zh-CN" dirty="0">
              <a:solidFill>
                <a:schemeClr val="tx1">
                  <a:lumMod val="65000"/>
                  <a:lumOff val="35000"/>
                </a:schemeClr>
              </a:solidFill>
              <a:latin typeface="+mn-ea"/>
            </a:endParaRPr>
          </a:p>
          <a:p>
            <a:pPr>
              <a:lnSpc>
                <a:spcPct val="150000"/>
              </a:lnSpc>
            </a:pP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三</a:t>
            </a: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非正常损失的在产品、产成品所耗用的购进货物</a:t>
            </a: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不包括固定资产</a:t>
            </a: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、劳务和交通运输服务</a:t>
            </a:r>
            <a:r>
              <a:rPr lang="zh-CN" altLang="en-US" dirty="0">
                <a:solidFill>
                  <a:schemeClr val="tx1">
                    <a:lumMod val="65000"/>
                    <a:lumOff val="35000"/>
                  </a:schemeClr>
                </a:solidFill>
                <a:latin typeface="+mn-ea"/>
              </a:rPr>
              <a:t>；</a:t>
            </a:r>
            <a:endParaRPr lang="zh-CN" altLang="zh-CN" dirty="0">
              <a:solidFill>
                <a:schemeClr val="tx1">
                  <a:lumMod val="65000"/>
                  <a:lumOff val="35000"/>
                </a:schemeClr>
              </a:solidFill>
              <a:latin typeface="+mn-ea"/>
            </a:endParaRPr>
          </a:p>
          <a:p>
            <a:pPr>
              <a:lnSpc>
                <a:spcPct val="150000"/>
              </a:lnSpc>
            </a:pP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四</a:t>
            </a: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国务院规定的其他项目。</a:t>
            </a:r>
          </a:p>
          <a:p>
            <a:pPr>
              <a:lnSpc>
                <a:spcPct val="150000"/>
              </a:lnSpc>
            </a:pPr>
            <a:endParaRPr lang="zh-CN" altLang="zh-CN" dirty="0">
              <a:solidFill>
                <a:schemeClr val="tx1">
                  <a:lumMod val="65000"/>
                  <a:lumOff val="35000"/>
                </a:schemeClr>
              </a:solidFill>
              <a:latin typeface="+mn-ea"/>
            </a:endParaRPr>
          </a:p>
          <a:p>
            <a:pPr>
              <a:lnSpc>
                <a:spcPct val="150000"/>
              </a:lnSpc>
            </a:pPr>
            <a:r>
              <a:rPr lang="zh-CN" altLang="zh-CN" dirty="0">
                <a:solidFill>
                  <a:schemeClr val="tx1">
                    <a:lumMod val="65000"/>
                    <a:lumOff val="35000"/>
                  </a:schemeClr>
                </a:solidFill>
                <a:latin typeface="+mn-ea"/>
              </a:rPr>
              <a:t>第二十二条 条例第十条第（一）项所称</a:t>
            </a:r>
            <a:r>
              <a:rPr lang="zh-CN" altLang="zh-CN" dirty="0">
                <a:solidFill>
                  <a:srgbClr val="C00000"/>
                </a:solidFill>
                <a:latin typeface="+mn-ea"/>
              </a:rPr>
              <a:t>个人消费包括纳税人的交际应酬消费</a:t>
            </a:r>
            <a:r>
              <a:rPr lang="zh-CN" altLang="zh-CN" dirty="0">
                <a:solidFill>
                  <a:schemeClr val="tx1">
                    <a:lumMod val="65000"/>
                    <a:lumOff val="35000"/>
                  </a:schemeClr>
                </a:solidFill>
                <a:latin typeface="+mn-ea"/>
              </a:rPr>
              <a:t>。</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36525" y="3285298"/>
            <a:ext cx="4134465" cy="988347"/>
          </a:xfrm>
          <a:prstGeom prst="rect">
            <a:avLst/>
          </a:prstGeom>
        </p:spPr>
        <p:txBody>
          <a:bodyPr wrap="none">
            <a:spAutoFit/>
          </a:bodyPr>
          <a:lstStyle/>
          <a:p>
            <a:pPr algn="ctr" fontAlgn="base">
              <a:lnSpc>
                <a:spcPct val="150000"/>
              </a:lnSpc>
              <a:spcBef>
                <a:spcPct val="0"/>
              </a:spcBef>
              <a:spcAft>
                <a:spcPct val="0"/>
              </a:spcAft>
            </a:pPr>
            <a:r>
              <a:rPr lang="zh-CN" altLang="en-US" sz="4400" b="1" dirty="0">
                <a:solidFill>
                  <a:schemeClr val="tx1">
                    <a:lumMod val="65000"/>
                    <a:lumOff val="35000"/>
                  </a:schemeClr>
                </a:solidFill>
                <a:latin typeface="+mn-ea"/>
                <a:cs typeface="+mn-ea"/>
                <a:sym typeface="字魂58号-创中黑" panose="00000500000000000000" pitchFamily="2" charset="-122"/>
              </a:rPr>
              <a:t>企业所得税处理</a:t>
            </a:r>
            <a:endParaRPr lang="en-US" altLang="zh-CN" sz="4400" b="1" dirty="0">
              <a:solidFill>
                <a:schemeClr val="tx1">
                  <a:lumMod val="65000"/>
                  <a:lumOff val="35000"/>
                </a:schemeClr>
              </a:solidFill>
              <a:latin typeface="+mn-ea"/>
              <a:cs typeface="+mn-ea"/>
              <a:sym typeface="字魂58号-创中黑" panose="00000500000000000000" pitchFamily="2" charset="-122"/>
            </a:endParaRPr>
          </a:p>
        </p:txBody>
      </p:sp>
      <p:grpSp>
        <p:nvGrpSpPr>
          <p:cNvPr id="17" name="组合 16"/>
          <p:cNvGrpSpPr/>
          <p:nvPr/>
        </p:nvGrpSpPr>
        <p:grpSpPr>
          <a:xfrm>
            <a:off x="5374817" y="1672017"/>
            <a:ext cx="1442365" cy="1442365"/>
            <a:chOff x="1677608" y="2996952"/>
            <a:chExt cx="1395643" cy="1395643"/>
          </a:xfrm>
        </p:grpSpPr>
        <p:sp>
          <p:nvSpPr>
            <p:cNvPr id="1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19" name="Oval 29"/>
            <p:cNvSpPr>
              <a:spLocks noChangeAspect="1"/>
            </p:cNvSpPr>
            <p:nvPr/>
          </p:nvSpPr>
          <p:spPr>
            <a:xfrm>
              <a:off x="1797344" y="3116688"/>
              <a:ext cx="1171185" cy="1156168"/>
            </a:xfrm>
            <a:prstGeom prst="ellipse">
              <a:avLst/>
            </a:prstGeom>
            <a:solidFill>
              <a:srgbClr val="0070C0"/>
            </a:solidFill>
            <a:ln w="6350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rPr>
                <a:t>0</a:t>
              </a:r>
              <a:r>
                <a:rPr lang="en-US" altLang="zh-CN" sz="4000" b="1" dirty="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rPr>
                <a:t>2</a:t>
              </a:r>
              <a:endParaRPr lang="en-US" sz="4000" b="1" dirty="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cxnSp>
        <p:nvCxnSpPr>
          <p:cNvPr id="29" name="直接连接符 28"/>
          <p:cNvCxnSpPr/>
          <p:nvPr/>
        </p:nvCxnSpPr>
        <p:spPr>
          <a:xfrm>
            <a:off x="5103683" y="4410987"/>
            <a:ext cx="1984632"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3652074" y="502478"/>
            <a:ext cx="4894102" cy="645341"/>
            <a:chOff x="359649" y="177800"/>
            <a:chExt cx="4894102" cy="518438"/>
          </a:xfrm>
        </p:grpSpPr>
        <p:grpSp>
          <p:nvGrpSpPr>
            <p:cNvPr id="57" name="组合 56"/>
            <p:cNvGrpSpPr/>
            <p:nvPr/>
          </p:nvGrpSpPr>
          <p:grpSpPr>
            <a:xfrm>
              <a:off x="359649" y="177800"/>
              <a:ext cx="4894102" cy="518438"/>
              <a:chOff x="231836" y="200413"/>
              <a:chExt cx="3109676" cy="473212"/>
            </a:xfrm>
          </p:grpSpPr>
          <p:sp>
            <p:nvSpPr>
              <p:cNvPr id="59" name="六边形 5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60" name="六边形 5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58" name="矩形 57"/>
            <p:cNvSpPr/>
            <p:nvPr/>
          </p:nvSpPr>
          <p:spPr>
            <a:xfrm>
              <a:off x="1136017" y="239215"/>
              <a:ext cx="3335117" cy="395607"/>
            </a:xfrm>
            <a:prstGeom prst="rect">
              <a:avLst/>
            </a:prstGeom>
          </p:spPr>
          <p:txBody>
            <a:bodyPr wrap="square">
              <a:spAutoFit/>
            </a:bodyPr>
            <a:lstStyle/>
            <a:p>
              <a:pPr fontAlgn="base">
                <a:spcBef>
                  <a:spcPct val="0"/>
                </a:spcBef>
                <a:spcAft>
                  <a:spcPct val="0"/>
                </a:spcAft>
              </a:pPr>
              <a:r>
                <a:rPr lang="en-US"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1.</a:t>
              </a: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 确认视同销售收入</a:t>
              </a:r>
              <a:endPar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endParaRPr>
            </a:p>
          </p:txBody>
        </p:sp>
      </p:grpSp>
      <p:sp>
        <p:nvSpPr>
          <p:cNvPr id="4" name="文本框 3"/>
          <p:cNvSpPr txBox="1"/>
          <p:nvPr/>
        </p:nvSpPr>
        <p:spPr>
          <a:xfrm>
            <a:off x="1300163" y="1935480"/>
            <a:ext cx="10172700" cy="1705403"/>
          </a:xfrm>
          <a:prstGeom prst="rect">
            <a:avLst/>
          </a:prstGeom>
          <a:noFill/>
        </p:spPr>
        <p:txBody>
          <a:bodyPr wrap="square" rtlCol="0">
            <a:spAutoFit/>
          </a:bodyPr>
          <a:lstStyle/>
          <a:p>
            <a:pPr>
              <a:lnSpc>
                <a:spcPct val="150000"/>
              </a:lnSpc>
            </a:pPr>
            <a:r>
              <a:rPr lang="zh-CN" altLang="zh-CN" dirty="0">
                <a:solidFill>
                  <a:schemeClr val="tx1">
                    <a:lumMod val="65000"/>
                    <a:lumOff val="35000"/>
                  </a:schemeClr>
                </a:solidFill>
                <a:latin typeface="+mn-ea"/>
              </a:rPr>
              <a:t>《中华人民共和国企业所得税法实施条例》第二十五条：</a:t>
            </a:r>
          </a:p>
          <a:p>
            <a:pPr>
              <a:lnSpc>
                <a:spcPct val="150000"/>
              </a:lnSpc>
            </a:pPr>
            <a:r>
              <a:rPr lang="zh-CN" altLang="zh-CN" dirty="0">
                <a:solidFill>
                  <a:schemeClr val="tx1">
                    <a:lumMod val="65000"/>
                    <a:lumOff val="35000"/>
                  </a:schemeClr>
                </a:solidFill>
                <a:latin typeface="+mn-ea"/>
              </a:rPr>
              <a:t>企业发生非货币性资产交换，以及将货物、财产、劳务用于</a:t>
            </a:r>
            <a:r>
              <a:rPr lang="zh-CN" altLang="zh-CN" dirty="0">
                <a:solidFill>
                  <a:srgbClr val="C00000"/>
                </a:solidFill>
                <a:latin typeface="+mn-ea"/>
              </a:rPr>
              <a:t>捐赠、偿债、赞助、集资、广告、样品、职工福利或者利润分配</a:t>
            </a:r>
            <a:r>
              <a:rPr lang="zh-CN" altLang="zh-CN" dirty="0">
                <a:solidFill>
                  <a:schemeClr val="tx1">
                    <a:lumMod val="65000"/>
                    <a:lumOff val="35000"/>
                  </a:schemeClr>
                </a:solidFill>
                <a:latin typeface="+mn-ea"/>
              </a:rPr>
              <a:t>等用途的，应当视同销售货物、转让财产或者提供劳务，但国务院财政、税务主管部门另有规定的除外。</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652074" y="502478"/>
            <a:ext cx="4894102" cy="645341"/>
            <a:chOff x="231836" y="200413"/>
            <a:chExt cx="3109676" cy="473212"/>
          </a:xfrm>
        </p:grpSpPr>
        <p:sp>
          <p:nvSpPr>
            <p:cNvPr id="59" name="六边形 5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60" name="六边形 5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4" name="文本框 3"/>
          <p:cNvSpPr txBox="1"/>
          <p:nvPr/>
        </p:nvSpPr>
        <p:spPr>
          <a:xfrm>
            <a:off x="1300163" y="1664021"/>
            <a:ext cx="10172700" cy="4198393"/>
          </a:xfrm>
          <a:prstGeom prst="rect">
            <a:avLst/>
          </a:prstGeom>
          <a:noFill/>
        </p:spPr>
        <p:txBody>
          <a:bodyPr wrap="square" rtlCol="0">
            <a:spAutoFit/>
          </a:bodyPr>
          <a:lstStyle/>
          <a:p>
            <a:pPr>
              <a:lnSpc>
                <a:spcPct val="150000"/>
              </a:lnSpc>
            </a:pPr>
            <a:r>
              <a:rPr lang="zh-CN" altLang="zh-CN" dirty="0">
                <a:solidFill>
                  <a:schemeClr val="tx1">
                    <a:lumMod val="65000"/>
                    <a:lumOff val="35000"/>
                  </a:schemeClr>
                </a:solidFill>
                <a:latin typeface="+mn-ea"/>
              </a:rPr>
              <a:t>《国家税务总局关于企业处置资产所得税处理问题的通知》（国税函〔</a:t>
            </a:r>
            <a:r>
              <a:rPr lang="en-US" altLang="zh-CN" dirty="0">
                <a:solidFill>
                  <a:schemeClr val="tx1">
                    <a:lumMod val="65000"/>
                    <a:lumOff val="35000"/>
                  </a:schemeClr>
                </a:solidFill>
                <a:latin typeface="+mn-ea"/>
              </a:rPr>
              <a:t>2008</a:t>
            </a:r>
            <a:r>
              <a:rPr lang="zh-CN" altLang="zh-CN" dirty="0">
                <a:solidFill>
                  <a:schemeClr val="tx1">
                    <a:lumMod val="65000"/>
                    <a:lumOff val="35000"/>
                  </a:schemeClr>
                </a:solidFill>
                <a:latin typeface="+mn-ea"/>
              </a:rPr>
              <a:t>〕</a:t>
            </a:r>
            <a:r>
              <a:rPr lang="en-US" altLang="zh-CN" dirty="0">
                <a:solidFill>
                  <a:schemeClr val="tx1">
                    <a:lumMod val="65000"/>
                    <a:lumOff val="35000"/>
                  </a:schemeClr>
                </a:solidFill>
                <a:latin typeface="+mn-ea"/>
              </a:rPr>
              <a:t>828</a:t>
            </a:r>
            <a:r>
              <a:rPr lang="zh-CN" altLang="zh-CN" dirty="0">
                <a:solidFill>
                  <a:schemeClr val="tx1">
                    <a:lumMod val="65000"/>
                    <a:lumOff val="35000"/>
                  </a:schemeClr>
                </a:solidFill>
                <a:latin typeface="+mn-ea"/>
              </a:rPr>
              <a:t>号）第二条：</a:t>
            </a:r>
          </a:p>
          <a:p>
            <a:pPr>
              <a:lnSpc>
                <a:spcPct val="150000"/>
              </a:lnSpc>
            </a:pPr>
            <a:r>
              <a:rPr lang="zh-CN" altLang="zh-CN" dirty="0">
                <a:solidFill>
                  <a:schemeClr val="tx1">
                    <a:lumMod val="65000"/>
                    <a:lumOff val="35000"/>
                  </a:schemeClr>
                </a:solidFill>
                <a:latin typeface="+mn-ea"/>
              </a:rPr>
              <a:t>二、企业将资产移送他人的下列情形，因资产所有权属已发生改变而不属于内部处置资产，应按规定视同销售确定收入。</a:t>
            </a:r>
            <a:endParaRPr lang="en-US" altLang="zh-CN" dirty="0">
              <a:solidFill>
                <a:schemeClr val="tx1">
                  <a:lumMod val="65000"/>
                  <a:lumOff val="35000"/>
                </a:schemeClr>
              </a:solidFill>
              <a:latin typeface="+mn-ea"/>
            </a:endParaRPr>
          </a:p>
          <a:p>
            <a:pPr>
              <a:lnSpc>
                <a:spcPct val="150000"/>
              </a:lnSpc>
            </a:pPr>
            <a:r>
              <a:rPr lang="zh-CN" altLang="zh-CN" dirty="0">
                <a:solidFill>
                  <a:srgbClr val="C00000"/>
                </a:solidFill>
                <a:latin typeface="+mn-ea"/>
              </a:rPr>
              <a:t>（一）用于市场推广或销售；</a:t>
            </a:r>
          </a:p>
          <a:p>
            <a:pPr>
              <a:lnSpc>
                <a:spcPct val="150000"/>
              </a:lnSpc>
            </a:pPr>
            <a:r>
              <a:rPr lang="zh-CN" altLang="zh-CN" dirty="0">
                <a:solidFill>
                  <a:srgbClr val="C00000"/>
                </a:solidFill>
                <a:latin typeface="+mn-ea"/>
              </a:rPr>
              <a:t>（二）用于交际应酬；</a:t>
            </a:r>
          </a:p>
          <a:p>
            <a:pPr>
              <a:lnSpc>
                <a:spcPct val="150000"/>
              </a:lnSpc>
            </a:pPr>
            <a:r>
              <a:rPr lang="zh-CN" altLang="zh-CN" dirty="0">
                <a:solidFill>
                  <a:srgbClr val="C00000"/>
                </a:solidFill>
                <a:latin typeface="+mn-ea"/>
              </a:rPr>
              <a:t>（三）用于职工奖励或福利；</a:t>
            </a:r>
          </a:p>
          <a:p>
            <a:pPr>
              <a:lnSpc>
                <a:spcPct val="150000"/>
              </a:lnSpc>
            </a:pPr>
            <a:r>
              <a:rPr lang="zh-CN" altLang="zh-CN" dirty="0">
                <a:solidFill>
                  <a:schemeClr val="tx1">
                    <a:lumMod val="65000"/>
                    <a:lumOff val="35000"/>
                  </a:schemeClr>
                </a:solidFill>
                <a:latin typeface="+mn-ea"/>
              </a:rPr>
              <a:t>（四）用于股息分配；</a:t>
            </a:r>
          </a:p>
          <a:p>
            <a:pPr>
              <a:lnSpc>
                <a:spcPct val="150000"/>
              </a:lnSpc>
            </a:pPr>
            <a:r>
              <a:rPr lang="zh-CN" altLang="zh-CN" dirty="0">
                <a:solidFill>
                  <a:schemeClr val="tx1">
                    <a:lumMod val="65000"/>
                    <a:lumOff val="35000"/>
                  </a:schemeClr>
                </a:solidFill>
                <a:latin typeface="+mn-ea"/>
              </a:rPr>
              <a:t>（五）用于对外捐赠；</a:t>
            </a:r>
          </a:p>
          <a:p>
            <a:pPr>
              <a:lnSpc>
                <a:spcPct val="150000"/>
              </a:lnSpc>
            </a:pPr>
            <a:r>
              <a:rPr lang="zh-CN" altLang="zh-CN" dirty="0">
                <a:solidFill>
                  <a:schemeClr val="tx1">
                    <a:lumMod val="65000"/>
                    <a:lumOff val="35000"/>
                  </a:schemeClr>
                </a:solidFill>
                <a:latin typeface="+mn-ea"/>
              </a:rPr>
              <a:t>（六）其他改变资产所有权属的用途。 </a:t>
            </a:r>
          </a:p>
          <a:p>
            <a:pPr>
              <a:lnSpc>
                <a:spcPct val="150000"/>
              </a:lnSpc>
            </a:pPr>
            <a:endParaRPr lang="zh-CN" altLang="zh-CN" dirty="0">
              <a:solidFill>
                <a:schemeClr val="tx1">
                  <a:lumMod val="65000"/>
                  <a:lumOff val="35000"/>
                </a:schemeClr>
              </a:solidFill>
              <a:latin typeface="+mn-ea"/>
            </a:endParaRPr>
          </a:p>
        </p:txBody>
      </p:sp>
      <p:sp>
        <p:nvSpPr>
          <p:cNvPr id="8" name="矩形 7"/>
          <p:cNvSpPr/>
          <p:nvPr/>
        </p:nvSpPr>
        <p:spPr>
          <a:xfrm>
            <a:off x="4428442" y="578926"/>
            <a:ext cx="3335117" cy="492443"/>
          </a:xfrm>
          <a:prstGeom prst="rect">
            <a:avLst/>
          </a:prstGeom>
        </p:spPr>
        <p:txBody>
          <a:bodyPr wrap="square">
            <a:spAutoFit/>
          </a:bodyPr>
          <a:lstStyle/>
          <a:p>
            <a:pPr fontAlgn="base">
              <a:spcBef>
                <a:spcPct val="0"/>
              </a:spcBef>
              <a:spcAft>
                <a:spcPct val="0"/>
              </a:spcAft>
            </a:pPr>
            <a:r>
              <a:rPr lang="en-US"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1.</a:t>
            </a: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 确认视同销售收入</a:t>
            </a:r>
            <a:endPar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929908" y="502478"/>
            <a:ext cx="8332185" cy="645341"/>
            <a:chOff x="231836" y="200413"/>
            <a:chExt cx="3109676" cy="473212"/>
          </a:xfrm>
        </p:grpSpPr>
        <p:sp>
          <p:nvSpPr>
            <p:cNvPr id="59" name="六边形 58"/>
            <p:cNvSpPr/>
            <p:nvPr/>
          </p:nvSpPr>
          <p:spPr>
            <a:xfrm>
              <a:off x="231836" y="200413"/>
              <a:ext cx="3109676" cy="473212"/>
            </a:xfrm>
            <a:prstGeom prst="hexagon">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A783A"/>
                </a:solidFill>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sp>
          <p:nvSpPr>
            <p:cNvPr id="60" name="六边形 59"/>
            <p:cNvSpPr/>
            <p:nvPr/>
          </p:nvSpPr>
          <p:spPr>
            <a:xfrm>
              <a:off x="297854" y="261943"/>
              <a:ext cx="2977641" cy="350153"/>
            </a:xfrm>
            <a:prstGeom prst="hexagon">
              <a:avLst/>
            </a:prstGeom>
            <a:solidFill>
              <a:srgbClr val="0070C0"/>
            </a:solidFill>
            <a:ln w="22225">
              <a:solidFill>
                <a:schemeClr val="bg1"/>
              </a:solidFill>
            </a:ln>
            <a:effectLst>
              <a:innerShdw blurRad="330200" dist="50800" dir="1158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solidFill>
                <a:effectLst>
                  <a:outerShdw blurRad="38100" dist="38100" dir="2700000" algn="tl">
                    <a:srgbClr val="0E564F"/>
                  </a:outerShdw>
                </a:effectLst>
                <a:latin typeface="字魂58号-创中黑" panose="00000500000000000000" pitchFamily="2" charset="-122"/>
                <a:ea typeface="字魂58号-创中黑" panose="00000500000000000000" pitchFamily="2" charset="-122"/>
                <a:cs typeface="+mn-ea"/>
                <a:sym typeface="字魂58号-创中黑" panose="00000500000000000000" pitchFamily="2" charset="-122"/>
              </a:endParaRPr>
            </a:p>
          </p:txBody>
        </p:sp>
      </p:grpSp>
      <p:sp>
        <p:nvSpPr>
          <p:cNvPr id="4" name="文本框 3"/>
          <p:cNvSpPr txBox="1"/>
          <p:nvPr/>
        </p:nvSpPr>
        <p:spPr>
          <a:xfrm>
            <a:off x="1300163" y="1664021"/>
            <a:ext cx="10172700" cy="3367397"/>
          </a:xfrm>
          <a:prstGeom prst="rect">
            <a:avLst/>
          </a:prstGeom>
          <a:noFill/>
        </p:spPr>
        <p:txBody>
          <a:bodyPr wrap="square" rtlCol="0">
            <a:spAutoFit/>
          </a:bodyPr>
          <a:lstStyle/>
          <a:p>
            <a:pPr>
              <a:lnSpc>
                <a:spcPct val="150000"/>
              </a:lnSpc>
            </a:pPr>
            <a:r>
              <a:rPr lang="zh-CN" altLang="zh-CN" dirty="0">
                <a:solidFill>
                  <a:schemeClr val="tx1">
                    <a:lumMod val="65000"/>
                    <a:lumOff val="35000"/>
                  </a:schemeClr>
                </a:solidFill>
                <a:latin typeface="+mn-ea"/>
              </a:rPr>
              <a:t>《国家税务总局关于企业工资薪金和职工福利费等支出税前扣除问题的公告》（国家税务总局公告</a:t>
            </a:r>
            <a:r>
              <a:rPr lang="en-US" altLang="zh-CN" dirty="0">
                <a:solidFill>
                  <a:schemeClr val="tx1">
                    <a:lumMod val="65000"/>
                    <a:lumOff val="35000"/>
                  </a:schemeClr>
                </a:solidFill>
                <a:latin typeface="+mn-ea"/>
              </a:rPr>
              <a:t>2015</a:t>
            </a:r>
            <a:r>
              <a:rPr lang="zh-CN" altLang="zh-CN" dirty="0">
                <a:solidFill>
                  <a:schemeClr val="tx1">
                    <a:lumMod val="65000"/>
                    <a:lumOff val="35000"/>
                  </a:schemeClr>
                </a:solidFill>
                <a:latin typeface="+mn-ea"/>
              </a:rPr>
              <a:t>年第</a:t>
            </a:r>
            <a:r>
              <a:rPr lang="en-US" altLang="zh-CN" dirty="0">
                <a:solidFill>
                  <a:schemeClr val="tx1">
                    <a:lumMod val="65000"/>
                    <a:lumOff val="35000"/>
                  </a:schemeClr>
                </a:solidFill>
                <a:latin typeface="+mn-ea"/>
              </a:rPr>
              <a:t>34</a:t>
            </a:r>
            <a:r>
              <a:rPr lang="zh-CN" altLang="zh-CN" dirty="0">
                <a:solidFill>
                  <a:schemeClr val="tx1">
                    <a:lumMod val="65000"/>
                    <a:lumOff val="35000"/>
                  </a:schemeClr>
                </a:solidFill>
                <a:latin typeface="+mn-ea"/>
              </a:rPr>
              <a:t>号）</a:t>
            </a:r>
            <a:r>
              <a:rPr lang="zh-CN" altLang="en-US" dirty="0">
                <a:solidFill>
                  <a:schemeClr val="tx1">
                    <a:lumMod val="65000"/>
                    <a:lumOff val="35000"/>
                  </a:schemeClr>
                </a:solidFill>
                <a:latin typeface="+mn-ea"/>
              </a:rPr>
              <a:t>第一条：</a:t>
            </a:r>
            <a:endParaRPr lang="en-US" altLang="zh-CN" dirty="0">
              <a:solidFill>
                <a:schemeClr val="tx1">
                  <a:lumMod val="65000"/>
                  <a:lumOff val="35000"/>
                </a:schemeClr>
              </a:solidFill>
              <a:latin typeface="+mn-ea"/>
            </a:endParaRPr>
          </a:p>
          <a:p>
            <a:pPr>
              <a:lnSpc>
                <a:spcPct val="150000"/>
              </a:lnSpc>
            </a:pPr>
            <a:r>
              <a:rPr lang="zh-CN" altLang="zh-CN" dirty="0">
                <a:solidFill>
                  <a:schemeClr val="tx1">
                    <a:lumMod val="65000"/>
                    <a:lumOff val="35000"/>
                  </a:schemeClr>
                </a:solidFill>
                <a:latin typeface="+mn-ea"/>
              </a:rPr>
              <a:t>一、企业福利性补贴支出税前扣除问题</a:t>
            </a:r>
            <a:endParaRPr lang="en-US" altLang="zh-CN" dirty="0">
              <a:solidFill>
                <a:schemeClr val="tx1">
                  <a:lumMod val="65000"/>
                  <a:lumOff val="35000"/>
                </a:schemeClr>
              </a:solidFill>
              <a:latin typeface="+mn-ea"/>
            </a:endParaRPr>
          </a:p>
          <a:p>
            <a:pPr>
              <a:lnSpc>
                <a:spcPct val="150000"/>
              </a:lnSpc>
            </a:pPr>
            <a:r>
              <a:rPr lang="zh-CN" altLang="zh-CN" dirty="0">
                <a:solidFill>
                  <a:srgbClr val="C00000"/>
                </a:solidFill>
                <a:latin typeface="+mn-ea"/>
              </a:rPr>
              <a:t>列入企业员工工资薪金制度、固定与工资薪金一起发放的福利性补贴</a:t>
            </a:r>
            <a:r>
              <a:rPr lang="zh-CN" altLang="zh-CN" dirty="0">
                <a:solidFill>
                  <a:schemeClr val="tx1">
                    <a:lumMod val="65000"/>
                    <a:lumOff val="35000"/>
                  </a:schemeClr>
                </a:solidFill>
                <a:latin typeface="+mn-ea"/>
              </a:rPr>
              <a:t>，符合《国家税务总局关于企业工资薪金及职工福利费扣除问题的通知》</a:t>
            </a: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国税函〔</a:t>
            </a:r>
            <a:r>
              <a:rPr lang="en-US" altLang="zh-CN" dirty="0">
                <a:solidFill>
                  <a:schemeClr val="tx1">
                    <a:lumMod val="65000"/>
                    <a:lumOff val="35000"/>
                  </a:schemeClr>
                </a:solidFill>
                <a:latin typeface="+mn-ea"/>
              </a:rPr>
              <a:t>2009</a:t>
            </a:r>
            <a:r>
              <a:rPr lang="zh-CN" altLang="zh-CN" dirty="0">
                <a:solidFill>
                  <a:schemeClr val="tx1">
                    <a:lumMod val="65000"/>
                    <a:lumOff val="35000"/>
                  </a:schemeClr>
                </a:solidFill>
                <a:latin typeface="+mn-ea"/>
              </a:rPr>
              <a:t>〕</a:t>
            </a:r>
            <a:r>
              <a:rPr lang="en-US" altLang="zh-CN" dirty="0">
                <a:solidFill>
                  <a:schemeClr val="tx1">
                    <a:lumMod val="65000"/>
                    <a:lumOff val="35000"/>
                  </a:schemeClr>
                </a:solidFill>
                <a:latin typeface="+mn-ea"/>
              </a:rPr>
              <a:t>3</a:t>
            </a:r>
            <a:r>
              <a:rPr lang="zh-CN" altLang="zh-CN" dirty="0">
                <a:solidFill>
                  <a:schemeClr val="tx1">
                    <a:lumMod val="65000"/>
                    <a:lumOff val="35000"/>
                  </a:schemeClr>
                </a:solidFill>
                <a:latin typeface="+mn-ea"/>
              </a:rPr>
              <a:t>号</a:t>
            </a:r>
            <a:r>
              <a:rPr lang="en-US" altLang="zh-CN" dirty="0">
                <a:solidFill>
                  <a:schemeClr val="tx1">
                    <a:lumMod val="65000"/>
                    <a:lumOff val="35000"/>
                  </a:schemeClr>
                </a:solidFill>
                <a:latin typeface="+mn-ea"/>
              </a:rPr>
              <a:t>)</a:t>
            </a:r>
            <a:r>
              <a:rPr lang="zh-CN" altLang="zh-CN" dirty="0">
                <a:solidFill>
                  <a:schemeClr val="tx1">
                    <a:lumMod val="65000"/>
                    <a:lumOff val="35000"/>
                  </a:schemeClr>
                </a:solidFill>
                <a:latin typeface="+mn-ea"/>
              </a:rPr>
              <a:t>第一条规定的，</a:t>
            </a:r>
            <a:r>
              <a:rPr lang="zh-CN" altLang="zh-CN" dirty="0">
                <a:solidFill>
                  <a:srgbClr val="C00000"/>
                </a:solidFill>
                <a:latin typeface="+mn-ea"/>
              </a:rPr>
              <a:t>可作为企业发生的工资薪金支出</a:t>
            </a:r>
            <a:r>
              <a:rPr lang="zh-CN" altLang="zh-CN" dirty="0">
                <a:solidFill>
                  <a:schemeClr val="tx1">
                    <a:lumMod val="65000"/>
                    <a:lumOff val="35000"/>
                  </a:schemeClr>
                </a:solidFill>
                <a:latin typeface="+mn-ea"/>
              </a:rPr>
              <a:t>，按规定在税前扣除。</a:t>
            </a:r>
            <a:endParaRPr lang="en-US" altLang="zh-CN" dirty="0">
              <a:solidFill>
                <a:schemeClr val="tx1">
                  <a:lumMod val="65000"/>
                  <a:lumOff val="35000"/>
                </a:schemeClr>
              </a:solidFill>
              <a:latin typeface="+mn-ea"/>
            </a:endParaRPr>
          </a:p>
          <a:p>
            <a:pPr>
              <a:lnSpc>
                <a:spcPct val="150000"/>
              </a:lnSpc>
            </a:pPr>
            <a:r>
              <a:rPr lang="zh-CN" altLang="zh-CN" dirty="0">
                <a:solidFill>
                  <a:srgbClr val="C00000"/>
                </a:solidFill>
                <a:latin typeface="+mn-ea"/>
              </a:rPr>
              <a:t>不能同时符合上述条件的福利性补贴</a:t>
            </a:r>
            <a:r>
              <a:rPr lang="zh-CN" altLang="zh-CN" dirty="0">
                <a:solidFill>
                  <a:schemeClr val="tx1">
                    <a:lumMod val="65000"/>
                    <a:lumOff val="35000"/>
                  </a:schemeClr>
                </a:solidFill>
                <a:latin typeface="+mn-ea"/>
              </a:rPr>
              <a:t>，应作为国税函〔</a:t>
            </a:r>
            <a:r>
              <a:rPr lang="en-US" altLang="zh-CN" dirty="0">
                <a:solidFill>
                  <a:schemeClr val="tx1">
                    <a:lumMod val="65000"/>
                    <a:lumOff val="35000"/>
                  </a:schemeClr>
                </a:solidFill>
                <a:latin typeface="+mn-ea"/>
              </a:rPr>
              <a:t>2009</a:t>
            </a:r>
            <a:r>
              <a:rPr lang="zh-CN" altLang="zh-CN" dirty="0">
                <a:solidFill>
                  <a:schemeClr val="tx1">
                    <a:lumMod val="65000"/>
                    <a:lumOff val="35000"/>
                  </a:schemeClr>
                </a:solidFill>
                <a:latin typeface="+mn-ea"/>
              </a:rPr>
              <a:t>〕</a:t>
            </a:r>
            <a:r>
              <a:rPr lang="en-US" altLang="zh-CN" dirty="0">
                <a:solidFill>
                  <a:schemeClr val="tx1">
                    <a:lumMod val="65000"/>
                    <a:lumOff val="35000"/>
                  </a:schemeClr>
                </a:solidFill>
                <a:latin typeface="+mn-ea"/>
              </a:rPr>
              <a:t>3</a:t>
            </a:r>
            <a:r>
              <a:rPr lang="zh-CN" altLang="zh-CN" dirty="0">
                <a:solidFill>
                  <a:schemeClr val="tx1">
                    <a:lumMod val="65000"/>
                    <a:lumOff val="35000"/>
                  </a:schemeClr>
                </a:solidFill>
                <a:latin typeface="+mn-ea"/>
              </a:rPr>
              <a:t>号文件第三条规定的</a:t>
            </a:r>
            <a:r>
              <a:rPr lang="zh-CN" altLang="zh-CN" dirty="0">
                <a:solidFill>
                  <a:srgbClr val="C00000"/>
                </a:solidFill>
                <a:latin typeface="+mn-ea"/>
              </a:rPr>
              <a:t>职工福利费，</a:t>
            </a:r>
            <a:r>
              <a:rPr lang="zh-CN" altLang="zh-CN" dirty="0">
                <a:solidFill>
                  <a:schemeClr val="tx1">
                    <a:lumMod val="65000"/>
                    <a:lumOff val="35000"/>
                  </a:schemeClr>
                </a:solidFill>
                <a:latin typeface="+mn-ea"/>
              </a:rPr>
              <a:t>按规定计算限额税前扣除。</a:t>
            </a:r>
          </a:p>
        </p:txBody>
      </p:sp>
      <p:sp>
        <p:nvSpPr>
          <p:cNvPr id="8" name="矩形 7"/>
          <p:cNvSpPr/>
          <p:nvPr/>
        </p:nvSpPr>
        <p:spPr>
          <a:xfrm>
            <a:off x="2500122" y="586389"/>
            <a:ext cx="7191757" cy="492443"/>
          </a:xfrm>
          <a:prstGeom prst="rect">
            <a:avLst/>
          </a:prstGeom>
        </p:spPr>
        <p:txBody>
          <a:bodyPr wrap="square">
            <a:spAutoFit/>
          </a:bodyPr>
          <a:lstStyle/>
          <a:p>
            <a:pPr fontAlgn="base">
              <a:spcBef>
                <a:spcPct val="0"/>
              </a:spcBef>
              <a:spcAft>
                <a:spcPct val="0"/>
              </a:spcAft>
            </a:pPr>
            <a:r>
              <a:rPr lang="en-US"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2.</a:t>
            </a:r>
            <a:r>
              <a:rPr lang="zh-CN" altLang="en-US"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sym typeface="字魂58号-创中黑" panose="00000500000000000000" pitchFamily="2" charset="-122"/>
              </a:rPr>
              <a:t> 送给员工：成本</a:t>
            </a:r>
            <a:r>
              <a:rPr lang="zh-CN" altLang="zh-CN" sz="2600" b="1" dirty="0">
                <a:solidFill>
                  <a:schemeClr val="bg1"/>
                </a:solidFill>
                <a:effectLst>
                  <a:outerShdw blurRad="38100" dist="38100" dir="2700000" algn="tl">
                    <a:srgbClr val="000000">
                      <a:alpha val="43137"/>
                    </a:srgbClr>
                  </a:outerShdw>
                </a:effectLst>
                <a:ea typeface="字魂58号-创中黑" panose="00000500000000000000" pitchFamily="2" charset="-122"/>
                <a:cs typeface="+mn-ea"/>
              </a:rPr>
              <a:t>作为工资薪金或职工福利费 </a:t>
            </a: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通用蓝色简约团队凝聚力培训PPT模板"/>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1884</Words>
  <Application>WPS 演示</Application>
  <PresentationFormat>自定义</PresentationFormat>
  <Paragraphs>135</Paragraphs>
  <Slides>23</Slides>
  <Notes>23</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通用蓝色简约团队凝聚力培训PPT模板</dc:title>
  <dc:creator>123</dc:creator>
  <cp:lastModifiedBy>姜玮</cp:lastModifiedBy>
  <cp:revision>211</cp:revision>
  <dcterms:created xsi:type="dcterms:W3CDTF">2018-06-20T02:02:00Z</dcterms:created>
  <dcterms:modified xsi:type="dcterms:W3CDTF">2021-11-18T07:39:11Z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ies>
</file>