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Lst>
  <p:notesMasterIdLst>
    <p:notesMasterId r:id="rId7"/>
  </p:notesMasterIdLst>
  <p:handoutMasterIdLst>
    <p:handoutMasterId r:id="rId58"/>
  </p:handoutMasterIdLst>
  <p:sldIdLst>
    <p:sldId id="349" r:id="rId6"/>
    <p:sldId id="417" r:id="rId8"/>
    <p:sldId id="593" r:id="rId9"/>
    <p:sldId id="501" r:id="rId10"/>
    <p:sldId id="636" r:id="rId11"/>
    <p:sldId id="541" r:id="rId12"/>
    <p:sldId id="637" r:id="rId13"/>
    <p:sldId id="564" r:id="rId14"/>
    <p:sldId id="638" r:id="rId15"/>
    <p:sldId id="641" r:id="rId16"/>
    <p:sldId id="642" r:id="rId17"/>
    <p:sldId id="643" r:id="rId18"/>
    <p:sldId id="644" r:id="rId19"/>
    <p:sldId id="645" r:id="rId20"/>
    <p:sldId id="646" r:id="rId21"/>
    <p:sldId id="654" r:id="rId22"/>
    <p:sldId id="543" r:id="rId23"/>
    <p:sldId id="655" r:id="rId24"/>
    <p:sldId id="566" r:id="rId25"/>
    <p:sldId id="647" r:id="rId26"/>
    <p:sldId id="545" r:id="rId27"/>
    <p:sldId id="546" r:id="rId28"/>
    <p:sldId id="547" r:id="rId29"/>
    <p:sldId id="548" r:id="rId30"/>
    <p:sldId id="651" r:id="rId31"/>
    <p:sldId id="597" r:id="rId32"/>
    <p:sldId id="590" r:id="rId33"/>
    <p:sldId id="589" r:id="rId34"/>
    <p:sldId id="591" r:id="rId35"/>
    <p:sldId id="552" r:id="rId36"/>
    <p:sldId id="554" r:id="rId37"/>
    <p:sldId id="652" r:id="rId38"/>
    <p:sldId id="633" r:id="rId39"/>
    <p:sldId id="555" r:id="rId40"/>
    <p:sldId id="556" r:id="rId41"/>
    <p:sldId id="557" r:id="rId42"/>
    <p:sldId id="558" r:id="rId43"/>
    <p:sldId id="560" r:id="rId44"/>
    <p:sldId id="561" r:id="rId45"/>
    <p:sldId id="621" r:id="rId46"/>
    <p:sldId id="622" r:id="rId47"/>
    <p:sldId id="623" r:id="rId48"/>
    <p:sldId id="624" r:id="rId49"/>
    <p:sldId id="627" r:id="rId50"/>
    <p:sldId id="629" r:id="rId51"/>
    <p:sldId id="634" r:id="rId52"/>
    <p:sldId id="630" r:id="rId53"/>
    <p:sldId id="656" r:id="rId54"/>
    <p:sldId id="653" r:id="rId55"/>
    <p:sldId id="650" r:id="rId56"/>
    <p:sldId id="500" r:id="rId57"/>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itchFamily="2" charset="-122"/>
        <a:ea typeface="等线"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itchFamily="2" charset="-122"/>
        <a:ea typeface="等线"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itchFamily="2" charset="-122"/>
        <a:ea typeface="等线"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itchFamily="2" charset="-122"/>
        <a:ea typeface="等线"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itchFamily="2" charset="-122"/>
        <a:ea typeface="等线"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itchFamily="2" charset="-122"/>
        <a:ea typeface="等线"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itchFamily="2" charset="-122"/>
        <a:ea typeface="等线"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itchFamily="2" charset="-122"/>
        <a:ea typeface="等线"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itchFamily="2" charset="-122"/>
        <a:ea typeface="等线"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85AF"/>
    <a:srgbClr val="FBFBFB"/>
    <a:srgbClr val="719BB6"/>
    <a:srgbClr val="6A8FB2"/>
    <a:srgbClr val="E9EBF5"/>
    <a:srgbClr val="305D7B"/>
    <a:srgbClr val="BE2E02"/>
    <a:srgbClr val="4D87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218"/>
    <p:restoredTop sz="93767"/>
  </p:normalViewPr>
  <p:slideViewPr>
    <p:cSldViewPr snapToGrid="0" showGuides="1">
      <p:cViewPr varScale="1">
        <p:scale>
          <a:sx n="86" d="100"/>
          <a:sy n="86" d="100"/>
        </p:scale>
        <p:origin x="643" y="62"/>
      </p:cViewPr>
      <p:guideLst>
        <p:guide orient="horz" pos="2018"/>
        <p:guide pos="3866"/>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1.xml"/><Relationship Id="rId59" Type="http://schemas.openxmlformats.org/officeDocument/2006/relationships/presProps" Target="presProps.xml"/><Relationship Id="rId58" Type="http://schemas.openxmlformats.org/officeDocument/2006/relationships/handoutMaster" Target="handoutMasters/handoutMaster1.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仿宋_GB2312" panose="02010609030101010101" charset="-122"/>
              <a:ea typeface="仿宋_GB2312" panose="0201060903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仿宋_GB2312" panose="02010609030101010101" charset="-122"/>
                <a:ea typeface="仿宋_GB2312" panose="02010609030101010101" charset="-122"/>
              </a:rPr>
            </a:fld>
            <a:endParaRPr lang="zh-CN" altLang="en-US">
              <a:latin typeface="仿宋_GB2312" panose="02010609030101010101" charset="-122"/>
              <a:ea typeface="仿宋_GB2312" panose="0201060903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仿宋_GB2312" panose="02010609030101010101" charset="-122"/>
              <a:ea typeface="仿宋_GB2312" panose="0201060903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仿宋_GB2312" panose="02010609030101010101" charset="-122"/>
                <a:ea typeface="仿宋_GB2312" panose="02010609030101010101" charset="-122"/>
              </a:rPr>
            </a:fld>
            <a:endParaRPr lang="zh-CN" altLang="en-US">
              <a:latin typeface="仿宋_GB2312" panose="02010609030101010101" charset="-122"/>
              <a:ea typeface="仿宋_GB2312" panose="02010609030101010101"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defRPr sz="1200" noProof="1">
                <a:latin typeface="仿宋_GB2312" panose="02010609030101010101" charset="-122"/>
                <a:ea typeface="仿宋_GB2312" panose="02010609030101010101" charset="-122"/>
                <a:sym typeface="仿宋_GB2312" panose="02010609030101010101"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BFE03BA-9235-4371-9EE8-B61BB64CE343}" type="datetimeFigureOut">
              <a:rPr kumimoji="0" lang="zh-CN" altLang="en-US" sz="1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rPr>
            </a:fld>
            <a:endParaRPr kumimoji="0" lang="zh-CN" altLang="en-US" sz="1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6148"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6149"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defRPr sz="1200" noProof="1">
                <a:latin typeface="仿宋_GB2312" panose="02010609030101010101" charset="-122"/>
                <a:ea typeface="仿宋_GB2312" panose="02010609030101010101" charset="-122"/>
                <a:sym typeface="仿宋_GB2312" panose="02010609030101010101" charset="-122"/>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仿宋_GB2312" panose="02010609030101010101" charset="-122"/>
        <a:ea typeface="仿宋_GB2312" panose="02010609030101010101" charset="-122"/>
        <a:cs typeface="+mn-cs"/>
        <a:sym typeface="仿宋_GB2312" panose="02010609030101010101" charset="-122"/>
      </a:defRPr>
    </a:lvl1pPr>
    <a:lvl2pPr marL="457200" algn="l" rtl="0" eaLnBrk="0" fontAlgn="base" hangingPunct="0">
      <a:spcBef>
        <a:spcPct val="0"/>
      </a:spcBef>
      <a:spcAft>
        <a:spcPct val="0"/>
      </a:spcAft>
      <a:defRPr sz="1200" kern="1200">
        <a:solidFill>
          <a:schemeClr val="tx1"/>
        </a:solidFill>
        <a:latin typeface="仿宋_GB2312" panose="02010609030101010101" charset="-122"/>
        <a:ea typeface="仿宋_GB2312" panose="02010609030101010101" charset="-122"/>
        <a:cs typeface="+mn-cs"/>
        <a:sym typeface="仿宋_GB2312" panose="02010609030101010101" charset="-122"/>
      </a:defRPr>
    </a:lvl2pPr>
    <a:lvl3pPr marL="914400" algn="l" rtl="0" eaLnBrk="0" fontAlgn="base" hangingPunct="0">
      <a:spcBef>
        <a:spcPct val="0"/>
      </a:spcBef>
      <a:spcAft>
        <a:spcPct val="0"/>
      </a:spcAft>
      <a:defRPr sz="1200" kern="1200">
        <a:solidFill>
          <a:schemeClr val="tx1"/>
        </a:solidFill>
        <a:latin typeface="仿宋_GB2312" panose="02010609030101010101" charset="-122"/>
        <a:ea typeface="仿宋_GB2312" panose="02010609030101010101" charset="-122"/>
        <a:cs typeface="+mn-cs"/>
        <a:sym typeface="仿宋_GB2312" panose="02010609030101010101" charset="-122"/>
      </a:defRPr>
    </a:lvl3pPr>
    <a:lvl4pPr marL="1371600" algn="l" rtl="0" eaLnBrk="0" fontAlgn="base" hangingPunct="0">
      <a:spcBef>
        <a:spcPct val="0"/>
      </a:spcBef>
      <a:spcAft>
        <a:spcPct val="0"/>
      </a:spcAft>
      <a:defRPr sz="1200" kern="1200">
        <a:solidFill>
          <a:schemeClr val="tx1"/>
        </a:solidFill>
        <a:latin typeface="仿宋_GB2312" panose="02010609030101010101" charset="-122"/>
        <a:ea typeface="仿宋_GB2312" panose="02010609030101010101" charset="-122"/>
        <a:cs typeface="+mn-cs"/>
        <a:sym typeface="仿宋_GB2312" panose="02010609030101010101" charset="-122"/>
      </a:defRPr>
    </a:lvl4pPr>
    <a:lvl5pPr marL="1828800" algn="l" rtl="0" eaLnBrk="0" fontAlgn="base" hangingPunct="0">
      <a:spcBef>
        <a:spcPct val="0"/>
      </a:spcBef>
      <a:spcAft>
        <a:spcPct val="0"/>
      </a:spcAft>
      <a:defRPr sz="1200" kern="1200">
        <a:solidFill>
          <a:schemeClr val="tx1"/>
        </a:solidFill>
        <a:latin typeface="仿宋_GB2312" panose="02010609030101010101" charset="-122"/>
        <a:ea typeface="仿宋_GB2312" panose="02010609030101010101" charset="-122"/>
        <a:cs typeface="+mn-cs"/>
        <a:sym typeface="仿宋_GB2312" panose="0201060903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幻灯片图像占位符 1"/>
          <p:cNvSpPr>
            <a:spLocks noGrp="1" noRot="1" noChangeAspect="1" noTextEdit="1"/>
          </p:cNvSpPr>
          <p:nvPr>
            <p:ph type="sldImg"/>
          </p:nvPr>
        </p:nvSpPr>
        <p:spPr>
          <a:ln>
            <a:miter lim="800000"/>
          </a:ln>
        </p:spPr>
      </p:sp>
      <p:sp>
        <p:nvSpPr>
          <p:cNvPr id="819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819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幻灯片图像占位符 1"/>
          <p:cNvSpPr>
            <a:spLocks noGrp="1" noRot="1" noChangeAspect="1" noTextEdit="1"/>
          </p:cNvSpPr>
          <p:nvPr>
            <p:ph type="sldImg"/>
          </p:nvPr>
        </p:nvSpPr>
        <p:spPr>
          <a:ln>
            <a:miter lim="800000"/>
          </a:ln>
        </p:spPr>
      </p:sp>
      <p:sp>
        <p:nvSpPr>
          <p:cNvPr id="2662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662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a:ln>
            <a:miter lim="800000"/>
          </a:ln>
        </p:spPr>
      </p:sp>
      <p:sp>
        <p:nvSpPr>
          <p:cNvPr id="2867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867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幻灯片图像占位符 1"/>
          <p:cNvSpPr>
            <a:spLocks noGrp="1" noRot="1" noChangeAspect="1" noTextEdit="1"/>
          </p:cNvSpPr>
          <p:nvPr>
            <p:ph type="sldImg"/>
          </p:nvPr>
        </p:nvSpPr>
        <p:spPr>
          <a:ln>
            <a:miter lim="800000"/>
          </a:ln>
        </p:spPr>
      </p:sp>
      <p:sp>
        <p:nvSpPr>
          <p:cNvPr id="3072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07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幻灯片图像占位符 1"/>
          <p:cNvSpPr>
            <a:spLocks noGrp="1" noRot="1" noChangeAspect="1" noTextEdit="1"/>
          </p:cNvSpPr>
          <p:nvPr>
            <p:ph type="sldImg"/>
          </p:nvPr>
        </p:nvSpPr>
        <p:spPr>
          <a:ln>
            <a:miter lim="800000"/>
          </a:ln>
        </p:spPr>
      </p:sp>
      <p:sp>
        <p:nvSpPr>
          <p:cNvPr id="3277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27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幻灯片图像占位符 1"/>
          <p:cNvSpPr>
            <a:spLocks noGrp="1" noRot="1" noChangeAspect="1" noTextEdit="1"/>
          </p:cNvSpPr>
          <p:nvPr>
            <p:ph type="sldImg"/>
          </p:nvPr>
        </p:nvSpPr>
        <p:spPr>
          <a:ln>
            <a:miter lim="800000"/>
          </a:ln>
        </p:spPr>
      </p:sp>
      <p:sp>
        <p:nvSpPr>
          <p:cNvPr id="3481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482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幻灯片图像占位符 1"/>
          <p:cNvSpPr>
            <a:spLocks noGrp="1" noRot="1" noChangeAspect="1" noTextEdit="1"/>
          </p:cNvSpPr>
          <p:nvPr>
            <p:ph type="sldImg"/>
          </p:nvPr>
        </p:nvSpPr>
        <p:spPr>
          <a:ln>
            <a:miter lim="800000"/>
          </a:ln>
        </p:spPr>
      </p:sp>
      <p:sp>
        <p:nvSpPr>
          <p:cNvPr id="3686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686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幻灯片图像占位符 1"/>
          <p:cNvSpPr>
            <a:spLocks noGrp="1" noRot="1" noChangeAspect="1" noTextEdit="1"/>
          </p:cNvSpPr>
          <p:nvPr>
            <p:ph type="sldImg"/>
          </p:nvPr>
        </p:nvSpPr>
        <p:spPr>
          <a:ln>
            <a:miter lim="800000"/>
          </a:ln>
        </p:spPr>
      </p:sp>
      <p:sp>
        <p:nvSpPr>
          <p:cNvPr id="3891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3891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幻灯片图像占位符 1"/>
          <p:cNvSpPr>
            <a:spLocks noGrp="1" noRot="1" noChangeAspect="1" noTextEdit="1"/>
          </p:cNvSpPr>
          <p:nvPr>
            <p:ph type="sldImg"/>
          </p:nvPr>
        </p:nvSpPr>
        <p:spPr>
          <a:ln>
            <a:miter lim="800000"/>
          </a:ln>
        </p:spPr>
      </p:sp>
      <p:sp>
        <p:nvSpPr>
          <p:cNvPr id="4096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096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幻灯片图像占位符 1"/>
          <p:cNvSpPr>
            <a:spLocks noGrp="1" noRot="1" noChangeAspect="1" noTextEdit="1"/>
          </p:cNvSpPr>
          <p:nvPr>
            <p:ph type="sldImg"/>
          </p:nvPr>
        </p:nvSpPr>
        <p:spPr>
          <a:ln>
            <a:miter lim="800000"/>
          </a:ln>
        </p:spPr>
      </p:sp>
      <p:sp>
        <p:nvSpPr>
          <p:cNvPr id="4301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30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幻灯片图像占位符 1"/>
          <p:cNvSpPr>
            <a:spLocks noGrp="1" noRot="1" noChangeAspect="1" noTextEdit="1"/>
          </p:cNvSpPr>
          <p:nvPr>
            <p:ph type="sldImg"/>
          </p:nvPr>
        </p:nvSpPr>
        <p:spPr>
          <a:ln>
            <a:miter lim="800000"/>
          </a:ln>
        </p:spPr>
      </p:sp>
      <p:sp>
        <p:nvSpPr>
          <p:cNvPr id="4505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50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幻灯片图像占位符 1"/>
          <p:cNvSpPr>
            <a:spLocks noGrp="1" noRot="1" noChangeAspect="1" noTextEdit="1"/>
          </p:cNvSpPr>
          <p:nvPr>
            <p:ph type="sldImg"/>
          </p:nvPr>
        </p:nvSpPr>
        <p:spPr>
          <a:ln>
            <a:miter lim="800000"/>
          </a:ln>
        </p:spPr>
      </p:sp>
      <p:sp>
        <p:nvSpPr>
          <p:cNvPr id="4710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71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幻灯片图像占位符 1"/>
          <p:cNvSpPr>
            <a:spLocks noGrp="1" noRot="1" noChangeAspect="1" noTextEdit="1"/>
          </p:cNvSpPr>
          <p:nvPr>
            <p:ph type="sldImg"/>
          </p:nvPr>
        </p:nvSpPr>
        <p:spPr>
          <a:ln>
            <a:miter lim="800000"/>
          </a:ln>
        </p:spPr>
      </p:sp>
      <p:sp>
        <p:nvSpPr>
          <p:cNvPr id="4915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491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幻灯片图像占位符 1"/>
          <p:cNvSpPr>
            <a:spLocks noGrp="1" noRot="1" noChangeAspect="1" noTextEdit="1"/>
          </p:cNvSpPr>
          <p:nvPr>
            <p:ph type="sldImg"/>
          </p:nvPr>
        </p:nvSpPr>
        <p:spPr>
          <a:ln>
            <a:miter lim="800000"/>
          </a:ln>
        </p:spPr>
      </p:sp>
      <p:sp>
        <p:nvSpPr>
          <p:cNvPr id="5120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12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幻灯片图像占位符 1"/>
          <p:cNvSpPr>
            <a:spLocks noGrp="1" noRot="1" noChangeAspect="1" noTextEdit="1"/>
          </p:cNvSpPr>
          <p:nvPr>
            <p:ph type="sldImg"/>
          </p:nvPr>
        </p:nvSpPr>
        <p:spPr>
          <a:ln>
            <a:miter lim="800000"/>
          </a:ln>
        </p:spPr>
      </p:sp>
      <p:sp>
        <p:nvSpPr>
          <p:cNvPr id="5325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32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幻灯片图像占位符 1"/>
          <p:cNvSpPr>
            <a:spLocks noGrp="1" noRot="1" noChangeAspect="1" noTextEdit="1"/>
          </p:cNvSpPr>
          <p:nvPr>
            <p:ph type="sldImg"/>
          </p:nvPr>
        </p:nvSpPr>
        <p:spPr>
          <a:ln>
            <a:miter lim="800000"/>
          </a:ln>
        </p:spPr>
      </p:sp>
      <p:sp>
        <p:nvSpPr>
          <p:cNvPr id="5632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632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幻灯片图像占位符 1"/>
          <p:cNvSpPr>
            <a:spLocks noGrp="1" noRot="1" noChangeAspect="1" noTextEdit="1"/>
          </p:cNvSpPr>
          <p:nvPr>
            <p:ph type="sldImg"/>
          </p:nvPr>
        </p:nvSpPr>
        <p:spPr>
          <a:ln>
            <a:miter lim="800000"/>
          </a:ln>
        </p:spPr>
      </p:sp>
      <p:sp>
        <p:nvSpPr>
          <p:cNvPr id="5837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5837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幻灯片图像占位符 1"/>
          <p:cNvSpPr>
            <a:spLocks noGrp="1" noRot="1" noChangeAspect="1" noTextEdit="1"/>
          </p:cNvSpPr>
          <p:nvPr>
            <p:ph type="sldImg"/>
          </p:nvPr>
        </p:nvSpPr>
        <p:spPr>
          <a:ln>
            <a:miter lim="800000"/>
          </a:ln>
        </p:spPr>
      </p:sp>
      <p:sp>
        <p:nvSpPr>
          <p:cNvPr id="6041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042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幻灯片图像占位符 1"/>
          <p:cNvSpPr>
            <a:spLocks noGrp="1" noRot="1" noChangeAspect="1" noTextEdit="1"/>
          </p:cNvSpPr>
          <p:nvPr>
            <p:ph type="sldImg"/>
          </p:nvPr>
        </p:nvSpPr>
        <p:spPr>
          <a:ln>
            <a:miter lim="800000"/>
          </a:ln>
        </p:spPr>
      </p:sp>
      <p:sp>
        <p:nvSpPr>
          <p:cNvPr id="6246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246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幻灯片图像占位符 1"/>
          <p:cNvSpPr>
            <a:spLocks noGrp="1" noRot="1" noChangeAspect="1" noTextEdit="1"/>
          </p:cNvSpPr>
          <p:nvPr>
            <p:ph type="sldImg"/>
          </p:nvPr>
        </p:nvSpPr>
        <p:spPr>
          <a:xfrm>
            <a:off x="90488" y="744538"/>
            <a:ext cx="6616700" cy="3722687"/>
          </a:xfrm>
          <a:ln>
            <a:miter lim="800000"/>
          </a:ln>
        </p:spPr>
      </p:sp>
      <p:sp>
        <p:nvSpPr>
          <p:cNvPr id="6553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5540" name="灯片编号占位符 3"/>
          <p:cNvSpPr txBox="1">
            <a:spLocks noGrp="1"/>
          </p:cNvSpPr>
          <p:nvPr>
            <p:ph type="sldNum" sz="quarter"/>
          </p:nvPr>
        </p:nvSpPr>
        <p:spPr>
          <a:xfrm>
            <a:off x="3849688" y="9429750"/>
            <a:ext cx="2946400" cy="496888"/>
          </a:xfrm>
          <a:prstGeom prst="rect">
            <a:avLst/>
          </a:prstGeom>
          <a:noFill/>
          <a:ln w="9525">
            <a:noFill/>
          </a:ln>
        </p:spPr>
        <p:txBody>
          <a:bodyPr anchor="b" anchorCtr="0"/>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幻灯片图像占位符 1"/>
          <p:cNvSpPr>
            <a:spLocks noGrp="1" noRot="1" noChangeAspect="1" noTextEdit="1"/>
          </p:cNvSpPr>
          <p:nvPr>
            <p:ph type="sldImg"/>
          </p:nvPr>
        </p:nvSpPr>
        <p:spPr>
          <a:ln>
            <a:miter lim="800000"/>
          </a:ln>
        </p:spPr>
      </p:sp>
      <p:sp>
        <p:nvSpPr>
          <p:cNvPr id="6861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6861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幻灯片图像占位符 1"/>
          <p:cNvSpPr>
            <a:spLocks noGrp="1" noRot="1" noChangeAspect="1" noTextEdit="1"/>
          </p:cNvSpPr>
          <p:nvPr>
            <p:ph type="sldImg"/>
          </p:nvPr>
        </p:nvSpPr>
        <p:spPr>
          <a:ln>
            <a:miter lim="800000"/>
          </a:ln>
        </p:spPr>
      </p:sp>
      <p:sp>
        <p:nvSpPr>
          <p:cNvPr id="1229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122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幻灯片图像占位符 1"/>
          <p:cNvSpPr>
            <a:spLocks noGrp="1" noRot="1" noChangeAspect="1" noTextEdit="1"/>
          </p:cNvSpPr>
          <p:nvPr>
            <p:ph type="sldImg"/>
          </p:nvPr>
        </p:nvSpPr>
        <p:spPr>
          <a:ln>
            <a:miter lim="800000"/>
          </a:ln>
        </p:spPr>
      </p:sp>
      <p:sp>
        <p:nvSpPr>
          <p:cNvPr id="7065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066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幻灯片图像占位符 1"/>
          <p:cNvSpPr>
            <a:spLocks noGrp="1" noRot="1" noChangeAspect="1" noTextEdit="1"/>
          </p:cNvSpPr>
          <p:nvPr>
            <p:ph type="sldImg"/>
          </p:nvPr>
        </p:nvSpPr>
        <p:spPr>
          <a:ln>
            <a:miter lim="800000"/>
          </a:ln>
        </p:spPr>
      </p:sp>
      <p:sp>
        <p:nvSpPr>
          <p:cNvPr id="7270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270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幻灯片图像占位符 1"/>
          <p:cNvSpPr>
            <a:spLocks noGrp="1" noRot="1" noChangeAspect="1" noTextEdit="1"/>
          </p:cNvSpPr>
          <p:nvPr>
            <p:ph type="sldImg"/>
          </p:nvPr>
        </p:nvSpPr>
        <p:spPr>
          <a:ln>
            <a:miter lim="800000"/>
          </a:ln>
        </p:spPr>
      </p:sp>
      <p:sp>
        <p:nvSpPr>
          <p:cNvPr id="7475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475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幻灯片图像占位符 1"/>
          <p:cNvSpPr>
            <a:spLocks noGrp="1" noRot="1" noChangeAspect="1" noTextEdit="1"/>
          </p:cNvSpPr>
          <p:nvPr>
            <p:ph type="sldImg"/>
          </p:nvPr>
        </p:nvSpPr>
        <p:spPr>
          <a:ln>
            <a:miter lim="800000"/>
          </a:ln>
        </p:spPr>
      </p:sp>
      <p:sp>
        <p:nvSpPr>
          <p:cNvPr id="7680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68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幻灯片图像占位符 1"/>
          <p:cNvSpPr>
            <a:spLocks noGrp="1" noRot="1" noChangeAspect="1" noTextEdit="1"/>
          </p:cNvSpPr>
          <p:nvPr>
            <p:ph type="sldImg"/>
          </p:nvPr>
        </p:nvSpPr>
        <p:spPr>
          <a:ln>
            <a:miter lim="800000"/>
          </a:ln>
        </p:spPr>
      </p:sp>
      <p:sp>
        <p:nvSpPr>
          <p:cNvPr id="7885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7885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幻灯片图像占位符 1"/>
          <p:cNvSpPr>
            <a:spLocks noGrp="1" noRot="1" noChangeAspect="1" noTextEdit="1"/>
          </p:cNvSpPr>
          <p:nvPr>
            <p:ph type="sldImg"/>
          </p:nvPr>
        </p:nvSpPr>
        <p:spPr>
          <a:ln>
            <a:miter lim="800000"/>
          </a:ln>
        </p:spPr>
      </p:sp>
      <p:sp>
        <p:nvSpPr>
          <p:cNvPr id="8089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8090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幻灯片图像占位符 1"/>
          <p:cNvSpPr>
            <a:spLocks noGrp="1" noRot="1" noChangeAspect="1" noTextEdit="1"/>
          </p:cNvSpPr>
          <p:nvPr>
            <p:ph type="sldImg"/>
          </p:nvPr>
        </p:nvSpPr>
        <p:spPr>
          <a:ln>
            <a:miter lim="800000"/>
          </a:ln>
        </p:spPr>
      </p:sp>
      <p:sp>
        <p:nvSpPr>
          <p:cNvPr id="8294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8294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幻灯片图像占位符 1"/>
          <p:cNvSpPr>
            <a:spLocks noGrp="1" noRot="1" noChangeAspect="1" noTextEdit="1"/>
          </p:cNvSpPr>
          <p:nvPr>
            <p:ph type="sldImg"/>
          </p:nvPr>
        </p:nvSpPr>
        <p:spPr>
          <a:ln>
            <a:miter lim="800000"/>
          </a:ln>
        </p:spPr>
      </p:sp>
      <p:sp>
        <p:nvSpPr>
          <p:cNvPr id="8499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8499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幻灯片图像占位符 1"/>
          <p:cNvSpPr>
            <a:spLocks noGrp="1" noRot="1" noChangeAspect="1" noTextEdit="1"/>
          </p:cNvSpPr>
          <p:nvPr>
            <p:ph type="sldImg"/>
          </p:nvPr>
        </p:nvSpPr>
        <p:spPr>
          <a:ln>
            <a:miter lim="800000"/>
          </a:ln>
        </p:spPr>
      </p:sp>
      <p:sp>
        <p:nvSpPr>
          <p:cNvPr id="8704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8704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幻灯片图像占位符 1"/>
          <p:cNvSpPr>
            <a:spLocks noGrp="1" noRot="1" noChangeAspect="1" noTextEdit="1"/>
          </p:cNvSpPr>
          <p:nvPr>
            <p:ph type="sldImg"/>
          </p:nvPr>
        </p:nvSpPr>
        <p:spPr>
          <a:ln>
            <a:miter lim="800000"/>
          </a:ln>
        </p:spPr>
      </p:sp>
      <p:sp>
        <p:nvSpPr>
          <p:cNvPr id="8909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8909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幻灯片图像占位符 1"/>
          <p:cNvSpPr>
            <a:spLocks noGrp="1" noRot="1" noChangeAspect="1" noTextEdit="1"/>
          </p:cNvSpPr>
          <p:nvPr>
            <p:ph type="sldImg"/>
          </p:nvPr>
        </p:nvSpPr>
        <p:spPr>
          <a:ln>
            <a:miter lim="800000"/>
          </a:ln>
        </p:spPr>
      </p:sp>
      <p:sp>
        <p:nvSpPr>
          <p:cNvPr id="1433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143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幻灯片图像占位符 1"/>
          <p:cNvSpPr>
            <a:spLocks noGrp="1" noRot="1" noChangeAspect="1" noTextEdit="1"/>
          </p:cNvSpPr>
          <p:nvPr>
            <p:ph type="sldImg"/>
          </p:nvPr>
        </p:nvSpPr>
        <p:spPr>
          <a:ln>
            <a:miter lim="800000"/>
          </a:ln>
        </p:spPr>
      </p:sp>
      <p:sp>
        <p:nvSpPr>
          <p:cNvPr id="9113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9114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幻灯片图像占位符 1"/>
          <p:cNvSpPr>
            <a:spLocks noGrp="1" noRot="1" noChangeAspect="1" noTextEdit="1"/>
          </p:cNvSpPr>
          <p:nvPr>
            <p:ph type="sldImg"/>
          </p:nvPr>
        </p:nvSpPr>
        <p:spPr>
          <a:ln>
            <a:miter lim="800000"/>
          </a:ln>
        </p:spPr>
      </p:sp>
      <p:sp>
        <p:nvSpPr>
          <p:cNvPr id="9318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931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幻灯片图像占位符 1"/>
          <p:cNvSpPr>
            <a:spLocks noGrp="1" noRot="1" noChangeAspect="1" noTextEdit="1"/>
          </p:cNvSpPr>
          <p:nvPr>
            <p:ph type="sldImg"/>
          </p:nvPr>
        </p:nvSpPr>
        <p:spPr>
          <a:ln>
            <a:miter lim="800000"/>
          </a:ln>
        </p:spPr>
      </p:sp>
      <p:sp>
        <p:nvSpPr>
          <p:cNvPr id="9523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952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幻灯片图像占位符 1"/>
          <p:cNvSpPr>
            <a:spLocks noGrp="1" noRot="1" noChangeAspect="1" noTextEdit="1"/>
          </p:cNvSpPr>
          <p:nvPr>
            <p:ph type="sldImg"/>
          </p:nvPr>
        </p:nvSpPr>
        <p:spPr>
          <a:ln>
            <a:miter lim="800000"/>
          </a:ln>
        </p:spPr>
      </p:sp>
      <p:sp>
        <p:nvSpPr>
          <p:cNvPr id="9728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972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幻灯片图像占位符 1"/>
          <p:cNvSpPr>
            <a:spLocks noGrp="1" noRot="1" noChangeAspect="1" noTextEdit="1"/>
          </p:cNvSpPr>
          <p:nvPr>
            <p:ph type="sldImg"/>
          </p:nvPr>
        </p:nvSpPr>
        <p:spPr>
          <a:ln>
            <a:miter lim="800000"/>
          </a:ln>
        </p:spPr>
      </p:sp>
      <p:sp>
        <p:nvSpPr>
          <p:cNvPr id="9933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993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幻灯片图像占位符 1"/>
          <p:cNvSpPr>
            <a:spLocks noGrp="1" noRot="1" noChangeAspect="1" noTextEdit="1"/>
          </p:cNvSpPr>
          <p:nvPr>
            <p:ph type="sldImg"/>
          </p:nvPr>
        </p:nvSpPr>
        <p:spPr>
          <a:ln>
            <a:miter lim="800000"/>
          </a:ln>
        </p:spPr>
      </p:sp>
      <p:sp>
        <p:nvSpPr>
          <p:cNvPr id="10240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10240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幻灯片图像占位符 1"/>
          <p:cNvSpPr>
            <a:spLocks noGrp="1" noRot="1" noChangeAspect="1" noTextEdit="1"/>
          </p:cNvSpPr>
          <p:nvPr>
            <p:ph type="sldImg"/>
          </p:nvPr>
        </p:nvSpPr>
        <p:spPr>
          <a:ln>
            <a:miter lim="800000"/>
          </a:ln>
        </p:spPr>
      </p:sp>
      <p:sp>
        <p:nvSpPr>
          <p:cNvPr id="104451" name="文本占位符 2"/>
          <p:cNvSpPr>
            <a:spLocks noGrp="1"/>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幻灯片图像占位符 1"/>
          <p:cNvSpPr>
            <a:spLocks noGrp="1" noRot="1" noChangeAspect="1" noTextEdit="1"/>
          </p:cNvSpPr>
          <p:nvPr>
            <p:ph type="sldImg"/>
          </p:nvPr>
        </p:nvSpPr>
        <p:spPr>
          <a:ln>
            <a:miter lim="800000"/>
          </a:ln>
        </p:spPr>
      </p:sp>
      <p:sp>
        <p:nvSpPr>
          <p:cNvPr id="16387"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16388"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幻灯片图像占位符 1"/>
          <p:cNvSpPr>
            <a:spLocks noGrp="1" noRot="1" noChangeAspect="1" noTextEdit="1"/>
          </p:cNvSpPr>
          <p:nvPr>
            <p:ph type="sldImg"/>
          </p:nvPr>
        </p:nvSpPr>
        <p:spPr>
          <a:ln>
            <a:miter lim="800000"/>
          </a:ln>
        </p:spPr>
      </p:sp>
      <p:sp>
        <p:nvSpPr>
          <p:cNvPr id="18435"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18436"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幻灯片图像占位符 1"/>
          <p:cNvSpPr>
            <a:spLocks noGrp="1" noRot="1" noChangeAspect="1" noTextEdit="1"/>
          </p:cNvSpPr>
          <p:nvPr>
            <p:ph type="sldImg"/>
          </p:nvPr>
        </p:nvSpPr>
        <p:spPr>
          <a:ln>
            <a:miter lim="800000"/>
          </a:ln>
        </p:spPr>
      </p:sp>
      <p:sp>
        <p:nvSpPr>
          <p:cNvPr id="20483"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0484"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幻灯片图像占位符 1"/>
          <p:cNvSpPr>
            <a:spLocks noGrp="1" noRot="1" noChangeAspect="1" noTextEdit="1"/>
          </p:cNvSpPr>
          <p:nvPr>
            <p:ph type="sldImg"/>
          </p:nvPr>
        </p:nvSpPr>
        <p:spPr>
          <a:ln>
            <a:miter lim="800000"/>
          </a:ln>
        </p:spPr>
      </p:sp>
      <p:sp>
        <p:nvSpPr>
          <p:cNvPr id="22531"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2532"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幻灯片图像占位符 1"/>
          <p:cNvSpPr>
            <a:spLocks noGrp="1" noRot="1" noChangeAspect="1" noTextEdit="1"/>
          </p:cNvSpPr>
          <p:nvPr>
            <p:ph type="sldImg"/>
          </p:nvPr>
        </p:nvSpPr>
        <p:spPr>
          <a:ln>
            <a:miter lim="800000"/>
          </a:ln>
        </p:spPr>
      </p:sp>
      <p:sp>
        <p:nvSpPr>
          <p:cNvPr id="24579"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4580" name="灯片编号占位符 3"/>
          <p:cNvSpPr txBox="1">
            <a:spLocks noGrp="1"/>
          </p:cNvSpPr>
          <p:nvPr>
            <p:ph type="sldNum" sz="quarter"/>
          </p:nvPr>
        </p:nvSpPr>
        <p:spPr>
          <a:xfrm>
            <a:off x="3884613" y="8685213"/>
            <a:ext cx="2971800" cy="458787"/>
          </a:xfrm>
          <a:prstGeom prst="rect">
            <a:avLst/>
          </a:prstGeom>
          <a:noFill/>
          <a:ln w="9525">
            <a:noFill/>
          </a:ln>
        </p:spPr>
        <p:txBody>
          <a:bodyPr anchor="b" anchorCtr="0"/>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标题和内容">
    <p:bg>
      <p:bgPr>
        <a:solidFill>
          <a:schemeClr val="bg1"/>
        </a:solidFill>
        <a:effectLst/>
      </p:bgPr>
    </p:bg>
    <p:spTree>
      <p:nvGrpSpPr>
        <p:cNvPr id="1" name=""/>
        <p:cNvGrpSpPr/>
        <p:nvPr/>
      </p:nvGrpSpPr>
      <p:grpSpPr>
        <a:xfrm>
          <a:off x="0" y="0"/>
          <a:ext cx="0" cy="0"/>
          <a:chOff x="0" y="0"/>
          <a:chExt cx="0" cy="0"/>
        </a:xfrm>
      </p:grpSpPr>
      <p:pic>
        <p:nvPicPr>
          <p:cNvPr id="5122" name="Picture 2" descr="C:\Users\Administrator\Desktop\1213232323.jpg"/>
          <p:cNvPicPr>
            <a:picLocks noChangeAspect="1"/>
          </p:cNvPicPr>
          <p:nvPr userDrawn="1"/>
        </p:nvPicPr>
        <p:blipFill>
          <a:blip r:embed="rId2"/>
          <a:stretch>
            <a:fillRect/>
          </a:stretch>
        </p:blipFill>
        <p:spPr>
          <a:xfrm>
            <a:off x="-1587" y="0"/>
            <a:ext cx="12193587" cy="6858000"/>
          </a:xfrm>
          <a:prstGeom prst="rect">
            <a:avLst/>
          </a:prstGeom>
          <a:noFill/>
          <a:ln w="9525">
            <a:noFill/>
          </a:ln>
        </p:spPr>
      </p:pic>
      <p:sp>
        <p:nvSpPr>
          <p:cNvPr id="8" name="矩形 7"/>
          <p:cNvSpPr/>
          <p:nvPr/>
        </p:nvSpPr>
        <p:spPr bwMode="auto">
          <a:xfrm>
            <a:off x="8772525" y="1273175"/>
            <a:ext cx="3419475" cy="460375"/>
          </a:xfrm>
          <a:prstGeom prst="rect">
            <a:avLst/>
          </a:prstGeom>
          <a:solidFill>
            <a:schemeClr val="bg1">
              <a:lumMod val="95000"/>
            </a:schemeClr>
          </a:solidFill>
          <a:ln w="9525">
            <a:noFill/>
            <a:miter lim="800000"/>
          </a:ln>
          <a:effectLst>
            <a:outerShdw blurRad="50800" dist="50800" dir="5400000" algn="ctr" rotWithShape="0">
              <a:schemeClr val="bg1">
                <a:lumMod val="95000"/>
                <a:alpha val="0"/>
              </a:schemeClr>
            </a:outerShdw>
          </a:effectLst>
        </p:spPr>
        <p:txBody>
          <a:bodyPr lIns="91431" tIns="45715" rIns="91431" bIns="45715" anchor="ctr">
            <a:sp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bg1"/>
              </a:solidFill>
              <a:effectLst/>
              <a:uLnTx/>
              <a:uFillTx/>
              <a:latin typeface="方正小标宋简体" panose="02010601030101010101" pitchFamily="65" charset="-122"/>
              <a:ea typeface="黑体" panose="02010609060101010101" charset="-122"/>
              <a:cs typeface="黑体" panose="02010609060101010101" charset="-122"/>
              <a:sym typeface="微软雅黑" panose="020B0503020204020204" pitchFamily="34" charset="-122"/>
            </a:endParaRPr>
          </a:p>
        </p:txBody>
      </p:sp>
      <p:pic>
        <p:nvPicPr>
          <p:cNvPr id="5124" name="Picture 2" descr="广深直通"/>
          <p:cNvPicPr>
            <a:picLocks noChangeAspect="1"/>
          </p:cNvPicPr>
          <p:nvPr userDrawn="1"/>
        </p:nvPicPr>
        <p:blipFill>
          <a:blip r:embed="rId3">
            <a:lum bright="-7999" contrast="4000"/>
          </a:blip>
          <a:stretch>
            <a:fillRect/>
          </a:stretch>
        </p:blipFill>
        <p:spPr>
          <a:xfrm>
            <a:off x="8805863" y="0"/>
            <a:ext cx="3386137" cy="901700"/>
          </a:xfrm>
          <a:prstGeom prst="rect">
            <a:avLst/>
          </a:prstGeom>
          <a:blipFill rotWithShape="1">
            <a:blip r:embed="rId4">
              <a:lum bright="-7999" contrast="4000"/>
            </a:blip>
            <a:stretch>
              <a:fillRect/>
            </a:stretch>
          </a:blipFill>
          <a:ln w="9525">
            <a:noFill/>
          </a:ln>
        </p:spPr>
      </p:pic>
      <p:sp>
        <p:nvSpPr>
          <p:cNvPr id="10" name="日期占位符 1"/>
          <p:cNvSpPr>
            <a:spLocks noGrp="1"/>
          </p:cNvSpPr>
          <p:nvPr>
            <p:ph type="dt" sz="half" idx="2"/>
          </p:nvPr>
        </p:nvSpPr>
        <p:spPr>
          <a:xfrm rot="19140000">
            <a:off x="268288" y="5870575"/>
            <a:ext cx="2901950" cy="201613"/>
          </a:xfrm>
          <a:prstGeom prst="rect">
            <a:avLst/>
          </a:prstGeom>
        </p:spPr>
        <p:txBody>
          <a:bodyPr vert="horz" lIns="91440" tIns="45720" rIns="91440" bIns="45720" rtlCol="0" anchor="ctr"/>
          <a:lstStyle>
            <a:lvl1pPr fontAlgn="base">
              <a:defRPr noProof="0" smtClean="0">
                <a:solidFill>
                  <a:srgbClr val="FFFFFF"/>
                </a:solidFill>
                <a:latin typeface="仿宋_GB2312" panose="02010609030101010101" charset="-122"/>
                <a:ea typeface="仿宋_GB2312" panose="02010609030101010101"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DF9B5D8E-44ED-4775-8DFE-7B3E17EB2946}" type="datetimeFigureOut">
              <a:rPr kumimoji="0" lang="zh-CN" altLang="en-US" sz="1200" b="0" i="0" u="none" strike="noStrike" kern="1200" cap="none" spc="0" normalizeH="0" baseline="0" noProof="0">
                <a:ln>
                  <a:noFill/>
                </a:ln>
                <a:solidFill>
                  <a:srgbClr val="FFFFFF"/>
                </a:solidFill>
                <a:effectLst/>
                <a:uLnTx/>
                <a:uFillTx/>
                <a:latin typeface="仿宋_GB2312" panose="02010609030101010101" charset="-122"/>
                <a:ea typeface="仿宋_GB2312" panose="02010609030101010101" charset="-122"/>
                <a:cs typeface="+mn-cs"/>
              </a:rPr>
            </a:fld>
            <a:endParaRPr kumimoji="0" lang="zh-CN" altLang="en-US" sz="1200" b="0" i="0" u="none" strike="noStrike" kern="1200" cap="none" spc="0" normalizeH="0" baseline="0" noProof="0" dirty="0">
              <a:ln>
                <a:noFill/>
              </a:ln>
              <a:solidFill>
                <a:srgbClr val="FFFFFF"/>
              </a:solidFill>
              <a:effectLst/>
              <a:uLnTx/>
              <a:uFillTx/>
              <a:latin typeface="仿宋_GB2312" panose="02010609030101010101" charset="-122"/>
              <a:ea typeface="仿宋_GB2312" panose="02010609030101010101" charset="-122"/>
              <a:cs typeface="+mn-cs"/>
            </a:endParaRPr>
          </a:p>
        </p:txBody>
      </p:sp>
      <p:sp>
        <p:nvSpPr>
          <p:cNvPr id="11" name="页脚占位符 2"/>
          <p:cNvSpPr>
            <a:spLocks noGrp="1"/>
          </p:cNvSpPr>
          <p:nvPr>
            <p:ph type="ftr" sz="quarter" idx="3"/>
          </p:nvPr>
        </p:nvSpPr>
        <p:spPr>
          <a:xfrm>
            <a:off x="4689475" y="6284913"/>
            <a:ext cx="6299200" cy="274638"/>
          </a:xfrm>
          <a:prstGeom prst="rect">
            <a:avLst/>
          </a:prstGeom>
        </p:spPr>
        <p:txBody>
          <a:bodyPr vert="horz" lIns="91440" tIns="45720" rIns="91440" bIns="45720" rtlCol="0" anchor="ctr"/>
          <a:lstStyle>
            <a:lvl1pPr algn="r" fontAlgn="base">
              <a:defRPr sz="1000" cap="all" spc="200" noProof="0" dirty="0">
                <a:solidFill>
                  <a:srgbClr val="FFFFFF"/>
                </a:solidFill>
                <a:latin typeface="仿宋_GB2312" panose="02010609030101010101" charset="-122"/>
                <a:ea typeface="仿宋_GB2312" panose="02010609030101010101"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000" b="0" i="0" u="none" strike="noStrike" kern="1200" cap="all" spc="200" normalizeH="0" baseline="0" noProof="0">
              <a:ln>
                <a:noFill/>
              </a:ln>
              <a:solidFill>
                <a:srgbClr val="FFFFFF"/>
              </a:solidFill>
              <a:effectLst/>
              <a:uLnTx/>
              <a:uFillTx/>
              <a:latin typeface="仿宋_GB2312" panose="02010609030101010101" charset="-122"/>
              <a:ea typeface="仿宋_GB2312" panose="02010609030101010101" charset="-122"/>
              <a:cs typeface="+mn-cs"/>
            </a:endParaRPr>
          </a:p>
        </p:txBody>
      </p:sp>
      <p:sp>
        <p:nvSpPr>
          <p:cNvPr id="12" name="灯片编号占位符 3"/>
          <p:cNvSpPr>
            <a:spLocks noGrp="1"/>
          </p:cNvSpPr>
          <p:nvPr>
            <p:ph type="sldNum" sz="quarter" idx="4"/>
          </p:nvPr>
        </p:nvSpPr>
        <p:spPr>
          <a:xfrm>
            <a:off x="11201400" y="6170613"/>
            <a:ext cx="669925" cy="503238"/>
          </a:xfrm>
          <a:prstGeom prst="ellipse">
            <a:avLst/>
          </a:prstGeom>
          <a:ln w="19050">
            <a:solidFill>
              <a:srgbClr val="FFFFFF"/>
            </a:solidFill>
          </a:ln>
        </p:spPr>
        <p:txBody>
          <a:bodyPr vert="horz" wrap="square" lIns="9144" tIns="9144" rIns="9144" bIns="9144" numCol="1" anchor="ctr" anchorCtr="0" compatLnSpc="1"/>
          <a:p>
            <a:pPr algn="ctr" eaLnBrk="1" hangingPunct="1">
              <a:buNone/>
            </a:pPr>
            <a:fld id="{9A0DB2DC-4C9A-4742-B13C-FB6460FD3503}" type="slidenum">
              <a:rPr lang="zh-CN" altLang="en-US" dirty="0"/>
            </a:fld>
            <a:endParaRPr lang="zh-CN" altLang="en-US" dirty="0"/>
          </a:p>
        </p:txBody>
      </p:sp>
    </p:spTree>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788" y="2505075"/>
            <a:ext cx="5157787"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2200" y="2505075"/>
            <a:ext cx="5183188" cy="3684588"/>
          </a:xfrm>
        </p:spPr>
        <p:txBody>
          <a:body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2"/>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二级</a:t>
            </a:r>
            <a:endParaRPr lang="zh-CN" altLang="en-US" noProof="1"/>
          </a:p>
          <a:p>
            <a:pPr lvl="2"/>
            <a:r>
              <a:rPr lang="zh-CN" altLang="en-US" noProof="1"/>
              <a:t>三级</a:t>
            </a:r>
            <a:endParaRPr lang="zh-CN" altLang="en-US" noProof="1"/>
          </a:p>
          <a:p>
            <a:pPr lvl="3"/>
            <a:r>
              <a:rPr lang="zh-CN" altLang="en-US" noProof="1"/>
              <a:t>四级</a:t>
            </a:r>
            <a:endParaRPr lang="zh-CN" altLang="en-US" noProof="1"/>
          </a:p>
          <a:p>
            <a:pPr lvl="4"/>
            <a:r>
              <a:rPr lang="zh-CN" altLang="en-US" noProof="1"/>
              <a:t>五级</a:t>
            </a:r>
            <a:endParaRPr lang="zh-CN" altLang="en-US"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2" Type="http://schemas.openxmlformats.org/officeDocument/2006/relationships/theme" Target="../theme/theme4.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CE15903D-5956-4299-8623-6181120FE757}" type="datetimeFigureOut">
              <a:rPr kumimoji="0" lang="zh-CN" altLang="en-US" sz="1200" b="0" i="0" u="none" strike="noStrike" kern="1200" cap="none" spc="0" normalizeH="0" baseline="0" noProof="1">
                <a:ln>
                  <a:noFill/>
                </a:ln>
                <a:solidFill>
                  <a:schemeClr val="tx1">
                    <a:tint val="75000"/>
                  </a:schemeClr>
                </a:solidFill>
                <a:effectLst/>
                <a:uLnTx/>
                <a:uFillTx/>
                <a:latin typeface="仿宋_GB2312" panose="02010609030101010101" charset="-122"/>
                <a:ea typeface="仿宋_GB2312" panose="02010609030101010101"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仿宋_GB2312" panose="02010609030101010101" charset="-122"/>
              <a:ea typeface="仿宋_GB2312" panose="02010609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仿宋_GB2312" panose="02010609030101010101" charset="-122"/>
                <a:ea typeface="仿宋_GB2312" panose="02010609030101010101" charset="-122"/>
                <a:sym typeface="仿宋_GB2312" panose="02010609030101010101"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仿宋_GB2312" panose="02010609030101010101" charset="-122"/>
          <a:ea typeface="仿宋_GB2312" panose="0201060903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仿宋_GB2312" panose="02010609030101010101" charset="-122"/>
          <a:ea typeface="仿宋_GB2312" panose="0201060903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仿宋_GB2312" panose="02010609030101010101" charset="-122"/>
          <a:ea typeface="仿宋_GB2312" panose="0201060903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仿宋_GB2312" panose="02010609030101010101" charset="-122"/>
          <a:ea typeface="仿宋_GB2312" panose="0201060903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仿宋_GB2312" panose="02010609030101010101" charset="-122"/>
          <a:ea typeface="仿宋_GB2312" panose="0201060903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2051"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9762EC1-3870-4899-A6C2-5C9E2742C1B9}" type="datetimeFigureOut">
              <a:rPr kumimoji="0" lang="zh-CN" altLang="en-US" sz="1200" b="0" i="0" u="none" strike="noStrike" kern="1200" cap="none" spc="0" normalizeH="0" baseline="0" noProof="1">
                <a:ln>
                  <a:noFill/>
                </a:ln>
                <a:solidFill>
                  <a:schemeClr val="tx1">
                    <a:tint val="75000"/>
                  </a:schemeClr>
                </a:solidFill>
                <a:effectLst/>
                <a:uLnTx/>
                <a:uFillTx/>
                <a:latin typeface="仿宋_GB2312" panose="02010609030101010101" charset="-122"/>
                <a:ea typeface="仿宋_GB2312" panose="02010609030101010101"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仿宋_GB2312" panose="02010609030101010101" charset="-122"/>
              <a:ea typeface="仿宋_GB2312" panose="02010609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仿宋_GB2312" panose="02010609030101010101" charset="-122"/>
                <a:ea typeface="仿宋_GB2312" panose="02010609030101010101" charset="-122"/>
                <a:sym typeface="仿宋_GB2312" panose="02010609030101010101"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仿宋_GB2312" panose="02010609030101010101" charset="-122"/>
          <a:ea typeface="仿宋_GB2312" panose="0201060903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仿宋_GB2312" panose="02010609030101010101" charset="-122"/>
          <a:ea typeface="仿宋_GB2312" panose="0201060903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仿宋_GB2312" panose="02010609030101010101" charset="-122"/>
          <a:ea typeface="仿宋_GB2312" panose="0201060903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仿宋_GB2312" panose="02010609030101010101" charset="-122"/>
          <a:ea typeface="仿宋_GB2312" panose="0201060903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仿宋_GB2312" panose="02010609030101010101" charset="-122"/>
          <a:ea typeface="仿宋_GB2312" panose="0201060903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FEE413E-AFD3-4384-AC07-6656E72C5C8A}" type="datetimeFigureOut">
              <a:rPr kumimoji="0" lang="zh-CN" altLang="en-US" sz="1200" b="0" i="0" u="none" strike="noStrike" kern="1200" cap="none" spc="0" normalizeH="0" baseline="0" noProof="1">
                <a:ln>
                  <a:noFill/>
                </a:ln>
                <a:solidFill>
                  <a:schemeClr val="tx1">
                    <a:tint val="75000"/>
                  </a:schemeClr>
                </a:solidFill>
                <a:effectLst/>
                <a:uLnTx/>
                <a:uFillTx/>
                <a:latin typeface="仿宋_GB2312" panose="02010609030101010101" charset="-122"/>
                <a:ea typeface="仿宋_GB2312" panose="02010609030101010101"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仿宋_GB2312" panose="02010609030101010101" charset="-122"/>
              <a:ea typeface="仿宋_GB2312" panose="02010609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仿宋_GB2312" panose="02010609030101010101" charset="-122"/>
                <a:ea typeface="仿宋_GB2312" panose="02010609030101010101" charset="-122"/>
                <a:sym typeface="仿宋_GB2312" panose="02010609030101010101"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仿宋_GB2312" panose="02010609030101010101" charset="-122"/>
          <a:ea typeface="仿宋_GB2312" panose="0201060903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仿宋_GB2312" panose="02010609030101010101" charset="-122"/>
          <a:ea typeface="仿宋_GB2312" panose="0201060903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仿宋_GB2312" panose="02010609030101010101" charset="-122"/>
          <a:ea typeface="仿宋_GB2312" panose="0201060903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仿宋_GB2312" panose="02010609030101010101" charset="-122"/>
          <a:ea typeface="仿宋_GB2312" panose="0201060903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仿宋_GB2312" panose="02010609030101010101" charset="-122"/>
          <a:ea typeface="仿宋_GB2312" panose="0201060903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标题占位符 1"/>
          <p:cNvSpPr>
            <a:spLocks noGrp="1"/>
          </p:cNvSpPr>
          <p:nvPr>
            <p:ph type="title"/>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4099" name="文本占位符 2"/>
          <p:cNvSpPr>
            <a:spLocks noGrp="1"/>
          </p:cNvSpPr>
          <p:nvPr>
            <p:ph type="body"/>
          </p:nvPr>
        </p:nvSpPr>
        <p:spPr>
          <a:xfrm>
            <a:off x="838200" y="1825625"/>
            <a:ext cx="10515600" cy="4351338"/>
          </a:xfrm>
          <a:prstGeom prst="rect">
            <a:avLst/>
          </a:prstGeom>
          <a:noFill/>
          <a:ln w="9525">
            <a:noFill/>
          </a:ln>
        </p:spPr>
        <p:txBody>
          <a:bodyPr/>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defRPr sz="12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D2B3F515-6A2F-4A40-B4EB-7FF3D14CA620}" type="datetimeFigureOut">
              <a:rPr kumimoji="0" lang="zh-CN" altLang="en-US" sz="1200" b="0" i="0" u="none" strike="noStrike" kern="1200" cap="none" spc="0" normalizeH="0" baseline="0" noProof="1">
                <a:ln>
                  <a:noFill/>
                </a:ln>
                <a:solidFill>
                  <a:schemeClr val="tx1">
                    <a:tint val="75000"/>
                  </a:schemeClr>
                </a:solidFill>
                <a:effectLst/>
                <a:uLnTx/>
                <a:uFillTx/>
                <a:latin typeface="仿宋_GB2312" panose="02010609030101010101" charset="-122"/>
                <a:ea typeface="仿宋_GB2312" panose="02010609030101010101" charset="-122"/>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仿宋_GB2312" panose="02010609030101010101" charset="-122"/>
              <a:ea typeface="仿宋_GB2312" panose="02010609030101010101"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defRPr sz="1200" noProof="1">
                <a:solidFill>
                  <a:schemeClr val="tx1">
                    <a:tint val="75000"/>
                  </a:schemeClr>
                </a:solidFill>
                <a:latin typeface="仿宋_GB2312" panose="02010609030101010101" charset="-122"/>
                <a:ea typeface="仿宋_GB2312" panose="02010609030101010101" charset="-122"/>
                <a:sym typeface="仿宋_GB2312" panose="02010609030101010101" charset="-122"/>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lvl="0" eaLnBrk="1" hangingPunct="1">
              <a:buNone/>
            </a:pPr>
            <a:fld id="{9A0DB2DC-4C9A-4742-B13C-FB6460FD3503}" type="slidenum">
              <a:rPr lang="zh-CN" altLang="en-US" dirty="0">
                <a:latin typeface="仿宋_GB2312" panose="02010609030101010101" charset="-122"/>
              </a:rPr>
            </a:fld>
            <a:endParaRPr lang="zh-CN" altLang="en-US" dirty="0">
              <a:latin typeface="仿宋_GB2312" panose="02010609030101010101" charset="-122"/>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2pPr>
      <a:lvl3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3pPr>
      <a:lvl4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4pPr>
      <a:lvl5pPr algn="l" rtl="0" eaLnBrk="0" fontAlgn="base" hangingPunct="0">
        <a:lnSpc>
          <a:spcPct val="90000"/>
        </a:lnSpc>
        <a:spcBef>
          <a:spcPct val="0"/>
        </a:spcBef>
        <a:spcAft>
          <a:spcPct val="0"/>
        </a:spcAft>
        <a:defRPr sz="4400">
          <a:solidFill>
            <a:schemeClr val="tx1"/>
          </a:solidFill>
          <a:latin typeface="等线 Light" pitchFamily="2" charset="-122"/>
          <a:ea typeface="等线 Light" pitchFamily="2" charset="-122"/>
        </a:defRPr>
      </a:lvl5pPr>
      <a:lvl6pPr marL="4572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6pPr>
      <a:lvl7pPr marL="9144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7pPr>
      <a:lvl8pPr marL="13716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8pPr>
      <a:lvl9pPr marL="1828800" algn="l" rtl="0" fontAlgn="base">
        <a:lnSpc>
          <a:spcPct val="90000"/>
        </a:lnSpc>
        <a:spcBef>
          <a:spcPct val="0"/>
        </a:spcBef>
        <a:spcAft>
          <a:spcPct val="0"/>
        </a:spcAft>
        <a:defRPr sz="4400">
          <a:solidFill>
            <a:schemeClr val="tx1"/>
          </a:solidFill>
          <a:latin typeface="等线 Light" pitchFamily="2" charset="-122"/>
          <a:ea typeface="等线 Light"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仿宋_GB2312" panose="02010609030101010101" charset="-122"/>
          <a:ea typeface="仿宋_GB2312" panose="02010609030101010101"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仿宋_GB2312" panose="02010609030101010101" charset="-122"/>
          <a:ea typeface="仿宋_GB2312" panose="02010609030101010101"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仿宋_GB2312" panose="02010609030101010101" charset="-122"/>
          <a:ea typeface="仿宋_GB2312" panose="02010609030101010101"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仿宋_GB2312" panose="02010609030101010101" charset="-122"/>
          <a:ea typeface="仿宋_GB2312" panose="02010609030101010101"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仿宋_GB2312" panose="02010609030101010101" charset="-122"/>
          <a:ea typeface="仿宋_GB2312" panose="0201060903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2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5.emf"/><Relationship Id="rId2" Type="http://schemas.openxmlformats.org/officeDocument/2006/relationships/tags" Target="../tags/tag30.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tags" Target="../tags/tag39.xml"/><Relationship Id="rId4" Type="http://schemas.openxmlformats.org/officeDocument/2006/relationships/image" Target="../media/image4.png"/><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9.xml"/><Relationship Id="rId1" Type="http://schemas.openxmlformats.org/officeDocument/2006/relationships/image" Target="../media/image6.jpe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9.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tags" Target="../tags/tag55.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41.xml"/><Relationship Id="rId3" Type="http://schemas.openxmlformats.org/officeDocument/2006/relationships/hyperlink" Target="https://etax.chinatax.gov.cn/" TargetMode="External"/><Relationship Id="rId2" Type="http://schemas.openxmlformats.org/officeDocument/2006/relationships/image" Target="../media/image11.png"/><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8.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41.xml"/><Relationship Id="rId2" Type="http://schemas.openxmlformats.org/officeDocument/2006/relationships/image" Target="../media/image20.png"/><Relationship Id="rId1" Type="http://schemas.openxmlformats.org/officeDocument/2006/relationships/image" Target="../media/image19.png"/></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41.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4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41.xml"/><Relationship Id="rId2" Type="http://schemas.openxmlformats.org/officeDocument/2006/relationships/image" Target="../media/image29.jpeg"/><Relationship Id="rId1" Type="http://schemas.openxmlformats.org/officeDocument/2006/relationships/image" Target="../media/image28.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41.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45.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41.xml"/><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1.xml"/><Relationship Id="rId1" Type="http://schemas.openxmlformats.org/officeDocument/2006/relationships/image" Target="../media/image37.png"/></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41.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41.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1.xml"/><Relationship Id="rId1" Type="http://schemas.openxmlformats.org/officeDocument/2006/relationships/image" Target="../media/image41.pn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7.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2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MH_Text_1"/>
          <p:cNvSpPr/>
          <p:nvPr>
            <p:custDataLst>
              <p:tags r:id="rId1"/>
            </p:custDataLst>
          </p:nvPr>
        </p:nvSpPr>
        <p:spPr>
          <a:xfrm>
            <a:off x="0" y="1684338"/>
            <a:ext cx="12192000" cy="2192338"/>
          </a:xfrm>
          <a:prstGeom prst="rect">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0" tIns="108000" rIns="396000" anchor="ctr">
            <a:normAutofit/>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1">
              <a:ln>
                <a:noFill/>
              </a:ln>
              <a:solidFill>
                <a:srgbClr val="FFFFFF"/>
              </a:solidFill>
              <a:effectLst/>
              <a:uLnTx/>
              <a:uFillTx/>
              <a:latin typeface="+mn-lt"/>
              <a:ea typeface="+mn-ea"/>
              <a:cs typeface="+mn-cs"/>
            </a:endParaRPr>
          </a:p>
        </p:txBody>
      </p:sp>
      <p:sp>
        <p:nvSpPr>
          <p:cNvPr id="4" name="MH_Other_1"/>
          <p:cNvSpPr/>
          <p:nvPr>
            <p:custDataLst>
              <p:tags r:id="rId2"/>
            </p:custDataLst>
          </p:nvPr>
        </p:nvSpPr>
        <p:spPr>
          <a:xfrm>
            <a:off x="0" y="3937000"/>
            <a:ext cx="12192000" cy="128588"/>
          </a:xfrm>
          <a:prstGeom prst="rect">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矩形 31"/>
          <p:cNvSpPr/>
          <p:nvPr/>
        </p:nvSpPr>
        <p:spPr>
          <a:xfrm>
            <a:off x="0" y="1952625"/>
            <a:ext cx="12192000" cy="1716088"/>
          </a:xfrm>
          <a:prstGeom prst="rect">
            <a:avLst/>
          </a:prstGeom>
        </p:spPr>
        <p:txBody>
          <a:bodyPr>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4400" b="1" i="0" u="none" strike="noStrike" kern="1200" cap="none" spc="10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2021</a:t>
            </a:r>
            <a:r>
              <a:rPr kumimoji="0" lang="zh-CN" altLang="zh-CN" sz="4400" b="1" i="0" u="none" strike="noStrike" kern="1200" cap="none" spc="10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年度个人所得税综合所得</a:t>
            </a:r>
            <a:endParaRPr kumimoji="0" lang="zh-CN" altLang="zh-CN" sz="4400" b="1" i="0" u="none" strike="noStrike" kern="1200" cap="none" spc="10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zh-CN" sz="4400" b="1" i="0" u="none" strike="noStrike" kern="1200" cap="none" spc="10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汇算清缴专题培训</a:t>
            </a:r>
            <a:endParaRPr kumimoji="0" lang="zh-CN" altLang="zh-CN" sz="4400" b="1" i="0" u="none" strike="noStrike" kern="1200" cap="none" spc="10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7173" name="MH_SubTitle_1"/>
          <p:cNvSpPr txBox="1">
            <a:spLocks noChangeArrowheads="1"/>
          </p:cNvSpPr>
          <p:nvPr>
            <p:custDataLst>
              <p:tags r:id="rId3"/>
            </p:custDataLst>
          </p:nvPr>
        </p:nvSpPr>
        <p:spPr bwMode="auto">
          <a:xfrm>
            <a:off x="0" y="4506913"/>
            <a:ext cx="12192000" cy="1177925"/>
          </a:xfrm>
          <a:prstGeom prst="rect">
            <a:avLst/>
          </a:prstGeom>
          <a:noFill/>
          <a:ln>
            <a:noFill/>
          </a:ln>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marL="0" marR="0" lvl="0" indent="0" algn="ctr" defTabSz="914400" rtl="0" eaLnBrk="1" fontAlgn="base" latinLnBrk="0" hangingPunct="1">
              <a:lnSpc>
                <a:spcPct val="130000"/>
              </a:lnSpc>
              <a:spcBef>
                <a:spcPts val="1200"/>
              </a:spcBef>
              <a:spcAft>
                <a:spcPct val="0"/>
              </a:spcAft>
              <a:buClrTx/>
              <a:buSzTx/>
              <a:buFontTx/>
              <a:buNone/>
              <a:defRPr/>
            </a:pPr>
            <a:r>
              <a:rPr kumimoji="0" lang="zh-CN" altLang="en-US" sz="2400" b="1" i="0" u="none" strike="noStrike" kern="1200" cap="none" spc="140" normalizeH="0" baseline="0" noProof="0" dirty="0">
                <a:ln>
                  <a:noFill/>
                </a:ln>
                <a:solidFill>
                  <a:srgbClr val="4485AF"/>
                </a:solidFill>
                <a:effectLst/>
                <a:uLnTx/>
                <a:uFillTx/>
                <a:latin typeface="方正小标宋简体" panose="02010601030101010101" pitchFamily="65" charset="-122"/>
                <a:ea typeface="方正小标宋简体" panose="02010601030101010101" pitchFamily="65" charset="-122"/>
                <a:cs typeface="+mn-cs"/>
                <a:sym typeface="仿宋_GB2312" panose="02010609030101010101" charset="-122"/>
              </a:rPr>
              <a:t>国家税务总局深圳市龙华区税务局</a:t>
            </a:r>
            <a:endParaRPr kumimoji="0" lang="en-US" altLang="zh-CN" sz="2400" b="1" i="0" u="none" strike="noStrike" kern="1200" cap="none" spc="140" normalizeH="0" baseline="0" noProof="0" dirty="0">
              <a:ln>
                <a:noFill/>
              </a:ln>
              <a:solidFill>
                <a:srgbClr val="4485AF"/>
              </a:solidFill>
              <a:effectLst/>
              <a:uLnTx/>
              <a:uFillTx/>
              <a:latin typeface="方正小标宋简体" panose="02010601030101010101" pitchFamily="65" charset="-122"/>
              <a:ea typeface="方正小标宋简体" panose="02010601030101010101" pitchFamily="65" charset="-122"/>
              <a:cs typeface="+mn-cs"/>
              <a:sym typeface="仿宋_GB2312" panose="02010609030101010101" charset="-122"/>
            </a:endParaRPr>
          </a:p>
          <a:p>
            <a:pPr marL="0" marR="0" lvl="0" indent="0" algn="ctr" defTabSz="914400" rtl="0" eaLnBrk="1" fontAlgn="base" latinLnBrk="0" hangingPunct="1">
              <a:lnSpc>
                <a:spcPct val="130000"/>
              </a:lnSpc>
              <a:spcBef>
                <a:spcPts val="1200"/>
              </a:spcBef>
              <a:spcAft>
                <a:spcPct val="0"/>
              </a:spcAft>
              <a:buClrTx/>
              <a:buSzTx/>
              <a:buFontTx/>
              <a:buNone/>
              <a:defRPr/>
            </a:pPr>
            <a:r>
              <a:rPr kumimoji="0" lang="en-US" altLang="zh-CN" sz="2400" b="1" i="0" u="none" strike="noStrike" kern="1200" cap="none" spc="140" normalizeH="0" baseline="0" noProof="0" dirty="0">
                <a:ln>
                  <a:noFill/>
                </a:ln>
                <a:solidFill>
                  <a:srgbClr val="4485AF"/>
                </a:solidFill>
                <a:effectLst/>
                <a:uLnTx/>
                <a:uFillTx/>
                <a:latin typeface="方正小标宋简体" panose="02010601030101010101" pitchFamily="65" charset="-122"/>
                <a:ea typeface="方正小标宋简体" panose="02010601030101010101" pitchFamily="65" charset="-122"/>
                <a:cs typeface="+mn-cs"/>
                <a:sym typeface="仿宋_GB2312" panose="02010609030101010101" charset="-122"/>
              </a:rPr>
              <a:t>2022</a:t>
            </a:r>
            <a:r>
              <a:rPr kumimoji="0" lang="zh-CN" altLang="en-US" sz="2400" b="1" i="0" u="none" strike="noStrike" kern="1200" cap="none" spc="140" normalizeH="0" baseline="0" noProof="0" dirty="0">
                <a:ln>
                  <a:noFill/>
                </a:ln>
                <a:solidFill>
                  <a:srgbClr val="4485AF"/>
                </a:solidFill>
                <a:effectLst/>
                <a:uLnTx/>
                <a:uFillTx/>
                <a:latin typeface="方正小标宋简体" panose="02010601030101010101" pitchFamily="65" charset="-122"/>
                <a:ea typeface="方正小标宋简体" panose="02010601030101010101" pitchFamily="65" charset="-122"/>
                <a:cs typeface="+mn-cs"/>
                <a:sym typeface="仿宋_GB2312" panose="02010609030101010101" charset="-122"/>
              </a:rPr>
              <a:t>年</a:t>
            </a:r>
            <a:r>
              <a:rPr kumimoji="0" lang="en-US" altLang="zh-CN" sz="2400" b="1" i="0" u="none" strike="noStrike" kern="1200" cap="none" spc="140" normalizeH="0" baseline="0" noProof="0" dirty="0">
                <a:ln>
                  <a:noFill/>
                </a:ln>
                <a:solidFill>
                  <a:srgbClr val="4485AF"/>
                </a:solidFill>
                <a:effectLst/>
                <a:uLnTx/>
                <a:uFillTx/>
                <a:latin typeface="方正小标宋简体" panose="02010601030101010101" pitchFamily="65" charset="-122"/>
                <a:ea typeface="方正小标宋简体" panose="02010601030101010101" pitchFamily="65" charset="-122"/>
                <a:cs typeface="+mn-cs"/>
                <a:sym typeface="仿宋_GB2312" panose="02010609030101010101" charset="-122"/>
              </a:rPr>
              <a:t>3</a:t>
            </a:r>
            <a:r>
              <a:rPr kumimoji="0" lang="zh-CN" altLang="en-US" sz="2400" b="1" i="0" u="none" strike="noStrike" kern="1200" cap="none" spc="140" normalizeH="0" baseline="0" noProof="0" dirty="0">
                <a:ln>
                  <a:noFill/>
                </a:ln>
                <a:solidFill>
                  <a:srgbClr val="4485AF"/>
                </a:solidFill>
                <a:effectLst/>
                <a:uLnTx/>
                <a:uFillTx/>
                <a:latin typeface="方正小标宋简体" panose="02010601030101010101" pitchFamily="65" charset="-122"/>
                <a:ea typeface="方正小标宋简体" panose="02010601030101010101" pitchFamily="65" charset="-122"/>
                <a:cs typeface="+mn-cs"/>
                <a:sym typeface="仿宋_GB2312" panose="02010609030101010101" charset="-122"/>
              </a:rPr>
              <a:t>月</a:t>
            </a:r>
            <a:endParaRPr kumimoji="0" lang="zh-CN" altLang="en-US" sz="2400" b="1" i="0" u="none" strike="noStrike" kern="1200" cap="none" spc="140" normalizeH="0" baseline="0" noProof="0" dirty="0">
              <a:ln>
                <a:noFill/>
              </a:ln>
              <a:solidFill>
                <a:srgbClr val="4485AF"/>
              </a:solidFill>
              <a:effectLst/>
              <a:uLnTx/>
              <a:uFillTx/>
              <a:latin typeface="方正小标宋简体" panose="02010601030101010101" pitchFamily="65" charset="-122"/>
              <a:ea typeface="方正小标宋简体" panose="02010601030101010101" pitchFamily="65" charset="-122"/>
              <a:cs typeface="+mn-cs"/>
              <a:sym typeface="仿宋_GB2312" panose="02010609030101010101" charset="-122"/>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23568"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844550" y="1714500"/>
            <a:ext cx="3587750" cy="460375"/>
          </a:xfrm>
          <a:prstGeom prst="rect">
            <a:avLst/>
          </a:prstGeom>
          <a:solidFill>
            <a:srgbClr val="4D87AD"/>
          </a:solidFill>
        </p:spPr>
        <p:txBody>
          <a:bodyPr wrap="none">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宋体" panose="02010600030101010101" pitchFamily="2" charset="-122"/>
                <a:sym typeface="+mn-ea"/>
              </a:rPr>
              <a:t>什么是综合所得收入额？</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宋体" panose="02010600030101010101" pitchFamily="2" charset="-122"/>
              <a:sym typeface="+mn-ea"/>
            </a:endParaRPr>
          </a:p>
        </p:txBody>
      </p:sp>
      <p:sp>
        <p:nvSpPr>
          <p:cNvPr id="23570" name="文本框 28"/>
          <p:cNvSpPr txBox="1"/>
          <p:nvPr/>
        </p:nvSpPr>
        <p:spPr>
          <a:xfrm>
            <a:off x="1509713" y="2389188"/>
            <a:ext cx="8175625" cy="1938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计算公式：</a:t>
            </a:r>
            <a:endParaRPr lang="en-US" altLang="zh-CN"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r>
              <a:rPr lang="zh-CN" altLang="zh-CN" sz="2000" dirty="0">
                <a:latin typeface="仿宋_GB2312" panose="02010609030101010101" charset="-122"/>
                <a:ea typeface="仿宋_GB2312" panose="02010609030101010101" charset="-122"/>
              </a:rPr>
              <a:t>应退或应补税额</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综合所得收入额</a:t>
            </a:r>
            <a:r>
              <a:rPr lang="en-US" altLang="zh-CN" sz="2000" dirty="0">
                <a:latin typeface="仿宋_GB2312" panose="02010609030101010101" charset="-122"/>
                <a:ea typeface="仿宋_GB2312" panose="02010609030101010101" charset="-122"/>
              </a:rPr>
              <a:t>-60000</a:t>
            </a:r>
            <a:r>
              <a:rPr lang="zh-CN" altLang="zh-CN" sz="2000" dirty="0">
                <a:latin typeface="仿宋_GB2312" panose="02010609030101010101" charset="-122"/>
                <a:ea typeface="仿宋_GB2312" panose="02010609030101010101" charset="-122"/>
              </a:rPr>
              <a:t>元</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“三险一金”等专项扣除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子女教育等专项附加扣除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依法确定的其他扣除</a:t>
            </a:r>
            <a:r>
              <a:rPr lang="en-US" altLang="zh-CN" sz="2000" dirty="0">
                <a:latin typeface="仿宋_GB2312" panose="02010609030101010101" charset="-122"/>
                <a:ea typeface="仿宋_GB2312" panose="02010609030101010101" charset="-122"/>
              </a:rPr>
              <a:t>-</a:t>
            </a:r>
            <a:r>
              <a:rPr lang="zh-CN" altLang="en-US" sz="2000" dirty="0">
                <a:latin typeface="仿宋_GB2312" panose="02010609030101010101" charset="-122"/>
                <a:ea typeface="仿宋_GB2312" panose="02010609030101010101" charset="-122"/>
              </a:rPr>
              <a:t>符合条件的公益慈善事业捐赠</a:t>
            </a:r>
            <a:r>
              <a:rPr lang="zh-CN" altLang="zh-CN" sz="2000" dirty="0">
                <a:latin typeface="仿宋_GB2312" panose="02010609030101010101" charset="-122"/>
                <a:ea typeface="仿宋_GB2312" panose="02010609030101010101" charset="-122"/>
              </a:rPr>
              <a:t>）×适用税率</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速算扣除数</a:t>
            </a:r>
            <a:r>
              <a:rPr lang="en-US" altLang="zh-CN" sz="2000" dirty="0">
                <a:latin typeface="仿宋_GB2312" panose="02010609030101010101" charset="-122"/>
                <a:ea typeface="仿宋_GB2312" panose="02010609030101010101" charset="-122"/>
              </a:rPr>
              <a:t>]-2021</a:t>
            </a:r>
            <a:r>
              <a:rPr lang="zh-CN" altLang="zh-CN" sz="2000" dirty="0">
                <a:latin typeface="仿宋_GB2312" panose="02010609030101010101" charset="-122"/>
                <a:ea typeface="仿宋_GB2312" panose="02010609030101010101" charset="-122"/>
              </a:rPr>
              <a:t>年已预缴税额</a:t>
            </a:r>
            <a:endParaRPr lang="zh-CN" altLang="zh-CN" sz="2000" dirty="0">
              <a:latin typeface="仿宋_GB2312" panose="02010609030101010101" charset="-122"/>
              <a:ea typeface="仿宋_GB2312" panose="02010609030101010101" charset="-122"/>
            </a:endParaRPr>
          </a:p>
        </p:txBody>
      </p:sp>
      <p:sp>
        <p:nvSpPr>
          <p:cNvPr id="23571" name="文本框 18"/>
          <p:cNvSpPr txBox="1"/>
          <p:nvPr/>
        </p:nvSpPr>
        <p:spPr>
          <a:xfrm>
            <a:off x="2181225" y="4308475"/>
            <a:ext cx="5002213" cy="16891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4625" lvl="0" indent="0" algn="just" eaLnBrk="1" hangingPunct="1">
              <a:lnSpc>
                <a:spcPct val="150000"/>
              </a:lnSpc>
              <a:spcBef>
                <a:spcPct val="0"/>
              </a:spcBef>
              <a:buFontTx/>
              <a:buNone/>
            </a:pPr>
            <a:r>
              <a:rPr lang="zh-CN" altLang="zh-CN" sz="1800" dirty="0">
                <a:solidFill>
                  <a:srgbClr val="000000"/>
                </a:solidFill>
                <a:latin typeface="仿宋_GB2312" panose="02010609030101010101" charset="-122"/>
                <a:ea typeface="仿宋_GB2312" panose="02010609030101010101" charset="-122"/>
              </a:rPr>
              <a:t>工资、薪金所得：收入即为收入额</a:t>
            </a:r>
            <a:r>
              <a:rPr lang="en-US" altLang="zh-CN" sz="1800" dirty="0">
                <a:solidFill>
                  <a:srgbClr val="000000"/>
                </a:solidFill>
                <a:latin typeface="仿宋_GB2312" panose="02010609030101010101" charset="-122"/>
                <a:ea typeface="仿宋_GB2312" panose="02010609030101010101" charset="-122"/>
              </a:rPr>
              <a:t>                           </a:t>
            </a:r>
            <a:endParaRPr lang="en-US" altLang="zh-CN" sz="1800" dirty="0">
              <a:solidFill>
                <a:srgbClr val="000000"/>
              </a:solidFill>
              <a:latin typeface="仿宋_GB2312" panose="02010609030101010101" charset="-122"/>
              <a:ea typeface="仿宋_GB2312" panose="02010609030101010101" charset="-122"/>
            </a:endParaRPr>
          </a:p>
          <a:p>
            <a:pPr marL="174625" lvl="0" indent="0" algn="just" eaLnBrk="1" hangingPunct="1">
              <a:lnSpc>
                <a:spcPct val="150000"/>
              </a:lnSpc>
              <a:spcBef>
                <a:spcPct val="0"/>
              </a:spcBef>
              <a:buFontTx/>
              <a:buNone/>
            </a:pPr>
            <a:r>
              <a:rPr lang="zh-CN" altLang="zh-CN" sz="1800" dirty="0">
                <a:solidFill>
                  <a:srgbClr val="000000"/>
                </a:solidFill>
                <a:latin typeface="仿宋_GB2312" panose="02010609030101010101" charset="-122"/>
                <a:ea typeface="仿宋_GB2312" panose="02010609030101010101" charset="-122"/>
              </a:rPr>
              <a:t>劳务报酬所得：收入减除</a:t>
            </a:r>
            <a:r>
              <a:rPr lang="en-US" altLang="zh-CN" sz="1800" dirty="0">
                <a:solidFill>
                  <a:srgbClr val="000000"/>
                </a:solidFill>
                <a:latin typeface="仿宋_GB2312" panose="02010609030101010101" charset="-122"/>
                <a:ea typeface="仿宋_GB2312" panose="02010609030101010101" charset="-122"/>
              </a:rPr>
              <a:t>20%</a:t>
            </a:r>
            <a:r>
              <a:rPr lang="zh-CN" altLang="zh-CN" sz="1800" dirty="0">
                <a:solidFill>
                  <a:srgbClr val="000000"/>
                </a:solidFill>
                <a:latin typeface="仿宋_GB2312" panose="02010609030101010101" charset="-122"/>
                <a:ea typeface="仿宋_GB2312" panose="02010609030101010101" charset="-122"/>
              </a:rPr>
              <a:t>费用</a:t>
            </a:r>
            <a:endParaRPr lang="en-US" altLang="zh-CN" sz="1800" dirty="0">
              <a:latin typeface="仿宋_GB2312" panose="02010609030101010101" charset="-122"/>
              <a:ea typeface="仿宋_GB2312" panose="02010609030101010101" charset="-122"/>
            </a:endParaRPr>
          </a:p>
          <a:p>
            <a:pPr marL="174625" lvl="0" indent="0" algn="just" eaLnBrk="1" hangingPunct="1">
              <a:lnSpc>
                <a:spcPct val="150000"/>
              </a:lnSpc>
              <a:spcBef>
                <a:spcPct val="0"/>
              </a:spcBef>
              <a:buFontTx/>
              <a:buNone/>
            </a:pPr>
            <a:r>
              <a:rPr lang="zh-CN" altLang="zh-CN" sz="1800" dirty="0">
                <a:solidFill>
                  <a:srgbClr val="000000"/>
                </a:solidFill>
                <a:latin typeface="仿宋_GB2312" panose="02010609030101010101" charset="-122"/>
                <a:ea typeface="仿宋_GB2312" panose="02010609030101010101" charset="-122"/>
              </a:rPr>
              <a:t>稿酬所得：收入减除</a:t>
            </a:r>
            <a:r>
              <a:rPr lang="en-US" altLang="zh-CN" sz="1800" dirty="0">
                <a:solidFill>
                  <a:srgbClr val="000000"/>
                </a:solidFill>
                <a:latin typeface="仿宋_GB2312" panose="02010609030101010101" charset="-122"/>
                <a:ea typeface="仿宋_GB2312" panose="02010609030101010101" charset="-122"/>
              </a:rPr>
              <a:t>20%</a:t>
            </a:r>
            <a:r>
              <a:rPr lang="zh-CN" altLang="zh-CN" sz="1800" dirty="0">
                <a:solidFill>
                  <a:srgbClr val="000000"/>
                </a:solidFill>
                <a:latin typeface="仿宋_GB2312" panose="02010609030101010101" charset="-122"/>
                <a:ea typeface="仿宋_GB2312" panose="02010609030101010101" charset="-122"/>
              </a:rPr>
              <a:t>费用，减按</a:t>
            </a:r>
            <a:r>
              <a:rPr lang="en-US" altLang="zh-CN" sz="1800" dirty="0">
                <a:solidFill>
                  <a:srgbClr val="000000"/>
                </a:solidFill>
                <a:latin typeface="仿宋_GB2312" panose="02010609030101010101" charset="-122"/>
                <a:ea typeface="仿宋_GB2312" panose="02010609030101010101" charset="-122"/>
              </a:rPr>
              <a:t>70%</a:t>
            </a:r>
            <a:r>
              <a:rPr lang="zh-CN" altLang="zh-CN" sz="1800" dirty="0">
                <a:solidFill>
                  <a:srgbClr val="000000"/>
                </a:solidFill>
                <a:latin typeface="仿宋_GB2312" panose="02010609030101010101" charset="-122"/>
                <a:ea typeface="仿宋_GB2312" panose="02010609030101010101" charset="-122"/>
              </a:rPr>
              <a:t>计算</a:t>
            </a:r>
            <a:r>
              <a:rPr lang="en-US" altLang="zh-CN" sz="1800" dirty="0">
                <a:latin typeface="仿宋_GB2312" panose="02010609030101010101" charset="-122"/>
                <a:ea typeface="仿宋_GB2312" panose="02010609030101010101" charset="-122"/>
              </a:rPr>
              <a:t>              </a:t>
            </a:r>
            <a:endParaRPr lang="en-US" altLang="zh-CN" sz="1800" dirty="0">
              <a:latin typeface="仿宋_GB2312" panose="02010609030101010101" charset="-122"/>
              <a:ea typeface="仿宋_GB2312" panose="02010609030101010101" charset="-122"/>
            </a:endParaRPr>
          </a:p>
          <a:p>
            <a:pPr marL="174625" lvl="0" indent="0" algn="just" eaLnBrk="1" hangingPunct="1">
              <a:lnSpc>
                <a:spcPct val="150000"/>
              </a:lnSpc>
              <a:spcBef>
                <a:spcPct val="0"/>
              </a:spcBef>
              <a:buFontTx/>
              <a:buNone/>
            </a:pPr>
            <a:r>
              <a:rPr lang="zh-CN" altLang="zh-CN" sz="1800" dirty="0">
                <a:solidFill>
                  <a:srgbClr val="000000"/>
                </a:solidFill>
                <a:latin typeface="仿宋_GB2312" panose="02010609030101010101" charset="-122"/>
                <a:ea typeface="仿宋_GB2312" panose="02010609030101010101" charset="-122"/>
              </a:rPr>
              <a:t>特许权使用费所得：收入减除</a:t>
            </a:r>
            <a:r>
              <a:rPr lang="en-US" altLang="zh-CN" sz="1800" dirty="0">
                <a:solidFill>
                  <a:srgbClr val="000000"/>
                </a:solidFill>
                <a:latin typeface="仿宋_GB2312" panose="02010609030101010101" charset="-122"/>
                <a:ea typeface="仿宋_GB2312" panose="02010609030101010101" charset="-122"/>
              </a:rPr>
              <a:t>20%</a:t>
            </a:r>
            <a:r>
              <a:rPr lang="zh-CN" altLang="zh-CN" sz="1800" dirty="0">
                <a:solidFill>
                  <a:srgbClr val="000000"/>
                </a:solidFill>
                <a:latin typeface="仿宋_GB2312" panose="02010609030101010101" charset="-122"/>
                <a:ea typeface="仿宋_GB2312" panose="02010609030101010101" charset="-122"/>
              </a:rPr>
              <a:t>费用</a:t>
            </a:r>
            <a:endParaRPr lang="zh-CN" altLang="zh-CN" sz="1800" dirty="0">
              <a:latin typeface="仿宋_GB2312" panose="02010609030101010101" charset="-122"/>
              <a:ea typeface="仿宋_GB2312" panose="0201060903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25616"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844550" y="1727200"/>
            <a:ext cx="2659063" cy="460375"/>
          </a:xfrm>
          <a:prstGeom prst="rect">
            <a:avLst/>
          </a:prstGeom>
          <a:solidFill>
            <a:srgbClr val="4D87AD"/>
          </a:solidFill>
        </p:spPr>
        <p:txBody>
          <a:bodyPr wrap="none">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什么是专项扣除？</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
        <p:nvSpPr>
          <p:cNvPr id="25618" name="文本框 28"/>
          <p:cNvSpPr txBox="1"/>
          <p:nvPr/>
        </p:nvSpPr>
        <p:spPr>
          <a:xfrm>
            <a:off x="1611313" y="2422525"/>
            <a:ext cx="8267700" cy="1938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计算公式：</a:t>
            </a:r>
            <a:endParaRPr lang="en-US" altLang="zh-CN"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r>
              <a:rPr lang="zh-CN" altLang="zh-CN" sz="2000" dirty="0">
                <a:latin typeface="仿宋_GB2312" panose="02010609030101010101" charset="-122"/>
                <a:ea typeface="仿宋_GB2312" panose="02010609030101010101" charset="-122"/>
              </a:rPr>
              <a:t>应退或应补税额</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（综合所得收入额</a:t>
            </a:r>
            <a:r>
              <a:rPr lang="en-US" altLang="zh-CN" sz="2000" dirty="0">
                <a:latin typeface="仿宋_GB2312" panose="02010609030101010101" charset="-122"/>
                <a:ea typeface="仿宋_GB2312" panose="02010609030101010101" charset="-122"/>
              </a:rPr>
              <a:t>-60000</a:t>
            </a:r>
            <a:r>
              <a:rPr lang="zh-CN" altLang="zh-CN" sz="2000" dirty="0">
                <a:latin typeface="仿宋_GB2312" panose="02010609030101010101" charset="-122"/>
                <a:ea typeface="仿宋_GB2312" panose="02010609030101010101" charset="-122"/>
              </a:rPr>
              <a:t>元</a:t>
            </a:r>
            <a:r>
              <a:rPr lang="en-US" altLang="zh-CN" sz="2000" dirty="0">
                <a:latin typeface="仿宋_GB2312" panose="02010609030101010101" charset="-122"/>
                <a:ea typeface="仿宋_GB2312" panose="02010609030101010101" charset="-122"/>
              </a:rPr>
              <a:t>-</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“三险一金”等专项扣除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子女教育等专项附加扣除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依法确定的其他扣除</a:t>
            </a:r>
            <a:r>
              <a:rPr lang="en-US" altLang="zh-CN" sz="2000" dirty="0">
                <a:latin typeface="仿宋_GB2312" panose="02010609030101010101" charset="-122"/>
                <a:ea typeface="仿宋_GB2312" panose="02010609030101010101" charset="-122"/>
              </a:rPr>
              <a:t>-</a:t>
            </a:r>
            <a:r>
              <a:rPr lang="zh-CN" altLang="en-US" sz="2000" dirty="0">
                <a:latin typeface="仿宋_GB2312" panose="02010609030101010101" charset="-122"/>
                <a:ea typeface="仿宋_GB2312" panose="02010609030101010101" charset="-122"/>
              </a:rPr>
              <a:t>符合条件的公益慈善事业捐赠</a:t>
            </a:r>
            <a:r>
              <a:rPr lang="zh-CN" altLang="zh-CN" sz="2000" dirty="0">
                <a:latin typeface="仿宋_GB2312" panose="02010609030101010101" charset="-122"/>
                <a:ea typeface="仿宋_GB2312" panose="02010609030101010101" charset="-122"/>
              </a:rPr>
              <a:t>）×适用税率</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速算扣除数</a:t>
            </a:r>
            <a:r>
              <a:rPr lang="en-US" altLang="zh-CN" sz="2000" dirty="0">
                <a:latin typeface="仿宋_GB2312" panose="02010609030101010101" charset="-122"/>
                <a:ea typeface="仿宋_GB2312" panose="02010609030101010101" charset="-122"/>
              </a:rPr>
              <a:t>]-2021</a:t>
            </a:r>
            <a:r>
              <a:rPr lang="zh-CN" altLang="zh-CN" sz="2000" dirty="0">
                <a:latin typeface="仿宋_GB2312" panose="02010609030101010101" charset="-122"/>
                <a:ea typeface="仿宋_GB2312" panose="02010609030101010101" charset="-122"/>
              </a:rPr>
              <a:t>年已预缴税额</a:t>
            </a:r>
            <a:endParaRPr lang="zh-CN" altLang="zh-CN" sz="2000" dirty="0">
              <a:latin typeface="仿宋_GB2312" panose="02010609030101010101" charset="-122"/>
              <a:ea typeface="仿宋_GB2312" panose="02010609030101010101" charset="-122"/>
            </a:endParaRPr>
          </a:p>
        </p:txBody>
      </p:sp>
      <p:sp>
        <p:nvSpPr>
          <p:cNvPr id="25619" name="文本框 18"/>
          <p:cNvSpPr txBox="1"/>
          <p:nvPr/>
        </p:nvSpPr>
        <p:spPr>
          <a:xfrm>
            <a:off x="1744663" y="4791075"/>
            <a:ext cx="9291637"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4625" lvl="0" indent="0" algn="just" eaLnBrk="1" hangingPunct="1">
              <a:lnSpc>
                <a:spcPct val="150000"/>
              </a:lnSpc>
              <a:spcBef>
                <a:spcPct val="0"/>
              </a:spcBef>
              <a:buFontTx/>
              <a:buNone/>
            </a:pPr>
            <a:r>
              <a:rPr lang="zh-CN" altLang="zh-CN" sz="1800" dirty="0">
                <a:solidFill>
                  <a:srgbClr val="000000"/>
                </a:solidFill>
                <a:latin typeface="Calibri" panose="020F0502020204030204" pitchFamily="34" charset="0"/>
                <a:ea typeface="仿宋_GB2312" panose="02010609030101010101" charset="-122"/>
              </a:rPr>
              <a:t>基本养老保险、基本医疗保险、失业保险、住房公积金</a:t>
            </a:r>
            <a:endParaRPr lang="zh-CN" altLang="zh-CN" sz="1800" dirty="0">
              <a:latin typeface="Calibri" panose="020F0502020204030204" pitchFamily="34" charset="0"/>
              <a:ea typeface="仿宋_GB2312" panose="0201060903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27664"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844550" y="1722438"/>
            <a:ext cx="3278188" cy="461963"/>
          </a:xfrm>
          <a:prstGeom prst="rect">
            <a:avLst/>
          </a:prstGeom>
          <a:solidFill>
            <a:srgbClr val="4D87AD"/>
          </a:solidFill>
        </p:spPr>
        <p:txBody>
          <a:bodyPr wrap="none">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什么是专项附加扣除？</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
        <p:nvSpPr>
          <p:cNvPr id="27666" name="文本框 28"/>
          <p:cNvSpPr txBox="1"/>
          <p:nvPr/>
        </p:nvSpPr>
        <p:spPr>
          <a:xfrm>
            <a:off x="1611313" y="2422525"/>
            <a:ext cx="8175625" cy="1938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计算公式：</a:t>
            </a:r>
            <a:endParaRPr lang="en-US" altLang="zh-CN"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r>
              <a:rPr lang="zh-CN" altLang="zh-CN" sz="2000" dirty="0">
                <a:latin typeface="仿宋_GB2312" panose="02010609030101010101" charset="-122"/>
                <a:ea typeface="仿宋_GB2312" panose="02010609030101010101" charset="-122"/>
              </a:rPr>
              <a:t>应退或应补税额</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（综合所得收入额</a:t>
            </a:r>
            <a:r>
              <a:rPr lang="en-US" altLang="zh-CN" sz="2000" dirty="0">
                <a:latin typeface="仿宋_GB2312" panose="02010609030101010101" charset="-122"/>
                <a:ea typeface="仿宋_GB2312" panose="02010609030101010101" charset="-122"/>
              </a:rPr>
              <a:t>-60000</a:t>
            </a:r>
            <a:r>
              <a:rPr lang="zh-CN" altLang="zh-CN" sz="2000" dirty="0">
                <a:latin typeface="仿宋_GB2312" panose="02010609030101010101" charset="-122"/>
                <a:ea typeface="仿宋_GB2312" panose="02010609030101010101" charset="-122"/>
              </a:rPr>
              <a:t>元</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“三险一金”等专项扣除</a:t>
            </a:r>
            <a:r>
              <a:rPr lang="en-US" altLang="zh-CN" sz="2000" dirty="0">
                <a:latin typeface="仿宋_GB2312" panose="02010609030101010101" charset="-122"/>
                <a:ea typeface="仿宋_GB2312" panose="02010609030101010101" charset="-122"/>
              </a:rPr>
              <a:t>-</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子女教育等专项附加扣除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依法确定的其他扣除</a:t>
            </a:r>
            <a:r>
              <a:rPr lang="en-US" altLang="zh-CN" sz="2000" dirty="0">
                <a:latin typeface="仿宋_GB2312" panose="02010609030101010101" charset="-122"/>
                <a:ea typeface="仿宋_GB2312" panose="02010609030101010101" charset="-122"/>
              </a:rPr>
              <a:t>-</a:t>
            </a:r>
            <a:r>
              <a:rPr lang="zh-CN" altLang="en-US" sz="2000" dirty="0">
                <a:latin typeface="仿宋_GB2312" panose="02010609030101010101" charset="-122"/>
                <a:ea typeface="仿宋_GB2312" panose="02010609030101010101" charset="-122"/>
              </a:rPr>
              <a:t>符合条件的公益慈善事业捐赠</a:t>
            </a:r>
            <a:r>
              <a:rPr lang="zh-CN" altLang="zh-CN" sz="2000" dirty="0">
                <a:latin typeface="仿宋_GB2312" panose="02010609030101010101" charset="-122"/>
                <a:ea typeface="仿宋_GB2312" panose="02010609030101010101" charset="-122"/>
              </a:rPr>
              <a:t>）×适用税率</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速算扣除数</a:t>
            </a:r>
            <a:r>
              <a:rPr lang="en-US" altLang="zh-CN" sz="2000" dirty="0">
                <a:latin typeface="仿宋_GB2312" panose="02010609030101010101" charset="-122"/>
                <a:ea typeface="仿宋_GB2312" panose="02010609030101010101" charset="-122"/>
              </a:rPr>
              <a:t>]-2021</a:t>
            </a:r>
            <a:r>
              <a:rPr lang="zh-CN" altLang="zh-CN" sz="2000" dirty="0">
                <a:latin typeface="仿宋_GB2312" panose="02010609030101010101" charset="-122"/>
                <a:ea typeface="仿宋_GB2312" panose="02010609030101010101" charset="-122"/>
              </a:rPr>
              <a:t>年已预缴税额</a:t>
            </a:r>
            <a:endParaRPr lang="zh-CN" altLang="zh-CN" sz="2000" dirty="0">
              <a:latin typeface="仿宋_GB2312" panose="02010609030101010101" charset="-122"/>
              <a:ea typeface="仿宋_GB2312" panose="02010609030101010101" charset="-122"/>
            </a:endParaRPr>
          </a:p>
        </p:txBody>
      </p:sp>
      <p:sp>
        <p:nvSpPr>
          <p:cNvPr id="27667" name="文本框 18"/>
          <p:cNvSpPr txBox="1"/>
          <p:nvPr/>
        </p:nvSpPr>
        <p:spPr>
          <a:xfrm>
            <a:off x="1611313" y="4791075"/>
            <a:ext cx="9291637"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4625" lvl="0" indent="0" algn="just" eaLnBrk="1" hangingPunct="1">
              <a:lnSpc>
                <a:spcPct val="150000"/>
              </a:lnSpc>
              <a:spcBef>
                <a:spcPct val="0"/>
              </a:spcBef>
              <a:buFontTx/>
              <a:buNone/>
            </a:pPr>
            <a:r>
              <a:rPr lang="zh-CN" altLang="zh-CN" sz="1800" dirty="0">
                <a:solidFill>
                  <a:srgbClr val="000000"/>
                </a:solidFill>
                <a:latin typeface="Calibri" panose="020F0502020204030204" pitchFamily="34" charset="0"/>
                <a:ea typeface="仿宋_GB2312" panose="02010609030101010101" charset="-122"/>
              </a:rPr>
              <a:t>子女教育、继续教育、住房租金、住房贷款利息、赡养老人、大病医疗</a:t>
            </a:r>
            <a:endParaRPr lang="zh-CN" altLang="zh-CN" sz="1800" dirty="0">
              <a:latin typeface="Calibri" panose="020F0502020204030204" pitchFamily="34" charset="0"/>
              <a:ea typeface="仿宋_GB2312" panose="0201060903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8"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29712"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844550" y="1712913"/>
            <a:ext cx="4156075" cy="461963"/>
          </a:xfrm>
          <a:prstGeom prst="rect">
            <a:avLst/>
          </a:prstGeom>
          <a:solidFill>
            <a:srgbClr val="4D87AD"/>
          </a:solidFill>
        </p:spPr>
        <p:txBody>
          <a:bodyPr wrap="none">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宋体" panose="02010600030101010101" pitchFamily="2" charset="-122"/>
                <a:sym typeface="+mn-ea"/>
              </a:rPr>
              <a:t>什么是依法确定的其他扣除</a:t>
            </a:r>
            <a:r>
              <a:rPr kumimoji="0" lang="zh-CN" altLang="en-US" sz="20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宋体" panose="02010600030101010101" pitchFamily="2" charset="-122"/>
                <a:sym typeface="+mn-ea"/>
              </a:rPr>
              <a:t>？</a:t>
            </a:r>
            <a:endParaRPr kumimoji="0" lang="zh-CN" altLang="zh-CN" sz="20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宋体" panose="02010600030101010101" pitchFamily="2" charset="-122"/>
              <a:sym typeface="+mn-ea"/>
            </a:endParaRPr>
          </a:p>
        </p:txBody>
      </p:sp>
      <p:sp>
        <p:nvSpPr>
          <p:cNvPr id="29714" name="文本框 28"/>
          <p:cNvSpPr txBox="1"/>
          <p:nvPr/>
        </p:nvSpPr>
        <p:spPr>
          <a:xfrm>
            <a:off x="1611313" y="2422525"/>
            <a:ext cx="8175625" cy="1938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计算公式：</a:t>
            </a:r>
            <a:endParaRPr lang="en-US" altLang="zh-CN"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r>
              <a:rPr lang="zh-CN" altLang="zh-CN" sz="2000" dirty="0">
                <a:latin typeface="仿宋_GB2312" panose="02010609030101010101" charset="-122"/>
                <a:ea typeface="仿宋_GB2312" panose="02010609030101010101" charset="-122"/>
              </a:rPr>
              <a:t>应退或应补税额</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（综合所得收入额</a:t>
            </a:r>
            <a:r>
              <a:rPr lang="en-US" altLang="zh-CN" sz="2000" dirty="0">
                <a:latin typeface="仿宋_GB2312" panose="02010609030101010101" charset="-122"/>
                <a:ea typeface="仿宋_GB2312" panose="02010609030101010101" charset="-122"/>
              </a:rPr>
              <a:t>-60000</a:t>
            </a:r>
            <a:r>
              <a:rPr lang="zh-CN" altLang="zh-CN" sz="2000" dirty="0">
                <a:latin typeface="仿宋_GB2312" panose="02010609030101010101" charset="-122"/>
                <a:ea typeface="仿宋_GB2312" panose="02010609030101010101" charset="-122"/>
              </a:rPr>
              <a:t>元</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“三险一金”等专项扣除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子女教育等专项附加扣除</a:t>
            </a:r>
            <a:r>
              <a:rPr lang="en-US" altLang="zh-CN" sz="2000" dirty="0">
                <a:latin typeface="仿宋_GB2312" panose="02010609030101010101" charset="-122"/>
                <a:ea typeface="仿宋_GB2312" panose="02010609030101010101" charset="-122"/>
              </a:rPr>
              <a:t>-</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依法确定的其他扣除</a:t>
            </a:r>
            <a:r>
              <a:rPr lang="en-US" altLang="zh-CN" sz="2000" dirty="0">
                <a:latin typeface="仿宋_GB2312" panose="02010609030101010101" charset="-122"/>
                <a:ea typeface="仿宋_GB2312" panose="02010609030101010101" charset="-122"/>
              </a:rPr>
              <a:t>-</a:t>
            </a:r>
            <a:r>
              <a:rPr lang="zh-CN" altLang="en-US" sz="2000" dirty="0">
                <a:latin typeface="仿宋_GB2312" panose="02010609030101010101" charset="-122"/>
                <a:ea typeface="仿宋_GB2312" panose="02010609030101010101" charset="-122"/>
              </a:rPr>
              <a:t>符合条件的公益慈善事业捐赠</a:t>
            </a:r>
            <a:r>
              <a:rPr lang="zh-CN" altLang="zh-CN" sz="2000" dirty="0">
                <a:latin typeface="仿宋_GB2312" panose="02010609030101010101" charset="-122"/>
                <a:ea typeface="仿宋_GB2312" panose="02010609030101010101" charset="-122"/>
              </a:rPr>
              <a:t>）×适用税率</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速算扣除数</a:t>
            </a:r>
            <a:r>
              <a:rPr lang="en-US" altLang="zh-CN" sz="2000" dirty="0">
                <a:latin typeface="仿宋_GB2312" panose="02010609030101010101" charset="-122"/>
                <a:ea typeface="仿宋_GB2312" panose="02010609030101010101" charset="-122"/>
              </a:rPr>
              <a:t>]-2021</a:t>
            </a:r>
            <a:r>
              <a:rPr lang="zh-CN" altLang="zh-CN" sz="2000" dirty="0">
                <a:latin typeface="仿宋_GB2312" panose="02010609030101010101" charset="-122"/>
                <a:ea typeface="仿宋_GB2312" panose="02010609030101010101" charset="-122"/>
              </a:rPr>
              <a:t>年已预缴税额</a:t>
            </a:r>
            <a:endParaRPr lang="zh-CN" altLang="zh-CN" sz="2000" dirty="0">
              <a:latin typeface="仿宋_GB2312" panose="02010609030101010101" charset="-122"/>
              <a:ea typeface="仿宋_GB2312" panose="02010609030101010101" charset="-122"/>
            </a:endParaRPr>
          </a:p>
        </p:txBody>
      </p:sp>
      <p:sp>
        <p:nvSpPr>
          <p:cNvPr id="29715" name="文本框 18"/>
          <p:cNvSpPr txBox="1"/>
          <p:nvPr/>
        </p:nvSpPr>
        <p:spPr>
          <a:xfrm>
            <a:off x="1543050" y="4754563"/>
            <a:ext cx="9291638" cy="460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4625" lvl="0" indent="0" algn="just" eaLnBrk="1" hangingPunct="1">
              <a:lnSpc>
                <a:spcPct val="150000"/>
              </a:lnSpc>
              <a:spcBef>
                <a:spcPct val="0"/>
              </a:spcBef>
              <a:buFontTx/>
              <a:buNone/>
            </a:pPr>
            <a:r>
              <a:rPr lang="zh-CN" altLang="en-US" sz="1800" dirty="0">
                <a:solidFill>
                  <a:srgbClr val="000000"/>
                </a:solidFill>
                <a:latin typeface="Calibri" panose="020F0502020204030204" pitchFamily="34" charset="0"/>
                <a:ea typeface="仿宋_GB2312" panose="02010609030101010101" charset="-122"/>
              </a:rPr>
              <a:t>即：</a:t>
            </a:r>
            <a:r>
              <a:rPr lang="zh-CN" altLang="zh-CN" sz="1800" dirty="0">
                <a:solidFill>
                  <a:srgbClr val="000000"/>
                </a:solidFill>
                <a:latin typeface="Calibri" panose="020F0502020204030204" pitchFamily="34" charset="0"/>
                <a:ea typeface="仿宋_GB2312" panose="02010609030101010101" charset="-122"/>
              </a:rPr>
              <a:t>商业健康保险、个人税收递延型商业养老保险、企业年金和职业年金等</a:t>
            </a:r>
            <a:endParaRPr lang="zh-CN" altLang="zh-CN" sz="1800" dirty="0">
              <a:latin typeface="Calibri" panose="020F0502020204030204" pitchFamily="34" charset="0"/>
              <a:ea typeface="仿宋_GB2312" panose="0201060903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31760"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844550" y="1709738"/>
            <a:ext cx="5472113" cy="461963"/>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什么是</a:t>
            </a:r>
            <a:r>
              <a:rPr kumimoji="0" lang="zh-CN" altLang="en-US" sz="2400" b="1" kern="1200" cap="none" spc="0" normalizeH="0" baseline="0" noProof="0"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rPr>
              <a:t>符合条件的公益慈善事业捐赠？</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
        <p:nvSpPr>
          <p:cNvPr id="31762" name="文本框 28"/>
          <p:cNvSpPr txBox="1"/>
          <p:nvPr/>
        </p:nvSpPr>
        <p:spPr>
          <a:xfrm>
            <a:off x="1611313" y="2422525"/>
            <a:ext cx="8175625" cy="1938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计算公式：</a:t>
            </a:r>
            <a:endParaRPr lang="en-US" altLang="zh-CN"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r>
              <a:rPr lang="zh-CN" altLang="zh-CN" sz="2000" dirty="0">
                <a:latin typeface="仿宋_GB2312" panose="02010609030101010101" charset="-122"/>
                <a:ea typeface="仿宋_GB2312" panose="02010609030101010101" charset="-122"/>
              </a:rPr>
              <a:t>应退或应补税额</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（综合所得收入额</a:t>
            </a:r>
            <a:r>
              <a:rPr lang="en-US" altLang="zh-CN" sz="2000" dirty="0">
                <a:latin typeface="仿宋_GB2312" panose="02010609030101010101" charset="-122"/>
                <a:ea typeface="仿宋_GB2312" panose="02010609030101010101" charset="-122"/>
              </a:rPr>
              <a:t>-60000</a:t>
            </a:r>
            <a:r>
              <a:rPr lang="zh-CN" altLang="zh-CN" sz="2000" dirty="0">
                <a:latin typeface="仿宋_GB2312" panose="02010609030101010101" charset="-122"/>
                <a:ea typeface="仿宋_GB2312" panose="02010609030101010101" charset="-122"/>
              </a:rPr>
              <a:t>元</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“三险一金”等专项扣除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子女教育等专项附加扣除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依法确定的其他扣除</a:t>
            </a:r>
            <a:r>
              <a:rPr lang="en-US" altLang="zh-CN" sz="2000" dirty="0">
                <a:latin typeface="仿宋_GB2312" panose="02010609030101010101" charset="-122"/>
                <a:ea typeface="仿宋_GB2312" panose="02010609030101010101" charset="-122"/>
              </a:rPr>
              <a:t>-</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符合条件的公益慈善事业捐赠</a:t>
            </a:r>
            <a:r>
              <a:rPr lang="zh-CN" altLang="zh-CN" sz="2000" dirty="0">
                <a:latin typeface="仿宋_GB2312" panose="02010609030101010101" charset="-122"/>
                <a:ea typeface="仿宋_GB2312" panose="02010609030101010101" charset="-122"/>
              </a:rPr>
              <a:t>）×适用税率</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速算扣除数</a:t>
            </a:r>
            <a:r>
              <a:rPr lang="en-US" altLang="zh-CN" sz="2000" dirty="0">
                <a:latin typeface="仿宋_GB2312" panose="02010609030101010101" charset="-122"/>
                <a:ea typeface="仿宋_GB2312" panose="02010609030101010101" charset="-122"/>
              </a:rPr>
              <a:t>]-2021</a:t>
            </a:r>
            <a:r>
              <a:rPr lang="zh-CN" altLang="zh-CN" sz="2000" dirty="0">
                <a:latin typeface="仿宋_GB2312" panose="02010609030101010101" charset="-122"/>
                <a:ea typeface="仿宋_GB2312" panose="02010609030101010101" charset="-122"/>
              </a:rPr>
              <a:t>年已预缴税额</a:t>
            </a:r>
            <a:endParaRPr lang="zh-CN" altLang="zh-CN" sz="2000" dirty="0">
              <a:latin typeface="仿宋_GB2312" panose="02010609030101010101" charset="-122"/>
              <a:ea typeface="仿宋_GB2312" panose="02010609030101010101" charset="-122"/>
            </a:endParaRPr>
          </a:p>
        </p:txBody>
      </p:sp>
      <p:sp>
        <p:nvSpPr>
          <p:cNvPr id="31763" name="文本框 18"/>
          <p:cNvSpPr txBox="1"/>
          <p:nvPr/>
        </p:nvSpPr>
        <p:spPr>
          <a:xfrm>
            <a:off x="1177925" y="4587875"/>
            <a:ext cx="9918700" cy="12906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zh-CN" sz="1800" dirty="0">
                <a:solidFill>
                  <a:srgbClr val="000000"/>
                </a:solidFill>
                <a:latin typeface="Calibri" panose="020F0502020204030204" pitchFamily="34" charset="0"/>
                <a:ea typeface="仿宋_GB2312" panose="02010609030101010101" charset="-122"/>
              </a:rPr>
              <a:t>个人发生公益捐赠的支出，可以在应纳税所得额的</a:t>
            </a:r>
            <a:r>
              <a:rPr lang="en-US" altLang="zh-CN" sz="1800" dirty="0">
                <a:solidFill>
                  <a:srgbClr val="000000"/>
                </a:solidFill>
                <a:latin typeface="Calibri" panose="020F0502020204030204" pitchFamily="34" charset="0"/>
                <a:ea typeface="仿宋_GB2312" panose="02010609030101010101" charset="-122"/>
              </a:rPr>
              <a:t>30%</a:t>
            </a:r>
            <a:r>
              <a:rPr lang="zh-CN" altLang="zh-CN" sz="1800" dirty="0">
                <a:solidFill>
                  <a:srgbClr val="000000"/>
                </a:solidFill>
                <a:latin typeface="Calibri" panose="020F0502020204030204" pitchFamily="34" charset="0"/>
                <a:ea typeface="仿宋_GB2312" panose="02010609030101010101" charset="-122"/>
              </a:rPr>
              <a:t>以内进行扣除。</a:t>
            </a:r>
            <a:endParaRPr lang="en-US" altLang="zh-CN" sz="1800" dirty="0">
              <a:solidFill>
                <a:srgbClr val="000000"/>
              </a:solidFill>
              <a:latin typeface="Calibri" panose="020F0502020204030204" pitchFamily="34" charset="0"/>
              <a:ea typeface="仿宋_GB2312" panose="02010609030101010101" charset="-122"/>
            </a:endParaRPr>
          </a:p>
          <a:p>
            <a:pPr marL="0" lvl="0" indent="0" algn="just" eaLnBrk="1" hangingPunct="1">
              <a:lnSpc>
                <a:spcPct val="150000"/>
              </a:lnSpc>
              <a:spcBef>
                <a:spcPct val="0"/>
              </a:spcBef>
              <a:buFontTx/>
              <a:buNone/>
            </a:pPr>
            <a:r>
              <a:rPr lang="zh-CN" altLang="zh-CN" sz="1800" dirty="0">
                <a:solidFill>
                  <a:srgbClr val="000000"/>
                </a:solidFill>
                <a:latin typeface="Calibri" panose="020F0502020204030204" pitchFamily="34" charset="0"/>
                <a:ea typeface="仿宋_GB2312" panose="02010609030101010101" charset="-122"/>
              </a:rPr>
              <a:t>疫情期间规定：企业和个人通过公益性社会组织或者县级以上人民政府及其部门等国家机关，捐赠用于应对新型冠状病毒感染的肺炎疫情的现金和物品，允许在计算应纳税所得额时全额扣除。</a:t>
            </a:r>
            <a:endParaRPr lang="zh-CN" altLang="zh-CN" sz="1800" dirty="0">
              <a:latin typeface="Calibri" panose="020F0502020204030204" pitchFamily="34" charset="0"/>
              <a:ea typeface="仿宋_GB2312" panose="0201060903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33808"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844550" y="1712913"/>
            <a:ext cx="3557588" cy="461963"/>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综合所得的税率是多少</a:t>
            </a:r>
            <a:r>
              <a:rPr kumimoji="0" lang="zh-CN" altLang="en-US" sz="2400" b="1" kern="1200" cap="none" spc="0" normalizeH="0" baseline="0" noProof="0"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rPr>
              <a:t>？</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
        <p:nvSpPr>
          <p:cNvPr id="33810" name="文本框 28"/>
          <p:cNvSpPr txBox="1"/>
          <p:nvPr/>
        </p:nvSpPr>
        <p:spPr>
          <a:xfrm>
            <a:off x="1627188" y="2682875"/>
            <a:ext cx="8175625" cy="1938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计算公式：</a:t>
            </a:r>
            <a:endParaRPr lang="en-US" altLang="zh-CN"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r>
              <a:rPr lang="zh-CN" altLang="zh-CN" sz="2000" dirty="0">
                <a:latin typeface="仿宋_GB2312" panose="02010609030101010101" charset="-122"/>
                <a:ea typeface="仿宋_GB2312" panose="02010609030101010101" charset="-122"/>
              </a:rPr>
              <a:t>应退或应补税额</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（综合所得收入额</a:t>
            </a:r>
            <a:r>
              <a:rPr lang="en-US" altLang="zh-CN" sz="2000" dirty="0">
                <a:latin typeface="仿宋_GB2312" panose="02010609030101010101" charset="-122"/>
                <a:ea typeface="仿宋_GB2312" panose="02010609030101010101" charset="-122"/>
              </a:rPr>
              <a:t>-60000</a:t>
            </a:r>
            <a:r>
              <a:rPr lang="zh-CN" altLang="zh-CN" sz="2000" dirty="0">
                <a:latin typeface="仿宋_GB2312" panose="02010609030101010101" charset="-122"/>
                <a:ea typeface="仿宋_GB2312" panose="02010609030101010101" charset="-122"/>
              </a:rPr>
              <a:t>元</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“三险一金”等专项扣除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子女教育等专项附加扣除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依法确定的其他扣除</a:t>
            </a:r>
            <a:r>
              <a:rPr lang="en-US" altLang="zh-CN" sz="2000" dirty="0">
                <a:latin typeface="仿宋_GB2312" panose="02010609030101010101" charset="-122"/>
                <a:ea typeface="仿宋_GB2312" panose="02010609030101010101" charset="-122"/>
              </a:rPr>
              <a:t>-</a:t>
            </a:r>
            <a:r>
              <a:rPr lang="zh-CN" altLang="en-US" sz="2000" dirty="0">
                <a:latin typeface="仿宋_GB2312" panose="02010609030101010101" charset="-122"/>
                <a:ea typeface="仿宋_GB2312" panose="02010609030101010101" charset="-122"/>
              </a:rPr>
              <a:t>符合条件的公益慈善事业捐赠</a:t>
            </a:r>
            <a:r>
              <a:rPr lang="zh-CN" altLang="zh-CN" sz="2000" dirty="0">
                <a:latin typeface="仿宋_GB2312" panose="02010609030101010101" charset="-122"/>
                <a:ea typeface="仿宋_GB2312" panose="02010609030101010101" charset="-122"/>
              </a:rPr>
              <a:t>）</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×适用税率-速算扣除数</a:t>
            </a:r>
            <a:r>
              <a:rPr lang="en-US" altLang="zh-CN" sz="2000" dirty="0">
                <a:latin typeface="仿宋_GB2312" panose="02010609030101010101" charset="-122"/>
                <a:ea typeface="仿宋_GB2312" panose="02010609030101010101" charset="-122"/>
              </a:rPr>
              <a:t>]-2021</a:t>
            </a:r>
            <a:r>
              <a:rPr lang="zh-CN" altLang="zh-CN" sz="2000" dirty="0">
                <a:latin typeface="仿宋_GB2312" panose="02010609030101010101" charset="-122"/>
                <a:ea typeface="仿宋_GB2312" panose="02010609030101010101" charset="-122"/>
              </a:rPr>
              <a:t>年已预缴税额</a:t>
            </a:r>
            <a:endParaRPr lang="zh-CN" altLang="zh-CN" sz="2000" dirty="0">
              <a:latin typeface="仿宋_GB2312" panose="02010609030101010101" charset="-122"/>
              <a:ea typeface="仿宋_GB2312" panose="0201060903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35856"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844550" y="1712913"/>
            <a:ext cx="3557588" cy="461963"/>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综合所得的税率是多少</a:t>
            </a:r>
            <a:r>
              <a:rPr kumimoji="0" lang="zh-CN" altLang="en-US" sz="2400" b="1" kern="1200" cap="none" spc="0" normalizeH="0" baseline="0" noProof="0"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rPr>
              <a:t>？</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pic>
        <p:nvPicPr>
          <p:cNvPr id="20" name="Picture 2"/>
          <p:cNvPicPr>
            <a:picLocks noChangeAspect="1"/>
          </p:cNvPicPr>
          <p:nvPr/>
        </p:nvPicPr>
        <p:blipFill>
          <a:blip r:embed="rId3"/>
          <a:stretch>
            <a:fillRect/>
          </a:stretch>
        </p:blipFill>
        <p:spPr>
          <a:xfrm>
            <a:off x="1744663" y="2581275"/>
            <a:ext cx="6226175" cy="32591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框 28"/>
          <p:cNvSpPr txBox="1"/>
          <p:nvPr/>
        </p:nvSpPr>
        <p:spPr>
          <a:xfrm>
            <a:off x="1649413" y="2835275"/>
            <a:ext cx="8893175" cy="24765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285750" lvl="0" indent="-285750" eaLnBrk="1" hangingPunct="1">
              <a:lnSpc>
                <a:spcPct val="150000"/>
              </a:lnSpc>
              <a:spcBef>
                <a:spcPct val="0"/>
              </a:spcBef>
              <a:spcAft>
                <a:spcPts val="300"/>
              </a:spcAft>
              <a:buFont typeface="Wingdings" panose="05000000000000000000" pitchFamily="2" charset="2"/>
              <a:buChar char="Ø"/>
            </a:pPr>
            <a:r>
              <a:rPr lang="zh-CN" altLang="en-US" sz="2000" dirty="0">
                <a:latin typeface="仿宋_GB2312" panose="02010609030101010101" charset="-122"/>
                <a:ea typeface="仿宋_GB2312" panose="02010609030101010101" charset="-122"/>
              </a:rPr>
              <a:t>纳税年度综合所得年收入额</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不足6万元，</a:t>
            </a:r>
            <a:r>
              <a:rPr lang="zh-CN" altLang="en-US" sz="2000" dirty="0">
                <a:latin typeface="仿宋_GB2312" panose="02010609030101010101" charset="-122"/>
                <a:ea typeface="仿宋_GB2312" panose="02010609030101010101" charset="-122"/>
              </a:rPr>
              <a:t>但平时预缴过个人所得税的；</a:t>
            </a:r>
            <a:endParaRPr lang="zh-CN" altLang="en-US" sz="2000" b="1" dirty="0">
              <a:solidFill>
                <a:srgbClr val="4D87AD"/>
              </a:solidFill>
              <a:latin typeface="仿宋_GB2312" panose="02010609030101010101" charset="-122"/>
              <a:ea typeface="仿宋_GB2312" panose="02010609030101010101" charset="-122"/>
            </a:endParaRPr>
          </a:p>
          <a:p>
            <a:pPr marL="285750" lvl="0" indent="-285750" eaLnBrk="1" hangingPunct="1">
              <a:lnSpc>
                <a:spcPct val="150000"/>
              </a:lnSpc>
              <a:spcBef>
                <a:spcPct val="0"/>
              </a:spcBef>
              <a:spcAft>
                <a:spcPts val="300"/>
              </a:spcAft>
              <a:buFont typeface="Wingdings" panose="05000000000000000000" pitchFamily="2" charset="2"/>
              <a:buChar char="Ø"/>
            </a:pPr>
            <a:r>
              <a:rPr lang="zh-CN" altLang="en-US" sz="2000" dirty="0">
                <a:latin typeface="仿宋_GB2312" panose="02010609030101010101" charset="-122"/>
                <a:ea typeface="仿宋_GB2312" panose="02010609030101010101" charset="-122"/>
              </a:rPr>
              <a:t>纳税年度有符合享受条件的专项附加扣除，但预缴税款时</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没有申报扣除</a:t>
            </a:r>
            <a:r>
              <a:rPr lang="zh-CN" altLang="en-US" sz="2000" dirty="0">
                <a:latin typeface="仿宋_GB2312" panose="02010609030101010101" charset="-122"/>
                <a:ea typeface="仿宋_GB2312" panose="02010609030101010101" charset="-122"/>
              </a:rPr>
              <a:t>的；</a:t>
            </a:r>
            <a:endParaRPr lang="zh-CN" altLang="en-US" sz="2000" b="1" dirty="0">
              <a:solidFill>
                <a:srgbClr val="4D87AD"/>
              </a:solidFill>
              <a:latin typeface="仿宋_GB2312" panose="02010609030101010101" charset="-122"/>
              <a:ea typeface="仿宋_GB2312" panose="02010609030101010101" charset="-122"/>
            </a:endParaRPr>
          </a:p>
          <a:p>
            <a:pPr marL="285750" lvl="0" indent="-285750" eaLnBrk="1" hangingPunct="1">
              <a:lnSpc>
                <a:spcPct val="150000"/>
              </a:lnSpc>
              <a:spcBef>
                <a:spcPct val="0"/>
              </a:spcBef>
              <a:spcAft>
                <a:spcPts val="300"/>
              </a:spcAft>
              <a:buFont typeface="Wingdings" panose="05000000000000000000" pitchFamily="2" charset="2"/>
              <a:buChar char="Ø"/>
            </a:pPr>
            <a:r>
              <a:rPr lang="zh-CN" altLang="en-US" sz="2000" dirty="0">
                <a:latin typeface="仿宋_GB2312" panose="02010609030101010101" charset="-122"/>
                <a:ea typeface="仿宋_GB2312" panose="02010609030101010101" charset="-122"/>
              </a:rPr>
              <a:t>因年中就业、退职或者部分月份没有收入等原因，减除费用6万元、“三险一金”等专项扣除、子女教育等专项附加扣除、企业（职业）年金以及商业健康保险、税收递延型养老保险等</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扣除不充分</a:t>
            </a:r>
            <a:r>
              <a:rPr lang="zh-CN" altLang="en-US" sz="2000" dirty="0">
                <a:latin typeface="仿宋_GB2312" panose="02010609030101010101" charset="-122"/>
                <a:ea typeface="仿宋_GB2312" panose="02010609030101010101" charset="-122"/>
              </a:rPr>
              <a:t>的；</a:t>
            </a:r>
            <a:endParaRPr lang="zh-CN" altLang="en-US" sz="2000" b="1" dirty="0">
              <a:solidFill>
                <a:srgbClr val="4D87AD"/>
              </a:solidFill>
              <a:latin typeface="仿宋_GB2312" panose="02010609030101010101" charset="-122"/>
              <a:ea typeface="仿宋_GB2312" panose="02010609030101010101" charset="-122"/>
            </a:endParaRPr>
          </a:p>
        </p:txBody>
      </p:sp>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522288" y="1184275"/>
            <a:ext cx="11263313" cy="53117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7904" name="MH_SubTitle_1"/>
          <p:cNvSpPr txBox="1"/>
          <p:nvPr>
            <p:custDataLst>
              <p:tags r:id="rId1"/>
            </p:custDataLst>
          </p:nvPr>
        </p:nvSpPr>
        <p:spPr>
          <a:xfrm>
            <a:off x="796925" y="1328738"/>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18" name="文本框 17"/>
          <p:cNvSpPr txBox="1"/>
          <p:nvPr/>
        </p:nvSpPr>
        <p:spPr>
          <a:xfrm>
            <a:off x="796925" y="1398588"/>
            <a:ext cx="3868738" cy="461963"/>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常见的退税情形有哪些</a:t>
            </a:r>
            <a:r>
              <a:rPr kumimoji="0" lang="zh-CN" altLang="en-US" sz="2400" b="1" kern="1200" cap="none" spc="0" normalizeH="0" baseline="0" noProof="0"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rPr>
              <a:t>？</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文本框 28"/>
          <p:cNvSpPr txBox="1"/>
          <p:nvPr/>
        </p:nvSpPr>
        <p:spPr>
          <a:xfrm>
            <a:off x="1533525" y="2352675"/>
            <a:ext cx="8761413" cy="34385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285750" lvl="0" indent="-285750" eaLnBrk="1" hangingPunct="1">
              <a:lnSpc>
                <a:spcPct val="150000"/>
              </a:lnSpc>
              <a:spcBef>
                <a:spcPct val="0"/>
              </a:spcBef>
              <a:spcAft>
                <a:spcPts val="300"/>
              </a:spcAft>
              <a:buFont typeface="Wingdings" panose="05000000000000000000" pitchFamily="2" charset="2"/>
              <a:buChar char="Ø"/>
            </a:pPr>
            <a:r>
              <a:rPr lang="zh-CN" altLang="en-US" sz="2000" dirty="0">
                <a:latin typeface="仿宋_GB2312" panose="02010609030101010101" charset="-122"/>
                <a:ea typeface="仿宋_GB2312" panose="02010609030101010101" charset="-122"/>
              </a:rPr>
              <a:t>没有任职受雇单位，仅取得劳务报酬、稿酬、特许权使用费所得，需要通过年度汇算</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办理各种税前扣除</a:t>
            </a:r>
            <a:r>
              <a:rPr lang="zh-CN" altLang="en-US" sz="2000" dirty="0">
                <a:latin typeface="仿宋_GB2312" panose="02010609030101010101" charset="-122"/>
                <a:ea typeface="仿宋_GB2312" panose="02010609030101010101" charset="-122"/>
              </a:rPr>
              <a:t>的；</a:t>
            </a:r>
            <a:endParaRPr lang="zh-CN" altLang="en-US" sz="2000" b="1" dirty="0">
              <a:solidFill>
                <a:srgbClr val="4D87AD"/>
              </a:solidFill>
              <a:latin typeface="仿宋_GB2312" panose="02010609030101010101" charset="-122"/>
              <a:ea typeface="仿宋_GB2312" panose="02010609030101010101" charset="-122"/>
            </a:endParaRPr>
          </a:p>
          <a:p>
            <a:pPr marL="285750" lvl="0" indent="-285750" eaLnBrk="1" hangingPunct="1">
              <a:lnSpc>
                <a:spcPct val="150000"/>
              </a:lnSpc>
              <a:spcBef>
                <a:spcPct val="0"/>
              </a:spcBef>
              <a:spcAft>
                <a:spcPts val="300"/>
              </a:spcAft>
              <a:buFont typeface="Wingdings" panose="05000000000000000000" pitchFamily="2" charset="2"/>
              <a:buChar char="Ø"/>
            </a:pPr>
            <a:r>
              <a:rPr lang="zh-CN" altLang="en-US" sz="2000" dirty="0">
                <a:latin typeface="仿宋_GB2312" panose="02010609030101010101" charset="-122"/>
                <a:ea typeface="仿宋_GB2312" panose="02010609030101010101" charset="-122"/>
              </a:rPr>
              <a:t>取得劳务报酬、稿酬、特许权使用费所得，年度中间适用的</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预扣预缴率高于全年综合所得年适用税率</a:t>
            </a:r>
            <a:r>
              <a:rPr lang="zh-CN" altLang="en-US" sz="2000" dirty="0">
                <a:latin typeface="仿宋_GB2312" panose="02010609030101010101" charset="-122"/>
                <a:ea typeface="仿宋_GB2312" panose="02010609030101010101" charset="-122"/>
              </a:rPr>
              <a:t>的；</a:t>
            </a:r>
            <a:endParaRPr lang="zh-CN" altLang="en-US" sz="2000" b="1" dirty="0">
              <a:solidFill>
                <a:srgbClr val="4D87AD"/>
              </a:solidFill>
              <a:latin typeface="仿宋_GB2312" panose="02010609030101010101" charset="-122"/>
              <a:ea typeface="仿宋_GB2312" panose="02010609030101010101" charset="-122"/>
            </a:endParaRPr>
          </a:p>
          <a:p>
            <a:pPr marL="285750" lvl="0" indent="-285750" eaLnBrk="1" hangingPunct="1">
              <a:lnSpc>
                <a:spcPct val="150000"/>
              </a:lnSpc>
              <a:spcBef>
                <a:spcPct val="0"/>
              </a:spcBef>
              <a:spcAft>
                <a:spcPts val="300"/>
              </a:spcAft>
              <a:buFont typeface="Wingdings" panose="05000000000000000000" pitchFamily="2" charset="2"/>
              <a:buChar char="Ø"/>
            </a:pPr>
            <a:r>
              <a:rPr lang="zh-CN" altLang="en-US" sz="2000" dirty="0">
                <a:latin typeface="仿宋_GB2312" panose="02010609030101010101" charset="-122"/>
                <a:ea typeface="仿宋_GB2312" panose="02010609030101010101" charset="-122"/>
              </a:rPr>
              <a:t>预缴税款时，</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未申报享受或者未足额享受综合所得税收优惠的，</a:t>
            </a:r>
            <a:r>
              <a:rPr lang="zh-CN" altLang="en-US" sz="2000" dirty="0">
                <a:latin typeface="仿宋_GB2312" panose="02010609030101010101" charset="-122"/>
                <a:ea typeface="仿宋_GB2312" panose="02010609030101010101" charset="-122"/>
              </a:rPr>
              <a:t>如残疾人减征个人所得税优惠；</a:t>
            </a:r>
            <a:endParaRPr lang="zh-CN" altLang="en-US" sz="2000" b="1" dirty="0">
              <a:solidFill>
                <a:srgbClr val="4D87AD"/>
              </a:solidFill>
              <a:latin typeface="仿宋_GB2312" panose="02010609030101010101" charset="-122"/>
              <a:ea typeface="仿宋_GB2312" panose="02010609030101010101" charset="-122"/>
            </a:endParaRPr>
          </a:p>
          <a:p>
            <a:pPr marL="285750" lvl="0" indent="-285750" eaLnBrk="1" hangingPunct="1">
              <a:lnSpc>
                <a:spcPct val="150000"/>
              </a:lnSpc>
              <a:spcBef>
                <a:spcPct val="0"/>
              </a:spcBef>
              <a:spcAft>
                <a:spcPts val="300"/>
              </a:spcAft>
              <a:buFont typeface="Wingdings" panose="05000000000000000000" pitchFamily="2" charset="2"/>
              <a:buChar char="Ø"/>
            </a:pPr>
            <a:r>
              <a:rPr lang="zh-CN" altLang="en-US" sz="2000" dirty="0">
                <a:latin typeface="仿宋_GB2312" panose="02010609030101010101" charset="-122"/>
                <a:ea typeface="仿宋_GB2312" panose="02010609030101010101" charset="-122"/>
              </a:rPr>
              <a:t>有</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符合条件的公益慈善事业捐赠支出，</a:t>
            </a:r>
            <a:r>
              <a:rPr lang="zh-CN" altLang="en-US" sz="2000" dirty="0">
                <a:latin typeface="仿宋_GB2312" panose="02010609030101010101" charset="-122"/>
                <a:ea typeface="仿宋_GB2312" panose="02010609030101010101" charset="-122"/>
              </a:rPr>
              <a:t>但预缴税款时未办理扣除的。</a:t>
            </a:r>
            <a:endParaRPr lang="zh-CN" altLang="en-US" sz="2000" dirty="0">
              <a:latin typeface="仿宋_GB2312" panose="02010609030101010101" charset="-122"/>
              <a:ea typeface="仿宋_GB2312" panose="02010609030101010101" charset="-122"/>
            </a:endParaRPr>
          </a:p>
        </p:txBody>
      </p:sp>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522288" y="1184275"/>
            <a:ext cx="11263313" cy="53117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9952" name="MH_SubTitle_1"/>
          <p:cNvSpPr txBox="1"/>
          <p:nvPr>
            <p:custDataLst>
              <p:tags r:id="rId1"/>
            </p:custDataLst>
          </p:nvPr>
        </p:nvSpPr>
        <p:spPr>
          <a:xfrm>
            <a:off x="796925" y="1328738"/>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18" name="文本框 17"/>
          <p:cNvSpPr txBox="1"/>
          <p:nvPr/>
        </p:nvSpPr>
        <p:spPr>
          <a:xfrm>
            <a:off x="796925" y="1398588"/>
            <a:ext cx="3868738" cy="461963"/>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常见的退税情形有哪些</a:t>
            </a:r>
            <a:r>
              <a:rPr kumimoji="0" lang="zh-CN" altLang="en-US" sz="2400" b="1" kern="1200" cap="none" spc="0" normalizeH="0" baseline="0" noProof="0"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rPr>
              <a:t>？</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052513"/>
            <a:ext cx="10799763" cy="5310188"/>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41999" name="矩形 42"/>
          <p:cNvSpPr/>
          <p:nvPr/>
        </p:nvSpPr>
        <p:spPr>
          <a:xfrm>
            <a:off x="1460500" y="2722563"/>
            <a:ext cx="8966200" cy="239966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285750" lvl="0" indent="-285750" eaLnBrk="1" hangingPunct="1">
              <a:lnSpc>
                <a:spcPct val="150000"/>
              </a:lnSpc>
              <a:spcBef>
                <a:spcPct val="0"/>
              </a:spcBef>
              <a:buFont typeface="Wingdings" panose="05000000000000000000" pitchFamily="2" charset="2"/>
              <a:buChar char="Ø"/>
            </a:pPr>
            <a:r>
              <a:rPr lang="en-US" altLang="en-US" sz="2000" dirty="0">
                <a:latin typeface="仿宋_GB2312" panose="02010609030101010101" charset="-122"/>
                <a:ea typeface="仿宋_GB2312" panose="02010609030101010101" charset="-122"/>
                <a:sym typeface="+mn-ea"/>
              </a:rPr>
              <a:t>在两个以上单位任职受雇并领取工资薪金，预缴税款时</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sym typeface="+mn-ea"/>
              </a:rPr>
              <a:t>重复扣除了</a:t>
            </a:r>
            <a:r>
              <a:rPr lang="en-US" altLang="en-US" sz="2000" dirty="0">
                <a:latin typeface="仿宋_GB2312" panose="02010609030101010101" charset="-122"/>
                <a:ea typeface="仿宋_GB2312" panose="02010609030101010101" charset="-122"/>
                <a:sym typeface="+mn-ea"/>
              </a:rPr>
              <a:t>减除费用（5000元/月）；</a:t>
            </a:r>
            <a:endParaRPr lang="en-US" altLang="en-US" sz="2000" dirty="0">
              <a:latin typeface="仿宋_GB2312" panose="02010609030101010101" charset="-122"/>
              <a:ea typeface="仿宋_GB2312" panose="02010609030101010101" charset="-122"/>
            </a:endParaRPr>
          </a:p>
          <a:p>
            <a:pPr marL="285750" lvl="0" indent="-285750" eaLnBrk="1" hangingPunct="1">
              <a:lnSpc>
                <a:spcPct val="150000"/>
              </a:lnSpc>
              <a:spcBef>
                <a:spcPct val="0"/>
              </a:spcBef>
              <a:buFont typeface="Wingdings" panose="05000000000000000000" pitchFamily="2" charset="2"/>
              <a:buChar char="Ø"/>
            </a:pPr>
            <a:r>
              <a:rPr lang="en-US" altLang="en-US" sz="2000" dirty="0">
                <a:latin typeface="仿宋_GB2312" panose="02010609030101010101" charset="-122"/>
                <a:ea typeface="仿宋_GB2312" panose="02010609030101010101" charset="-122"/>
                <a:sym typeface="+mn-ea"/>
              </a:rPr>
              <a:t>除工资薪金外，纳税人还有劳务报酬、稿酬、特许权使用费所得，各项综合所得的收入加总后，导致适用综合所得年税率</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sym typeface="+mn-ea"/>
              </a:rPr>
              <a:t>高于</a:t>
            </a:r>
            <a:r>
              <a:rPr lang="en-US" altLang="en-US" sz="2000" dirty="0">
                <a:latin typeface="仿宋_GB2312" panose="02010609030101010101" charset="-122"/>
                <a:ea typeface="仿宋_GB2312" panose="02010609030101010101" charset="-122"/>
                <a:sym typeface="+mn-ea"/>
              </a:rPr>
              <a:t>预扣预缴率；</a:t>
            </a:r>
            <a:endParaRPr lang="en-US" altLang="zh-CN" sz="2000" dirty="0">
              <a:latin typeface="仿宋_GB2312" panose="02010609030101010101" charset="-122"/>
              <a:ea typeface="仿宋_GB2312" panose="02010609030101010101" charset="-122"/>
              <a:sym typeface="+mn-ea"/>
            </a:endParaRPr>
          </a:p>
          <a:p>
            <a:pPr marL="285750" lvl="0" indent="-285750" eaLnBrk="1" hangingPunct="1">
              <a:lnSpc>
                <a:spcPct val="150000"/>
              </a:lnSpc>
              <a:spcBef>
                <a:spcPct val="0"/>
              </a:spcBef>
              <a:buFont typeface="Wingdings" panose="05000000000000000000" pitchFamily="2" charset="2"/>
              <a:buChar char="Ø"/>
            </a:pPr>
            <a:r>
              <a:rPr lang="en-US" altLang="en-US" sz="2000" dirty="0">
                <a:latin typeface="仿宋_GB2312" panose="02010609030101010101" charset="-122"/>
                <a:ea typeface="仿宋_GB2312" panose="02010609030101010101" charset="-122"/>
                <a:sym typeface="+mn-ea"/>
              </a:rPr>
              <a:t>年中换职，</a:t>
            </a:r>
            <a:r>
              <a:rPr lang="zh-CN" altLang="zh-CN" sz="2000" dirty="0">
                <a:latin typeface="仿宋_GB2312" panose="02010609030101010101" charset="-122"/>
                <a:ea typeface="仿宋_GB2312" panose="02010609030101010101" charset="-122"/>
              </a:rPr>
              <a:t>前后适用税率发生变化，如</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前高后低。</a:t>
            </a:r>
            <a:endPar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sym typeface="+mn-lt"/>
            </a:endParaRPr>
          </a:p>
        </p:txBody>
      </p:sp>
      <p:sp>
        <p:nvSpPr>
          <p:cNvPr id="42000" name="MH_SubTitle_1"/>
          <p:cNvSpPr txBox="1"/>
          <p:nvPr>
            <p:custDataLst>
              <p:tags r:id="rId1"/>
            </p:custDataLst>
          </p:nvPr>
        </p:nvSpPr>
        <p:spPr>
          <a:xfrm>
            <a:off x="796925" y="1328738"/>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796925" y="1398588"/>
            <a:ext cx="3725863" cy="461963"/>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常见的补税情形有哪些</a:t>
            </a:r>
            <a:r>
              <a:rPr kumimoji="0" lang="zh-CN" altLang="en-US" sz="2400" b="1" kern="1200" cap="none" spc="0" normalizeH="0" baseline="0" noProof="0"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rPr>
              <a:t>？</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MH_Others_1"/>
          <p:cNvSpPr/>
          <p:nvPr>
            <p:custDataLst>
              <p:tags r:id="rId1"/>
            </p:custDataLst>
          </p:nvPr>
        </p:nvSpPr>
        <p:spPr bwMode="auto">
          <a:xfrm>
            <a:off x="0" y="984250"/>
            <a:ext cx="3105150" cy="4395788"/>
          </a:xfrm>
          <a:prstGeom prst="rect">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7200" b="1" i="0" u="none" strike="noStrike" kern="1200" cap="none" spc="0" normalizeH="0" baseline="0" noProof="1">
                <a:ln>
                  <a:noFill/>
                </a:ln>
                <a:solidFill>
                  <a:srgbClr val="FFFFF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目</a:t>
            </a:r>
            <a:endParaRPr kumimoji="0" lang="en-US" altLang="zh-CN" sz="7200" b="1" i="0" u="none" strike="noStrike" kern="1200" cap="none" spc="0" normalizeH="0" baseline="0" noProof="1">
              <a:ln>
                <a:noFill/>
              </a:ln>
              <a:solidFill>
                <a:srgbClr val="FFFFF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a:p>
            <a:pPr marL="0" marR="0" lvl="0" indent="0" algn="ctr"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zh-CN" altLang="en-US" sz="7200" b="1" i="0" u="none" strike="noStrike" kern="1200" cap="none" spc="0" normalizeH="0" baseline="0" noProof="1">
                <a:ln>
                  <a:noFill/>
                </a:ln>
                <a:solidFill>
                  <a:srgbClr val="FFFFF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录</a:t>
            </a:r>
            <a:endParaRPr kumimoji="0" lang="zh-CN" altLang="en-US" sz="7200" b="1" i="0" u="none" strike="noStrike" kern="1200" cap="none" spc="0" normalizeH="0" baseline="0" noProof="1">
              <a:ln>
                <a:noFill/>
              </a:ln>
              <a:solidFill>
                <a:srgbClr val="FFFFF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grpSp>
        <p:nvGrpSpPr>
          <p:cNvPr id="9219" name="组合 7"/>
          <p:cNvGrpSpPr/>
          <p:nvPr/>
        </p:nvGrpSpPr>
        <p:grpSpPr>
          <a:xfrm>
            <a:off x="5133975" y="755650"/>
            <a:ext cx="4419600" cy="914400"/>
            <a:chOff x="5530850" y="1304925"/>
            <a:chExt cx="4419600" cy="914400"/>
          </a:xfrm>
        </p:grpSpPr>
        <p:sp>
          <p:nvSpPr>
            <p:cNvPr id="3" name="矩形 2"/>
            <p:cNvSpPr/>
            <p:nvPr/>
          </p:nvSpPr>
          <p:spPr bwMode="auto">
            <a:xfrm>
              <a:off x="5530850" y="1304925"/>
              <a:ext cx="500063" cy="914400"/>
            </a:xfrm>
            <a:prstGeom prst="rect">
              <a:avLst/>
            </a:prstGeom>
            <a:solidFill>
              <a:srgbClr val="4485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一</a:t>
              </a:r>
              <a:endPar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5" name="文本框 4"/>
            <p:cNvSpPr txBox="1"/>
            <p:nvPr/>
          </p:nvSpPr>
          <p:spPr>
            <a:xfrm>
              <a:off x="6305550" y="1470025"/>
              <a:ext cx="3644900" cy="582613"/>
            </a:xfrm>
            <a:prstGeom prst="rect">
              <a:avLst/>
            </a:prstGeom>
            <a:noFill/>
          </p:spPr>
          <p:txBody>
            <a:bodyPr>
              <a:spAutoFit/>
            </a:bodyPr>
            <a:lstStyle/>
            <a:p>
              <a:pPr marR="0" algn="ctr" defTabSz="914400" eaLnBrk="1" fontAlgn="auto" hangingPunct="1">
                <a:buClrTx/>
                <a:buSzTx/>
                <a:buFontTx/>
                <a:buNone/>
                <a:defRPr/>
              </a:pPr>
              <a:r>
                <a:rPr kumimoji="0" lang="zh-CN" altLang="en-US" sz="3200" b="1" kern="1200" cap="none" spc="0" normalizeH="0" baseline="0" noProof="1">
                  <a:solidFill>
                    <a:srgbClr val="4485AF"/>
                  </a:solidFill>
                  <a:effectLst>
                    <a:outerShdw blurRad="38100" dist="38100" dir="2700000" algn="tl">
                      <a:srgbClr val="000000">
                        <a:alpha val="43137"/>
                      </a:srgbClr>
                    </a:outerShdw>
                  </a:effectLst>
                  <a:latin typeface="方正小标宋简体" panose="02010601030101010101" pitchFamily="65" charset="-122"/>
                  <a:ea typeface="方正小标宋简体" panose="02010601030101010101" pitchFamily="65" charset="-122"/>
                  <a:cs typeface="+mn-cs"/>
                </a:rPr>
                <a:t>政策介绍</a:t>
              </a:r>
              <a:endParaRPr kumimoji="0" lang="zh-CN" altLang="en-US" sz="3200" b="1" kern="1200" cap="none" spc="0" normalizeH="0" baseline="0" noProof="1">
                <a:solidFill>
                  <a:srgbClr val="4485AF"/>
                </a:solidFill>
                <a:effectLst>
                  <a:outerShdw blurRad="38100" dist="38100" dir="2700000" algn="tl">
                    <a:srgbClr val="000000">
                      <a:alpha val="43137"/>
                    </a:srgbClr>
                  </a:outerShdw>
                </a:effectLst>
                <a:latin typeface="方正小标宋简体" panose="02010601030101010101" pitchFamily="65" charset="-122"/>
                <a:ea typeface="方正小标宋简体" panose="02010601030101010101" pitchFamily="65" charset="-122"/>
                <a:cs typeface="+mn-cs"/>
              </a:endParaRPr>
            </a:p>
          </p:txBody>
        </p:sp>
        <p:cxnSp>
          <p:nvCxnSpPr>
            <p:cNvPr id="7" name="直接连接符 6"/>
            <p:cNvCxnSpPr/>
            <p:nvPr/>
          </p:nvCxnSpPr>
          <p:spPr>
            <a:xfrm>
              <a:off x="6305550" y="2219325"/>
              <a:ext cx="3473450" cy="0"/>
            </a:xfrm>
            <a:prstGeom prst="line">
              <a:avLst/>
            </a:prstGeom>
            <a:ln w="19050">
              <a:solidFill>
                <a:srgbClr val="4485AF"/>
              </a:solidFill>
            </a:ln>
          </p:spPr>
          <p:style>
            <a:lnRef idx="1">
              <a:schemeClr val="accent1"/>
            </a:lnRef>
            <a:fillRef idx="0">
              <a:schemeClr val="accent1"/>
            </a:fillRef>
            <a:effectRef idx="0">
              <a:schemeClr val="accent1"/>
            </a:effectRef>
            <a:fontRef idx="minor">
              <a:schemeClr val="tx1"/>
            </a:fontRef>
          </p:style>
        </p:cxnSp>
      </p:grpSp>
      <p:grpSp>
        <p:nvGrpSpPr>
          <p:cNvPr id="9220" name="组合 9"/>
          <p:cNvGrpSpPr/>
          <p:nvPr/>
        </p:nvGrpSpPr>
        <p:grpSpPr>
          <a:xfrm>
            <a:off x="5133975" y="2206625"/>
            <a:ext cx="4419600" cy="914400"/>
            <a:chOff x="5556250" y="2814638"/>
            <a:chExt cx="4419600" cy="914400"/>
          </a:xfrm>
        </p:grpSpPr>
        <p:sp>
          <p:nvSpPr>
            <p:cNvPr id="2" name="矩形 1"/>
            <p:cNvSpPr/>
            <p:nvPr/>
          </p:nvSpPr>
          <p:spPr bwMode="auto">
            <a:xfrm>
              <a:off x="5556250" y="2814638"/>
              <a:ext cx="500063" cy="914400"/>
            </a:xfrm>
            <a:prstGeom prst="rect">
              <a:avLst/>
            </a:prstGeom>
            <a:solidFill>
              <a:srgbClr val="4485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二</a:t>
              </a:r>
              <a:endPar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13" name="文本框 12"/>
            <p:cNvSpPr txBox="1"/>
            <p:nvPr/>
          </p:nvSpPr>
          <p:spPr>
            <a:xfrm>
              <a:off x="6330950" y="2979738"/>
              <a:ext cx="3644900" cy="582613"/>
            </a:xfrm>
            <a:prstGeom prst="rect">
              <a:avLst/>
            </a:prstGeom>
            <a:noFill/>
          </p:spPr>
          <p:txBody>
            <a:bodyPr>
              <a:spAutoFit/>
            </a:bodyPr>
            <a:lstStyle/>
            <a:p>
              <a:pPr marR="0" algn="ctr" defTabSz="914400" eaLnBrk="1" fontAlgn="auto" hangingPunct="1">
                <a:buClrTx/>
                <a:buSzTx/>
                <a:buFontTx/>
                <a:buNone/>
                <a:defRPr/>
              </a:pPr>
              <a:r>
                <a:rPr kumimoji="0" lang="zh-CN" altLang="en-US" sz="3200" b="1" kern="1200" cap="none" spc="0" normalizeH="0" baseline="0" noProof="1">
                  <a:solidFill>
                    <a:srgbClr val="4485AF"/>
                  </a:solidFill>
                  <a:effectLst>
                    <a:outerShdw blurRad="38100" dist="38100" dir="2700000" algn="tl">
                      <a:srgbClr val="000000">
                        <a:alpha val="43137"/>
                      </a:srgbClr>
                    </a:outerShdw>
                  </a:effectLst>
                  <a:latin typeface="方正小标宋简体" panose="02010601030101010101" pitchFamily="65" charset="-122"/>
                  <a:ea typeface="方正小标宋简体" panose="02010601030101010101" pitchFamily="65" charset="-122"/>
                  <a:cs typeface="+mn-cs"/>
                </a:rPr>
                <a:t>主要变化</a:t>
              </a:r>
              <a:endParaRPr kumimoji="0" lang="zh-CN" altLang="en-US" sz="3200" b="1" kern="1200" cap="none" spc="0" normalizeH="0" baseline="0" noProof="1">
                <a:solidFill>
                  <a:srgbClr val="4485AF"/>
                </a:solidFill>
                <a:effectLst>
                  <a:outerShdw blurRad="38100" dist="38100" dir="2700000" algn="tl">
                    <a:srgbClr val="000000">
                      <a:alpha val="43137"/>
                    </a:srgbClr>
                  </a:outerShdw>
                </a:effectLst>
                <a:latin typeface="方正小标宋简体" panose="02010601030101010101" pitchFamily="65" charset="-122"/>
                <a:ea typeface="方正小标宋简体" panose="02010601030101010101" pitchFamily="65" charset="-122"/>
                <a:cs typeface="+mn-cs"/>
              </a:endParaRPr>
            </a:p>
          </p:txBody>
        </p:sp>
        <p:cxnSp>
          <p:nvCxnSpPr>
            <p:cNvPr id="18" name="直接连接符 17"/>
            <p:cNvCxnSpPr/>
            <p:nvPr/>
          </p:nvCxnSpPr>
          <p:spPr>
            <a:xfrm>
              <a:off x="6330950" y="3729038"/>
              <a:ext cx="3473450" cy="0"/>
            </a:xfrm>
            <a:prstGeom prst="line">
              <a:avLst/>
            </a:prstGeom>
            <a:ln w="19050">
              <a:solidFill>
                <a:srgbClr val="4485AF"/>
              </a:solidFill>
            </a:ln>
          </p:spPr>
          <p:style>
            <a:lnRef idx="1">
              <a:schemeClr val="accent1"/>
            </a:lnRef>
            <a:fillRef idx="0">
              <a:schemeClr val="accent1"/>
            </a:fillRef>
            <a:effectRef idx="0">
              <a:schemeClr val="accent1"/>
            </a:effectRef>
            <a:fontRef idx="minor">
              <a:schemeClr val="tx1"/>
            </a:fontRef>
          </p:style>
        </p:cxnSp>
      </p:grpSp>
      <p:grpSp>
        <p:nvGrpSpPr>
          <p:cNvPr id="9221" name="组合 10"/>
          <p:cNvGrpSpPr/>
          <p:nvPr/>
        </p:nvGrpSpPr>
        <p:grpSpPr>
          <a:xfrm>
            <a:off x="5133975" y="3798888"/>
            <a:ext cx="4419600" cy="914400"/>
            <a:chOff x="5556250" y="4640263"/>
            <a:chExt cx="4419600" cy="914400"/>
          </a:xfrm>
        </p:grpSpPr>
        <p:sp>
          <p:nvSpPr>
            <p:cNvPr id="26" name="矩形 25"/>
            <p:cNvSpPr/>
            <p:nvPr/>
          </p:nvSpPr>
          <p:spPr bwMode="auto">
            <a:xfrm>
              <a:off x="5556250" y="4640263"/>
              <a:ext cx="500063" cy="914400"/>
            </a:xfrm>
            <a:prstGeom prst="rect">
              <a:avLst/>
            </a:prstGeom>
            <a:solidFill>
              <a:srgbClr val="4485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三</a:t>
              </a:r>
              <a:endPar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14" name="文本框 13"/>
            <p:cNvSpPr txBox="1"/>
            <p:nvPr/>
          </p:nvSpPr>
          <p:spPr>
            <a:xfrm>
              <a:off x="6330950" y="4805363"/>
              <a:ext cx="3644900" cy="582612"/>
            </a:xfrm>
            <a:prstGeom prst="rect">
              <a:avLst/>
            </a:prstGeom>
            <a:noFill/>
          </p:spPr>
          <p:txBody>
            <a:bodyPr>
              <a:spAutoFit/>
            </a:bodyPr>
            <a:lstStyle/>
            <a:p>
              <a:pPr marR="0" algn="ctr" defTabSz="914400" eaLnBrk="1" fontAlgn="auto" hangingPunct="1">
                <a:buClrTx/>
                <a:buSzTx/>
                <a:buFontTx/>
                <a:buNone/>
                <a:defRPr/>
              </a:pPr>
              <a:r>
                <a:rPr kumimoji="0" lang="zh-CN" altLang="en-US" sz="3200" b="1" kern="1200" cap="none" spc="0" normalizeH="0" baseline="0" noProof="1">
                  <a:solidFill>
                    <a:srgbClr val="4485AF"/>
                  </a:solidFill>
                  <a:effectLst>
                    <a:outerShdw blurRad="38100" dist="38100" dir="2700000" algn="tl">
                      <a:srgbClr val="000000">
                        <a:alpha val="43137"/>
                      </a:srgbClr>
                    </a:outerShdw>
                  </a:effectLst>
                  <a:latin typeface="方正小标宋简体" panose="02010601030101010101" pitchFamily="65" charset="-122"/>
                  <a:ea typeface="方正小标宋简体" panose="02010601030101010101" pitchFamily="65" charset="-122"/>
                  <a:cs typeface="+mn-cs"/>
                </a:rPr>
                <a:t>申报操作</a:t>
              </a:r>
              <a:endParaRPr kumimoji="0" lang="zh-CN" altLang="en-US" sz="3200" b="1" kern="1200" cap="none" spc="0" normalizeH="0" baseline="0" noProof="1">
                <a:solidFill>
                  <a:srgbClr val="4485AF"/>
                </a:solidFill>
                <a:effectLst>
                  <a:outerShdw blurRad="38100" dist="38100" dir="2700000" algn="tl">
                    <a:srgbClr val="000000">
                      <a:alpha val="43137"/>
                    </a:srgbClr>
                  </a:outerShdw>
                </a:effectLst>
                <a:latin typeface="方正小标宋简体" panose="02010601030101010101" pitchFamily="65" charset="-122"/>
                <a:ea typeface="方正小标宋简体" panose="02010601030101010101" pitchFamily="65" charset="-122"/>
                <a:cs typeface="+mn-cs"/>
              </a:endParaRPr>
            </a:p>
          </p:txBody>
        </p:sp>
        <p:cxnSp>
          <p:nvCxnSpPr>
            <p:cNvPr id="19" name="直接连接符 18"/>
            <p:cNvCxnSpPr/>
            <p:nvPr/>
          </p:nvCxnSpPr>
          <p:spPr>
            <a:xfrm>
              <a:off x="6330950" y="5554663"/>
              <a:ext cx="3473450" cy="0"/>
            </a:xfrm>
            <a:prstGeom prst="line">
              <a:avLst/>
            </a:prstGeom>
            <a:ln w="19050">
              <a:solidFill>
                <a:srgbClr val="4485AF"/>
              </a:solidFill>
            </a:ln>
          </p:spPr>
          <p:style>
            <a:lnRef idx="1">
              <a:schemeClr val="accent1"/>
            </a:lnRef>
            <a:fillRef idx="0">
              <a:schemeClr val="accent1"/>
            </a:fillRef>
            <a:effectRef idx="0">
              <a:schemeClr val="accent1"/>
            </a:effectRef>
            <a:fontRef idx="minor">
              <a:schemeClr val="tx1"/>
            </a:fontRef>
          </p:style>
        </p:cxnSp>
      </p:grpSp>
      <p:sp>
        <p:nvSpPr>
          <p:cNvPr id="22" name="MH_Others_1"/>
          <p:cNvSpPr/>
          <p:nvPr>
            <p:custDataLst>
              <p:tags r:id="rId2"/>
            </p:custDataLst>
          </p:nvPr>
        </p:nvSpPr>
        <p:spPr bwMode="auto">
          <a:xfrm>
            <a:off x="2422525" y="984250"/>
            <a:ext cx="103188" cy="4395788"/>
          </a:xfrm>
          <a:prstGeom prst="rect">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0"/>
              </a:spcBef>
              <a:spcAft>
                <a:spcPct val="0"/>
              </a:spcAft>
              <a:buClrTx/>
              <a:buSzTx/>
              <a:buFont typeface="Arial" panose="020B0604020202020204" pitchFamily="34" charset="0"/>
              <a:buNone/>
              <a:defRPr/>
            </a:pPr>
            <a:endParaRPr kumimoji="0" lang="zh-CN" altLang="en-US" sz="7200" b="1" i="0" u="none" strike="noStrike" kern="1200" cap="none" spc="0" normalizeH="0" baseline="0" noProof="1">
              <a:ln>
                <a:noFill/>
              </a:ln>
              <a:solidFill>
                <a:srgbClr val="FFFFF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grpSp>
        <p:nvGrpSpPr>
          <p:cNvPr id="9223" name="组合 10"/>
          <p:cNvGrpSpPr/>
          <p:nvPr/>
        </p:nvGrpSpPr>
        <p:grpSpPr>
          <a:xfrm>
            <a:off x="5133975" y="5191125"/>
            <a:ext cx="4419600" cy="914400"/>
            <a:chOff x="5556250" y="4640263"/>
            <a:chExt cx="4419600" cy="914400"/>
          </a:xfrm>
        </p:grpSpPr>
        <p:sp>
          <p:nvSpPr>
            <p:cNvPr id="17" name="矩形 16"/>
            <p:cNvSpPr/>
            <p:nvPr/>
          </p:nvSpPr>
          <p:spPr bwMode="auto">
            <a:xfrm>
              <a:off x="5556250" y="4640263"/>
              <a:ext cx="500063" cy="914400"/>
            </a:xfrm>
            <a:prstGeom prst="rect">
              <a:avLst/>
            </a:prstGeom>
            <a:solidFill>
              <a:srgbClr val="4485A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四</a:t>
              </a:r>
              <a:endParaRPr kumimoji="0" lang="zh-CN" altLang="en-US" sz="28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20" name="文本框 19"/>
            <p:cNvSpPr txBox="1"/>
            <p:nvPr/>
          </p:nvSpPr>
          <p:spPr>
            <a:xfrm>
              <a:off x="6330950" y="4805363"/>
              <a:ext cx="3644900" cy="582613"/>
            </a:xfrm>
            <a:prstGeom prst="rect">
              <a:avLst/>
            </a:prstGeom>
            <a:noFill/>
          </p:spPr>
          <p:txBody>
            <a:bodyPr>
              <a:spAutoFit/>
            </a:bodyPr>
            <a:lstStyle/>
            <a:p>
              <a:pPr marR="0" algn="ctr" defTabSz="914400" eaLnBrk="1" fontAlgn="auto" hangingPunct="1">
                <a:buClrTx/>
                <a:buSzTx/>
                <a:buFontTx/>
                <a:buNone/>
                <a:defRPr/>
              </a:pPr>
              <a:r>
                <a:rPr kumimoji="0" lang="zh-CN" altLang="en-US" sz="3200" b="1" kern="1200" cap="none" spc="0" normalizeH="0" baseline="0" noProof="1">
                  <a:solidFill>
                    <a:srgbClr val="4485AF"/>
                  </a:solidFill>
                  <a:effectLst>
                    <a:outerShdw blurRad="38100" dist="38100" dir="2700000" algn="tl">
                      <a:srgbClr val="000000">
                        <a:alpha val="43137"/>
                      </a:srgbClr>
                    </a:outerShdw>
                  </a:effectLst>
                  <a:latin typeface="方正小标宋简体" panose="02010601030101010101" pitchFamily="65" charset="-122"/>
                  <a:ea typeface="方正小标宋简体" panose="02010601030101010101" pitchFamily="65" charset="-122"/>
                  <a:cs typeface="+mn-cs"/>
                </a:rPr>
                <a:t>百问百答</a:t>
              </a:r>
              <a:endParaRPr kumimoji="0" lang="zh-CN" altLang="en-US" sz="3200" b="1" kern="1200" cap="none" spc="0" normalizeH="0" baseline="0" noProof="1">
                <a:solidFill>
                  <a:srgbClr val="4485AF"/>
                </a:solidFill>
                <a:effectLst>
                  <a:outerShdw blurRad="38100" dist="38100" dir="2700000" algn="tl">
                    <a:srgbClr val="000000">
                      <a:alpha val="43137"/>
                    </a:srgbClr>
                  </a:outerShdw>
                </a:effectLst>
                <a:latin typeface="方正小标宋简体" panose="02010601030101010101" pitchFamily="65" charset="-122"/>
                <a:ea typeface="方正小标宋简体" panose="02010601030101010101" pitchFamily="65" charset="-122"/>
                <a:cs typeface="+mn-cs"/>
              </a:endParaRPr>
            </a:p>
          </p:txBody>
        </p:sp>
        <p:cxnSp>
          <p:nvCxnSpPr>
            <p:cNvPr id="21" name="直接连接符 20"/>
            <p:cNvCxnSpPr/>
            <p:nvPr/>
          </p:nvCxnSpPr>
          <p:spPr>
            <a:xfrm>
              <a:off x="6330950" y="5554663"/>
              <a:ext cx="3473450" cy="0"/>
            </a:xfrm>
            <a:prstGeom prst="line">
              <a:avLst/>
            </a:prstGeom>
            <a:ln w="19050">
              <a:solidFill>
                <a:srgbClr val="4485AF"/>
              </a:solidFill>
            </a:ln>
          </p:spPr>
          <p:style>
            <a:lnRef idx="1">
              <a:schemeClr val="accent1"/>
            </a:lnRef>
            <a:fillRef idx="0">
              <a:schemeClr val="accent1"/>
            </a:fillRef>
            <a:effectRef idx="0">
              <a:schemeClr val="accent1"/>
            </a:effectRef>
            <a:fontRef idx="minor">
              <a:schemeClr val="tx1"/>
            </a:fontRef>
          </p:style>
        </p:cxnSp>
      </p:gr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052513"/>
            <a:ext cx="10799763" cy="5310188"/>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43" name="矩形 42"/>
          <p:cNvSpPr/>
          <p:nvPr/>
        </p:nvSpPr>
        <p:spPr bwMode="auto">
          <a:xfrm>
            <a:off x="831850" y="2038350"/>
            <a:ext cx="10372725" cy="4246245"/>
          </a:xfrm>
          <a:prstGeom prst="rect">
            <a:avLst/>
          </a:prstGeom>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a:t>
            </a:r>
            <a:r>
              <a:rPr kumimoji="0" lang="zh-CN" altLang="en-US"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财政部 税务总局关于个人所得税法修改后有关优惠政策衔接问题的通知</a:t>
            </a:r>
            <a:r>
              <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a:t>
            </a:r>
            <a:r>
              <a:rPr kumimoji="0" lang="zh-CN" altLang="en-US"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（财税</a:t>
            </a:r>
            <a:r>
              <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〔2018〕164</a:t>
            </a:r>
            <a:r>
              <a:rPr kumimoji="0" lang="zh-CN" altLang="en-US"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号）：</a:t>
            </a:r>
            <a:endPar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endParaRPr>
          </a:p>
          <a:p>
            <a:pPr marL="0" marR="0" lvl="0" indent="0" algn="just" defTabSz="914400" rtl="0" eaLnBrk="1" fontAlgn="base" latinLnBrk="0" hangingPunct="1">
              <a:lnSpc>
                <a:spcPct val="150000"/>
              </a:lnSpc>
              <a:spcBef>
                <a:spcPct val="0"/>
              </a:spcBef>
              <a:spcAft>
                <a:spcPts val="0"/>
              </a:spcAft>
              <a:buClrTx/>
              <a:buSzTx/>
              <a:buFontTx/>
              <a:buNone/>
              <a:defRPr/>
            </a:pPr>
            <a:r>
              <a:rPr kumimoji="0" lang="zh-CN"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居民个人取得全年一次性奖金，符合《国家税务总局关于调整个人取得全年一次性奖金等计算征收个人所得税方法问题的通知》（国税发〔</a:t>
            </a:r>
            <a:r>
              <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2005</a:t>
            </a:r>
            <a:r>
              <a:rPr kumimoji="0" lang="zh-CN"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a:t>
            </a:r>
            <a:r>
              <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9</a:t>
            </a:r>
            <a:r>
              <a:rPr kumimoji="0" lang="zh-CN"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号）规定的，</a:t>
            </a:r>
            <a:r>
              <a:rPr kumimoji="0" lang="en-US" altLang="zh-CN" sz="18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在2021年12月31日前，不并入当年综合所得，</a:t>
            </a:r>
            <a:r>
              <a:rPr kumimoji="0" lang="zh-CN"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以全年一次性奖金收入除以</a:t>
            </a:r>
            <a:r>
              <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12</a:t>
            </a:r>
            <a:r>
              <a:rPr kumimoji="0" lang="zh-CN"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个月得到的数额，按照本通知所附按月换算后的综合所得税率表，确定适用税率和速算扣除数，单独计算纳税。</a:t>
            </a:r>
            <a:endParaRPr kumimoji="0" lang="zh-CN"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endParaRPr>
          </a:p>
          <a:p>
            <a:pPr marL="0" marR="0" lvl="0" indent="0" algn="just" defTabSz="914400" rtl="0" eaLnBrk="1" fontAlgn="base" latinLnBrk="0" hangingPunct="1">
              <a:lnSpc>
                <a:spcPct val="150000"/>
              </a:lnSpc>
              <a:spcBef>
                <a:spcPct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         </a:t>
            </a:r>
            <a:r>
              <a:rPr kumimoji="0" lang="zh-CN"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应纳税额</a:t>
            </a:r>
            <a:r>
              <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a:t>
            </a:r>
            <a:r>
              <a:rPr kumimoji="0" lang="zh-CN"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全年一次性奖金×适用税率</a:t>
            </a:r>
            <a:r>
              <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a:t>
            </a:r>
            <a:r>
              <a:rPr kumimoji="0" lang="zh-CN"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rPr>
              <a:t>速算扣除数</a:t>
            </a:r>
            <a:endPar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endParaRPr>
          </a:p>
          <a:p>
            <a:pPr marL="0" marR="0" lvl="0" indent="0" algn="just" defTabSz="914400" rtl="0" eaLnBrk="1" fontAlgn="base" latinLnBrk="0" hangingPunct="1">
              <a:lnSpc>
                <a:spcPct val="150000"/>
              </a:lnSpc>
              <a:spcBef>
                <a:spcPct val="0"/>
              </a:spcBef>
              <a:spcAft>
                <a:spcPts val="0"/>
              </a:spcAft>
              <a:buClrTx/>
              <a:buSzTx/>
              <a:buFontTx/>
              <a:buNone/>
              <a:defRPr/>
            </a:pPr>
            <a:endParaRPr kumimoji="0" lang="en-US" altLang="zh-CN" sz="1800" b="0" i="0" u="none" strike="noStrike" kern="1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mn-cs"/>
            </a:endParaRPr>
          </a:p>
          <a:p>
            <a:pPr marL="0" marR="0" lvl="0" indent="0" algn="just" defTabSz="914400" rtl="0" eaLnBrk="1" fontAlgn="base" latinLnBrk="0" hangingPunct="1">
              <a:lnSpc>
                <a:spcPct val="150000"/>
              </a:lnSpc>
              <a:spcBef>
                <a:spcPct val="0"/>
              </a:spcBef>
              <a:spcAft>
                <a:spcPts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a:t>
            </a:r>
            <a:r>
              <a:rPr kumimoji="0" lang="zh-CN" altLang="en-US"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财政部 税务总局关于延续实施全年一次性奖金等个人所得税优惠政策的公告</a:t>
            </a:r>
            <a:r>
              <a:rPr kumimoji="0" lang="en-US" altLang="zh-CN"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a:t>
            </a:r>
            <a:r>
              <a:rPr kumimoji="0" lang="zh-CN" altLang="en-US"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（财政部 税务总局公告</a:t>
            </a:r>
            <a:r>
              <a:rPr kumimoji="0" lang="en-US" altLang="zh-CN"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2021</a:t>
            </a:r>
            <a:r>
              <a:rPr kumimoji="0" lang="zh-CN" altLang="en-US"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年第</a:t>
            </a:r>
            <a:r>
              <a:rPr kumimoji="0" lang="en-US" altLang="zh-CN"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42</a:t>
            </a:r>
            <a:r>
              <a:rPr kumimoji="0" lang="zh-CN" altLang="en-US"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号）：</a:t>
            </a:r>
            <a:r>
              <a:rPr kumimoji="0" lang="en-US" altLang="zh-CN"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a:t>
            </a:r>
            <a:r>
              <a:rPr kumimoji="0" lang="zh-CN" altLang="en-US"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财政部 税务总局关于个人所得税法修改后有关优惠政策衔接问题的通知</a:t>
            </a:r>
            <a:r>
              <a:rPr kumimoji="0" lang="en-US" altLang="zh-CN"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a:t>
            </a:r>
            <a:r>
              <a:rPr kumimoji="0" lang="zh-CN" altLang="en-US"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（财税</a:t>
            </a:r>
            <a:r>
              <a:rPr kumimoji="0" lang="en-US" altLang="zh-CN"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〔2018〕164</a:t>
            </a:r>
            <a:r>
              <a:rPr kumimoji="0" lang="zh-CN" altLang="en-US" sz="1800" b="0" i="0" u="none" strike="noStrike" kern="100" cap="none" spc="0" normalizeH="0" baseline="0" noProof="0" dirty="0">
                <a:ln>
                  <a:noFill/>
                </a:ln>
                <a:solidFill>
                  <a:srgbClr val="000000"/>
                </a:solidFill>
                <a:effectLst/>
                <a:uLnTx/>
                <a:uFillTx/>
                <a:latin typeface="Calibri" panose="020F0502020204030204" pitchFamily="34" charset="0"/>
                <a:ea typeface="仿宋_GB2312" panose="02010609030101010101" charset="-122"/>
                <a:cs typeface="+mn-cs"/>
              </a:rPr>
              <a:t>号）规定的</a:t>
            </a:r>
            <a:r>
              <a:rPr kumimoji="0" lang="en-US" altLang="zh-CN" sz="18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全年一次性奖金单独计税优惠政策，执行期限延长至2023年12月31日。</a:t>
            </a:r>
            <a:endParaRPr kumimoji="0" lang="en-US" altLang="zh-CN" sz="18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endParaRPr>
          </a:p>
        </p:txBody>
      </p:sp>
      <p:sp>
        <p:nvSpPr>
          <p:cNvPr id="44048" name="MH_SubTitle_1"/>
          <p:cNvSpPr txBox="1"/>
          <p:nvPr>
            <p:custDataLst>
              <p:tags r:id="rId1"/>
            </p:custDataLst>
          </p:nvPr>
        </p:nvSpPr>
        <p:spPr>
          <a:xfrm>
            <a:off x="796925" y="1328738"/>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796925" y="1376363"/>
            <a:ext cx="5141913" cy="461963"/>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什么是全年一次性奖金</a:t>
            </a:r>
            <a:r>
              <a:rPr kumimoji="0" lang="zh-CN" altLang="en-US" sz="2400" b="1" kern="1200" cap="none" spc="0" normalizeH="0" baseline="0" noProof="0" dirty="0">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rPr>
              <a:t>？如何规定？</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569913" y="1149350"/>
            <a:ext cx="11220450" cy="4856163"/>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6094" name="文本框 3"/>
          <p:cNvSpPr txBox="1"/>
          <p:nvPr/>
        </p:nvSpPr>
        <p:spPr>
          <a:xfrm>
            <a:off x="1129030" y="2341880"/>
            <a:ext cx="9934575" cy="326644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FontTx/>
              <a:buNone/>
            </a:pPr>
            <a:endParaRPr lang="en-US" altLang="en-US" sz="1800" dirty="0"/>
          </a:p>
          <a:p>
            <a:pPr marL="0" lvl="0" indent="0" eaLnBrk="1" hangingPunct="1">
              <a:lnSpc>
                <a:spcPct val="100000"/>
              </a:lnSpc>
              <a:spcBef>
                <a:spcPct val="0"/>
              </a:spcBef>
              <a:spcAft>
                <a:spcPts val="1200"/>
              </a:spcAft>
              <a:buFontTx/>
              <a:buNone/>
            </a:pPr>
            <a:r>
              <a:rPr lang="en-US" altLang="en-US" sz="2000" dirty="0">
                <a:latin typeface="仿宋_GB2312" panose="02010609030101010101" charset="-122"/>
                <a:ea typeface="仿宋_GB2312" panose="02010609030101010101" charset="-122"/>
              </a:rPr>
              <a:t>2022年3月1日至6月30日。</a:t>
            </a:r>
            <a:endParaRPr lang="en-US" altLang="en-US" sz="2000" dirty="0">
              <a:latin typeface="仿宋_GB2312" panose="02010609030101010101" charset="-122"/>
              <a:ea typeface="仿宋_GB2312" panose="02010609030101010101" charset="-122"/>
            </a:endParaRPr>
          </a:p>
          <a:p>
            <a:pPr marL="0" lvl="0" indent="0" eaLnBrk="1" hangingPunct="1">
              <a:lnSpc>
                <a:spcPct val="150000"/>
              </a:lnSpc>
              <a:spcBef>
                <a:spcPct val="0"/>
              </a:spcBef>
              <a:buFontTx/>
              <a:buNone/>
            </a:pPr>
            <a:r>
              <a:rPr lang="en-US" altLang="en-US" sz="2000" dirty="0">
                <a:latin typeface="仿宋_GB2312" panose="02010609030101010101" charset="-122"/>
                <a:ea typeface="仿宋_GB2312" panose="02010609030101010101" charset="-122"/>
              </a:rPr>
              <a:t>（在中国境内无住所的纳税人在3月1日前离境的，可以在离境前办理年度汇算）</a:t>
            </a:r>
            <a:endParaRPr lang="en-US" altLang="zh-CN" sz="2000" dirty="0">
              <a:latin typeface="仿宋_GB2312" panose="02010609030101010101" charset="-122"/>
              <a:ea typeface="仿宋_GB2312" panose="02010609030101010101" charset="-122"/>
            </a:endParaRPr>
          </a:p>
          <a:p>
            <a:pPr marL="0" lvl="0" indent="0" eaLnBrk="1" hangingPunct="1">
              <a:lnSpc>
                <a:spcPct val="150000"/>
              </a:lnSpc>
              <a:spcBef>
                <a:spcPct val="0"/>
              </a:spcBef>
              <a:buFontTx/>
              <a:buNone/>
            </a:pPr>
            <a:endParaRPr lang="en-US" altLang="zh-CN" sz="2000" dirty="0">
              <a:latin typeface="仿宋_GB2312" panose="02010609030101010101" charset="-122"/>
              <a:ea typeface="仿宋_GB2312" panose="02010609030101010101" charset="-122"/>
            </a:endParaRPr>
          </a:p>
          <a:p>
            <a:pPr marL="0" lvl="0" indent="0" eaLnBrk="1" hangingPunct="1">
              <a:lnSpc>
                <a:spcPct val="150000"/>
              </a:lnSpc>
              <a:spcBef>
                <a:spcPct val="0"/>
              </a:spcBef>
              <a:buFontTx/>
              <a:buNone/>
            </a:pPr>
            <a:r>
              <a:rPr lang="en-US" altLang="en-US" sz="2000" dirty="0">
                <a:latin typeface="仿宋_GB2312" panose="02010609030101010101" charset="-122"/>
                <a:ea typeface="仿宋_GB2312" panose="02010609030101010101" charset="-122"/>
              </a:rPr>
              <a:t>预约办税时间：</a:t>
            </a:r>
            <a:endParaRPr lang="en-US" altLang="zh-CN" sz="2000" dirty="0">
              <a:latin typeface="仿宋_GB2312" panose="02010609030101010101" charset="-122"/>
              <a:ea typeface="仿宋_GB2312" panose="02010609030101010101" charset="-122"/>
            </a:endParaRPr>
          </a:p>
          <a:p>
            <a:pPr marL="0" lvl="0" indent="0" eaLnBrk="1" hangingPunct="1">
              <a:lnSpc>
                <a:spcPct val="150000"/>
              </a:lnSpc>
              <a:spcBef>
                <a:spcPct val="0"/>
              </a:spcBef>
              <a:buFontTx/>
              <a:buNone/>
            </a:pPr>
            <a:r>
              <a:rPr lang="en-US" altLang="en-US" sz="2000" dirty="0">
                <a:latin typeface="仿宋_GB2312" panose="02010609030101010101" charset="-122"/>
                <a:ea typeface="仿宋_GB2312" panose="02010609030101010101" charset="-122"/>
              </a:rPr>
              <a:t>纳税人在</a:t>
            </a:r>
            <a:r>
              <a:rPr lang="en-US" altLang="zh-CN" sz="2000" dirty="0">
                <a:latin typeface="仿宋_GB2312" panose="02010609030101010101" charset="-122"/>
                <a:ea typeface="仿宋_GB2312" panose="02010609030101010101" charset="-122"/>
              </a:rPr>
              <a:t>3</a:t>
            </a:r>
            <a:r>
              <a:rPr lang="en-US" altLang="en-US" sz="2000" dirty="0">
                <a:latin typeface="仿宋_GB2312" panose="02010609030101010101" charset="-122"/>
                <a:ea typeface="仿宋_GB2312" panose="02010609030101010101" charset="-122"/>
              </a:rPr>
              <a:t>月</a:t>
            </a:r>
            <a:r>
              <a:rPr lang="en-US" altLang="zh-CN" sz="2000" dirty="0">
                <a:latin typeface="仿宋_GB2312" panose="02010609030101010101" charset="-122"/>
                <a:ea typeface="仿宋_GB2312" panose="02010609030101010101" charset="-122"/>
              </a:rPr>
              <a:t>1</a:t>
            </a:r>
            <a:r>
              <a:rPr lang="en-US" altLang="en-US" sz="2000" dirty="0">
                <a:latin typeface="仿宋_GB2312" panose="02010609030101010101" charset="-122"/>
                <a:ea typeface="仿宋_GB2312" panose="02010609030101010101" charset="-122"/>
              </a:rPr>
              <a:t>日至</a:t>
            </a:r>
            <a:r>
              <a:rPr lang="en-US" altLang="zh-CN" sz="2000" dirty="0">
                <a:latin typeface="仿宋_GB2312" panose="02010609030101010101" charset="-122"/>
                <a:ea typeface="仿宋_GB2312" panose="02010609030101010101" charset="-122"/>
              </a:rPr>
              <a:t>15</a:t>
            </a:r>
            <a:r>
              <a:rPr lang="en-US" altLang="en-US" sz="2000" dirty="0">
                <a:latin typeface="仿宋_GB2312" panose="02010609030101010101" charset="-122"/>
                <a:ea typeface="仿宋_GB2312" panose="02010609030101010101" charset="-122"/>
              </a:rPr>
              <a:t>日办理年度汇算的，</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需在</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sym typeface="+mn-ea"/>
              </a:rPr>
              <a:t>2月16日后</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提前在个人所得税APP进行预约。</a:t>
            </a:r>
            <a:endPar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endParaRPr>
          </a:p>
          <a:p>
            <a:pPr marL="0" lvl="0" algn="l" eaLnBrk="1" hangingPunct="1">
              <a:lnSpc>
                <a:spcPct val="150000"/>
              </a:lnSpc>
              <a:buClrTx/>
              <a:buSzTx/>
              <a:buFontTx/>
              <a:buNone/>
            </a:pPr>
            <a:r>
              <a:rPr lang="en-US" altLang="en-US" sz="2000" dirty="0">
                <a:latin typeface="仿宋_GB2312" panose="02010609030101010101" charset="-122"/>
                <a:ea typeface="仿宋_GB2312" panose="02010609030101010101" charset="-122"/>
                <a:sym typeface="+mn-ea"/>
              </a:rPr>
              <a:t>3月16日至6月30日，</a:t>
            </a:r>
            <a:r>
              <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sym typeface="+mn-ea"/>
              </a:rPr>
              <a:t>纳税人无需预约，可以随时办理。</a:t>
            </a:r>
            <a:endParaRPr lang="en-US" altLang="zh-CN" sz="2000" b="1"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sym typeface="+mn-ea"/>
            </a:endParaRPr>
          </a:p>
        </p:txBody>
      </p:sp>
      <p:sp>
        <p:nvSpPr>
          <p:cNvPr id="54"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6096" name="MH_SubTitle_1"/>
          <p:cNvSpPr txBox="1"/>
          <p:nvPr>
            <p:custDataLst>
              <p:tags r:id="rId1"/>
            </p:custDataLst>
          </p:nvPr>
        </p:nvSpPr>
        <p:spPr>
          <a:xfrm>
            <a:off x="712788" y="1330325"/>
            <a:ext cx="10191750" cy="601663"/>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19" name="文本框 18"/>
          <p:cNvSpPr txBox="1"/>
          <p:nvPr/>
        </p:nvSpPr>
        <p:spPr>
          <a:xfrm>
            <a:off x="712788" y="1400175"/>
            <a:ext cx="3971925" cy="460375"/>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办理时间及预约时间</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327025" y="1227138"/>
            <a:ext cx="11610975" cy="508158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590" name="文本框 30"/>
          <p:cNvSpPr txBox="1"/>
          <p:nvPr/>
        </p:nvSpPr>
        <p:spPr>
          <a:xfrm>
            <a:off x="1770063" y="2187575"/>
            <a:ext cx="3268663" cy="436563"/>
          </a:xfrm>
          <a:prstGeom prst="rect">
            <a:avLst/>
          </a:prstGeom>
          <a:noFill/>
          <a:ln w="9525">
            <a:noFill/>
          </a:ln>
        </p:spPr>
        <p:txBody>
          <a:bodyPr wrap="none">
            <a:spAutoFit/>
          </a:bodyPr>
          <a:lstStyle/>
          <a:p>
            <a:pPr marR="0" defTabSz="914400" eaLnBrk="1" hangingPunct="1">
              <a:lnSpc>
                <a:spcPct val="130000"/>
              </a:lnSpc>
              <a:spcBef>
                <a:spcPts val="1200"/>
              </a:spcBef>
              <a:buClrTx/>
              <a:buSzTx/>
              <a:buFontTx/>
              <a:buNone/>
              <a:defRPr/>
            </a:pP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仿宋_GB2312" panose="02010609030101010101" charset="-122"/>
              </a:rPr>
              <a:t>自己办：</a:t>
            </a: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纳税人自行办理。</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p:txBody>
      </p:sp>
      <p:sp>
        <p:nvSpPr>
          <p:cNvPr id="44" name="MH_Other_1"/>
          <p:cNvSpPr/>
          <p:nvPr>
            <p:custDataLst>
              <p:tags r:id="rId1"/>
            </p:custDataLst>
          </p:nvPr>
        </p:nvSpPr>
        <p:spPr bwMode="auto">
          <a:xfrm>
            <a:off x="842963" y="2225675"/>
            <a:ext cx="647700" cy="39687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1</a:t>
            </a:r>
            <a:endParaRPr kumimoji="0" lang="zh-CN" altLang="en-US" sz="20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47" name="MH_Other_1"/>
          <p:cNvSpPr/>
          <p:nvPr>
            <p:custDataLst>
              <p:tags r:id="rId2"/>
            </p:custDataLst>
          </p:nvPr>
        </p:nvSpPr>
        <p:spPr bwMode="auto">
          <a:xfrm>
            <a:off x="842963" y="2998788"/>
            <a:ext cx="647700" cy="39528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2</a:t>
            </a:r>
            <a:endParaRPr kumimoji="0" lang="zh-CN" altLang="en-US" sz="20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48" name="MH_Other_1"/>
          <p:cNvSpPr/>
          <p:nvPr>
            <p:custDataLst>
              <p:tags r:id="rId3"/>
            </p:custDataLst>
          </p:nvPr>
        </p:nvSpPr>
        <p:spPr bwMode="auto">
          <a:xfrm>
            <a:off x="842963" y="5332413"/>
            <a:ext cx="647700" cy="39687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0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3</a:t>
            </a:r>
            <a:endParaRPr kumimoji="0" lang="zh-CN" altLang="en-US" sz="20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24594" name="文本框 4"/>
          <p:cNvSpPr txBox="1"/>
          <p:nvPr/>
        </p:nvSpPr>
        <p:spPr>
          <a:xfrm>
            <a:off x="1770063" y="2881313"/>
            <a:ext cx="9952038" cy="2244725"/>
          </a:xfrm>
          <a:prstGeom prst="rect">
            <a:avLst/>
          </a:prstGeom>
          <a:noFill/>
          <a:ln w="9525">
            <a:noFill/>
          </a:ln>
        </p:spPr>
        <p:txBody>
          <a:bodyPr>
            <a:spAutoFit/>
          </a:bodyPr>
          <a:lstStyle/>
          <a:p>
            <a:pPr marR="0" defTabSz="914400" eaLnBrk="1" hangingPunct="1">
              <a:lnSpc>
                <a:spcPct val="130000"/>
              </a:lnSpc>
              <a:spcBef>
                <a:spcPts val="600"/>
              </a:spcBef>
              <a:buClrTx/>
              <a:buSzTx/>
              <a:buFontTx/>
              <a:buNone/>
              <a:defRPr/>
            </a:pP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仿宋_GB2312" panose="02010609030101010101" charset="-122"/>
              </a:rPr>
              <a:t>单位办：</a:t>
            </a: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请任职受雇单位办理。</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a:p>
            <a:pPr marR="0" defTabSz="914400" eaLnBrk="1" hangingPunct="1">
              <a:lnSpc>
                <a:spcPct val="130000"/>
              </a:lnSpc>
              <a:spcBef>
                <a:spcPts val="600"/>
              </a:spcBef>
              <a:buClrTx/>
              <a:buSzTx/>
              <a:buFontTx/>
              <a:buNone/>
              <a:defRPr/>
            </a:pP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任职受雇单位除支付工资薪金的单位外，还包括按累计预扣法预扣预缴其劳务报酬所得个人所得税的单位。</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a:p>
            <a:pPr marR="0" defTabSz="914400" eaLnBrk="1" hangingPunct="1">
              <a:lnSpc>
                <a:spcPct val="130000"/>
              </a:lnSpc>
              <a:spcBef>
                <a:spcPts val="600"/>
              </a:spcBef>
              <a:buClrTx/>
              <a:buSzTx/>
              <a:buFontTx/>
              <a:buNone/>
              <a:defRPr/>
            </a:pP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应在</a:t>
            </a: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仿宋_GB2312" panose="02010609030101010101" charset="-122"/>
              </a:rPr>
              <a:t>2022年4月30日前</a:t>
            </a: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与单位以书面或者电子等方式进行确认。未与单位确认请其代为办理年度汇算的，单位不得代办。</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p:txBody>
      </p:sp>
      <p:sp>
        <p:nvSpPr>
          <p:cNvPr id="24595" name="文本框 9"/>
          <p:cNvSpPr txBox="1"/>
          <p:nvPr/>
        </p:nvSpPr>
        <p:spPr>
          <a:xfrm>
            <a:off x="1770063" y="5205413"/>
            <a:ext cx="6602413" cy="912813"/>
          </a:xfrm>
          <a:prstGeom prst="rect">
            <a:avLst/>
          </a:prstGeom>
          <a:noFill/>
          <a:ln w="9525">
            <a:noFill/>
          </a:ln>
        </p:spPr>
        <p:txBody>
          <a:bodyPr wrap="none">
            <a:spAutoFit/>
          </a:bodyPr>
          <a:lstStyle/>
          <a:p>
            <a:pPr marR="0" defTabSz="914400" eaLnBrk="1" hangingPunct="1">
              <a:lnSpc>
                <a:spcPct val="130000"/>
              </a:lnSpc>
              <a:spcBef>
                <a:spcPts val="600"/>
              </a:spcBef>
              <a:buClrTx/>
              <a:buSzTx/>
              <a:buFontTx/>
              <a:buNone/>
              <a:defRPr/>
            </a:pP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仿宋_GB2312" panose="02010609030101010101" charset="-122"/>
              </a:rPr>
              <a:t>请人办：</a:t>
            </a: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委托涉税专业服务机构或其他单位及个人办理。</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a:p>
            <a:pPr marR="0" defTabSz="914400" eaLnBrk="1" hangingPunct="1">
              <a:lnSpc>
                <a:spcPct val="130000"/>
              </a:lnSpc>
              <a:spcBef>
                <a:spcPts val="600"/>
              </a:spcBef>
              <a:buClrTx/>
              <a:buSzTx/>
              <a:buFontTx/>
              <a:buNone/>
              <a:defRPr/>
            </a:pPr>
            <a:r>
              <a:rPr kumimoji="0" lang="zh-CN" altLang="en-US" sz="2000" kern="1200" cap="none" spc="0" normalizeH="0" baseline="0" noProof="1">
                <a:latin typeface="仿宋_GB2312" panose="02010609030101010101" charset="-122"/>
                <a:ea typeface="仿宋_GB2312" panose="02010609030101010101" charset="-122"/>
                <a:cs typeface="+mn-cs"/>
              </a:rPr>
              <a:t>纳税人需与受托人</a:t>
            </a: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签订授权书</a:t>
            </a:r>
            <a:r>
              <a:rPr kumimoji="0" lang="zh-CN" altLang="en-US" sz="2000" kern="1200" cap="none" spc="0" normalizeH="0" baseline="0" noProof="1">
                <a:latin typeface="仿宋_GB2312" panose="02010609030101010101" charset="-122"/>
                <a:ea typeface="仿宋_GB2312" panose="02010609030101010101" charset="-122"/>
                <a:cs typeface="+mn-cs"/>
              </a:rPr>
              <a:t>。</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p:txBody>
      </p:sp>
      <p:pic>
        <p:nvPicPr>
          <p:cNvPr id="48148" name="图片 11"/>
          <p:cNvPicPr>
            <a:picLocks noChangeAspect="1"/>
          </p:cNvPicPr>
          <p:nvPr/>
        </p:nvPicPr>
        <p:blipFill>
          <a:blip r:embed="rId4"/>
          <a:stretch>
            <a:fillRect/>
          </a:stretch>
        </p:blipFill>
        <p:spPr>
          <a:xfrm>
            <a:off x="9385300" y="5332413"/>
            <a:ext cx="2178050" cy="968375"/>
          </a:xfrm>
          <a:prstGeom prst="rect">
            <a:avLst/>
          </a:prstGeom>
          <a:noFill/>
          <a:ln w="9525">
            <a:noFill/>
          </a:ln>
        </p:spPr>
      </p:pic>
      <p:sp>
        <p:nvSpPr>
          <p:cNvPr id="54"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8150" name="MH_SubTitle_1"/>
          <p:cNvSpPr txBox="1"/>
          <p:nvPr>
            <p:custDataLst>
              <p:tags r:id="rId5"/>
            </p:custDataLst>
          </p:nvPr>
        </p:nvSpPr>
        <p:spPr>
          <a:xfrm>
            <a:off x="712788" y="1330325"/>
            <a:ext cx="10191750" cy="601663"/>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32" name="文本框 31"/>
          <p:cNvSpPr txBox="1"/>
          <p:nvPr/>
        </p:nvSpPr>
        <p:spPr>
          <a:xfrm>
            <a:off x="712788" y="1400175"/>
            <a:ext cx="1954213" cy="460375"/>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办理方式</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327025" y="1227138"/>
            <a:ext cx="11610975" cy="508158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638" name="文本框 30"/>
          <p:cNvSpPr txBox="1"/>
          <p:nvPr/>
        </p:nvSpPr>
        <p:spPr>
          <a:xfrm>
            <a:off x="1770063" y="2090738"/>
            <a:ext cx="9793288" cy="2244725"/>
          </a:xfrm>
          <a:prstGeom prst="rect">
            <a:avLst/>
          </a:prstGeom>
          <a:noFill/>
          <a:ln w="9525">
            <a:noFill/>
          </a:ln>
        </p:spPr>
        <p:txBody>
          <a:bodyPr>
            <a:spAutoFit/>
          </a:bodyPr>
          <a:lstStyle/>
          <a:p>
            <a:pPr marR="0" defTabSz="914400" eaLnBrk="1" hangingPunct="1">
              <a:lnSpc>
                <a:spcPct val="130000"/>
              </a:lnSpc>
              <a:spcBef>
                <a:spcPts val="600"/>
              </a:spcBef>
              <a:buClrTx/>
              <a:buSzTx/>
              <a:buFontTx/>
              <a:buNone/>
              <a:defRPr/>
            </a:pP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仿宋_GB2312" panose="02010609030101010101" charset="-122"/>
              </a:rPr>
              <a:t>网络办：</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a:p>
            <a:pPr marR="0" defTabSz="914400" eaLnBrk="1" hangingPunct="1">
              <a:lnSpc>
                <a:spcPct val="130000"/>
              </a:lnSpc>
              <a:spcBef>
                <a:spcPts val="600"/>
              </a:spcBef>
              <a:buClrTx/>
              <a:buSzTx/>
              <a:buFontTx/>
              <a:buNone/>
              <a:defRPr/>
            </a:pP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建议纳税人优先选择通过自然人电子税务局（个人所得税</a:t>
            </a:r>
            <a:r>
              <a:rPr kumimoji="0" lang="en-US" altLang="zh-CN"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APP</a:t>
            </a: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）办理：提供申报表项目预填服务。</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a:p>
            <a:pPr marR="0" defTabSz="914400" eaLnBrk="1" hangingPunct="1">
              <a:lnSpc>
                <a:spcPct val="130000"/>
              </a:lnSpc>
              <a:spcBef>
                <a:spcPts val="600"/>
              </a:spcBef>
              <a:buClrTx/>
              <a:buSzTx/>
              <a:buFontTx/>
              <a:buNone/>
              <a:defRPr/>
            </a:pP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存在境外所得的居民个人，可通过自然人电子税务局网页端境外所得申报功能办理年度汇算。</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p:txBody>
      </p:sp>
      <p:sp>
        <p:nvSpPr>
          <p:cNvPr id="44" name="MH_Other_1"/>
          <p:cNvSpPr/>
          <p:nvPr>
            <p:custDataLst>
              <p:tags r:id="rId1"/>
            </p:custDataLst>
          </p:nvPr>
        </p:nvSpPr>
        <p:spPr bwMode="auto">
          <a:xfrm>
            <a:off x="842963" y="2138363"/>
            <a:ext cx="647700" cy="39687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1</a:t>
            </a:r>
            <a:endParaRPr kumimoji="0" lang="zh-CN" altLang="en-US" sz="24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47" name="MH_Other_1"/>
          <p:cNvSpPr/>
          <p:nvPr>
            <p:custDataLst>
              <p:tags r:id="rId2"/>
            </p:custDataLst>
          </p:nvPr>
        </p:nvSpPr>
        <p:spPr bwMode="auto">
          <a:xfrm>
            <a:off x="842963" y="4519613"/>
            <a:ext cx="647700" cy="39528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2</a:t>
            </a:r>
            <a:endParaRPr kumimoji="0" lang="zh-CN" altLang="en-US" sz="24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48" name="MH_Other_1"/>
          <p:cNvSpPr/>
          <p:nvPr>
            <p:custDataLst>
              <p:tags r:id="rId3"/>
            </p:custDataLst>
          </p:nvPr>
        </p:nvSpPr>
        <p:spPr bwMode="auto">
          <a:xfrm>
            <a:off x="842963" y="5489575"/>
            <a:ext cx="647700" cy="39528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3</a:t>
            </a:r>
            <a:endParaRPr kumimoji="0" lang="zh-CN" altLang="en-US" sz="2400" b="1"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26642" name="文本框 4"/>
          <p:cNvSpPr txBox="1"/>
          <p:nvPr/>
        </p:nvSpPr>
        <p:spPr>
          <a:xfrm>
            <a:off x="1770063" y="4452938"/>
            <a:ext cx="10614025" cy="835025"/>
          </a:xfrm>
          <a:prstGeom prst="rect">
            <a:avLst/>
          </a:prstGeom>
          <a:noFill/>
          <a:ln w="9525">
            <a:noFill/>
          </a:ln>
        </p:spPr>
        <p:txBody>
          <a:bodyPr>
            <a:spAutoFit/>
          </a:bodyPr>
          <a:lstStyle/>
          <a:p>
            <a:pPr marR="0" defTabSz="914400" eaLnBrk="1" hangingPunct="1">
              <a:lnSpc>
                <a:spcPct val="130000"/>
              </a:lnSpc>
              <a:buClrTx/>
              <a:buSzTx/>
              <a:buFontTx/>
              <a:buNone/>
              <a:defRPr/>
            </a:pP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仿宋_GB2312" panose="02010609030101010101" charset="-122"/>
              </a:rPr>
              <a:t>邮寄办：</a:t>
            </a: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各区分局作为邮寄申报受理单位，市局将统一向社会公告。</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a:p>
            <a:pPr marR="0" defTabSz="914400" eaLnBrk="1" hangingPunct="1">
              <a:lnSpc>
                <a:spcPct val="130000"/>
              </a:lnSpc>
              <a:buClrTx/>
              <a:buSzTx/>
              <a:buFontTx/>
              <a:buNone/>
              <a:defRPr/>
            </a:pP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邮寄申报并补税的，需注意通过网上税务局或主管税务机关（办税服务厅）关注进度。</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p:txBody>
      </p:sp>
      <p:sp>
        <p:nvSpPr>
          <p:cNvPr id="26643" name="文本框 9"/>
          <p:cNvSpPr txBox="1"/>
          <p:nvPr/>
        </p:nvSpPr>
        <p:spPr>
          <a:xfrm>
            <a:off x="1770063" y="5473700"/>
            <a:ext cx="1216025" cy="434975"/>
          </a:xfrm>
          <a:prstGeom prst="rect">
            <a:avLst/>
          </a:prstGeom>
          <a:noFill/>
          <a:ln w="9525">
            <a:noFill/>
          </a:ln>
        </p:spPr>
        <p:txBody>
          <a:bodyPr wrap="none">
            <a:spAutoFit/>
          </a:bodyPr>
          <a:lstStyle/>
          <a:p>
            <a:pPr marR="0" defTabSz="914400" eaLnBrk="1" hangingPunct="1">
              <a:lnSpc>
                <a:spcPct val="130000"/>
              </a:lnSpc>
              <a:spcBef>
                <a:spcPts val="1200"/>
              </a:spcBef>
              <a:buClrTx/>
              <a:buSzTx/>
              <a:buFontTx/>
              <a:buNone/>
              <a:defRPr/>
            </a:pP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仿宋_GB2312" panose="02010609030101010101" charset="-122"/>
              </a:rPr>
              <a:t>大厅办</a:t>
            </a:r>
            <a:r>
              <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rPr>
              <a:t>。</a:t>
            </a:r>
            <a:endParaRPr kumimoji="0" lang="zh-CN" altLang="en-US" sz="2000" kern="1200" cap="none" spc="0" normalizeH="0" baseline="0" noProof="1">
              <a:latin typeface="仿宋_GB2312" panose="02010609030101010101" charset="-122"/>
              <a:ea typeface="仿宋_GB2312" panose="02010609030101010101" charset="-122"/>
              <a:cs typeface="+mn-cs"/>
              <a:sym typeface="仿宋_GB2312" panose="02010609030101010101" charset="-122"/>
            </a:endParaRPr>
          </a:p>
        </p:txBody>
      </p:sp>
      <p:sp>
        <p:nvSpPr>
          <p:cNvPr id="54"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50197" name="MH_SubTitle_1"/>
          <p:cNvSpPr txBox="1"/>
          <p:nvPr>
            <p:custDataLst>
              <p:tags r:id="rId4"/>
            </p:custDataLst>
          </p:nvPr>
        </p:nvSpPr>
        <p:spPr>
          <a:xfrm>
            <a:off x="712788" y="1330325"/>
            <a:ext cx="10191750" cy="601663"/>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34" name="文本框 33"/>
          <p:cNvSpPr txBox="1"/>
          <p:nvPr/>
        </p:nvSpPr>
        <p:spPr>
          <a:xfrm>
            <a:off x="712788" y="1400175"/>
            <a:ext cx="1954213" cy="460375"/>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办理渠道</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7"/>
          <p:cNvSpPr>
            <a:spLocks noChangeArrowheads="1"/>
          </p:cNvSpPr>
          <p:nvPr/>
        </p:nvSpPr>
        <p:spPr bwMode="auto">
          <a:xfrm>
            <a:off x="7880350" y="1554163"/>
            <a:ext cx="3121025"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申报信息及资料留存</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endParaRPr>
          </a:p>
        </p:txBody>
      </p:sp>
      <p:sp>
        <p:nvSpPr>
          <p:cNvPr id="7"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8685" name="矩形 1"/>
          <p:cNvSpPr/>
          <p:nvPr/>
        </p:nvSpPr>
        <p:spPr>
          <a:xfrm>
            <a:off x="1225550" y="2341563"/>
            <a:ext cx="9775825" cy="1536700"/>
          </a:xfrm>
          <a:prstGeom prst="rect">
            <a:avLst/>
          </a:prstGeom>
          <a:noFill/>
          <a:ln w="9525" cap="flat" cmpd="sng">
            <a:solidFill>
              <a:srgbClr val="4D87AD"/>
            </a:solidFill>
            <a:prstDash val="solid"/>
            <a:round/>
            <a:headEnd type="none" w="med" len="med"/>
            <a:tailEnd type="none" w="med" len="med"/>
          </a:ln>
        </p:spPr>
        <p:txBody>
          <a:bodyPr>
            <a:spAutoFit/>
          </a:bodyPr>
          <a:lstStyle/>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charset="0"/>
              <a:buChar char="Ø"/>
              <a:defRPr/>
            </a:pPr>
            <a:r>
              <a:rPr kumimoji="0" lang="zh-CN" altLang="zh-CN" sz="2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rPr>
              <a:t>年度汇算时，</a:t>
            </a:r>
            <a:r>
              <a:rPr kumimoji="0" lang="zh-CN" altLang="zh-CN" sz="2200" b="1" i="0" u="none" strike="noStrike" kern="1200" cap="none" spc="0" normalizeH="0" baseline="0" noProof="1">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只需报送年度汇算申报表</a:t>
            </a:r>
            <a:r>
              <a:rPr kumimoji="0" lang="zh-CN" altLang="zh-CN" sz="2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rPr>
              <a:t>。</a:t>
            </a:r>
            <a:endParaRPr kumimoji="0" lang="zh-CN" altLang="zh-CN" sz="2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endParaRPr>
          </a:p>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charset="0"/>
              <a:buChar char="Ø"/>
              <a:defRPr/>
            </a:pPr>
            <a:r>
              <a:rPr kumimoji="0" lang="zh-CN" altLang="zh-CN" sz="2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rPr>
              <a:t>如需修改本人相关基础信息、新增享受扣除或者税收优惠，才需一并报送相关信息。</a:t>
            </a:r>
            <a:endParaRPr kumimoji="0" lang="zh-CN" altLang="zh-CN" sz="2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3" name="矩形 2"/>
          <p:cNvSpPr/>
          <p:nvPr/>
        </p:nvSpPr>
        <p:spPr>
          <a:xfrm>
            <a:off x="1225550" y="1885950"/>
            <a:ext cx="1593850"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提交资料</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endParaRPr>
          </a:p>
        </p:txBody>
      </p:sp>
      <p:sp>
        <p:nvSpPr>
          <p:cNvPr id="28687" name="矩形 3"/>
          <p:cNvSpPr/>
          <p:nvPr/>
        </p:nvSpPr>
        <p:spPr>
          <a:xfrm>
            <a:off x="1225550" y="4719638"/>
            <a:ext cx="9775825" cy="1028700"/>
          </a:xfrm>
          <a:prstGeom prst="rect">
            <a:avLst/>
          </a:prstGeom>
          <a:noFill/>
          <a:ln w="9525" cap="flat" cmpd="sng">
            <a:solidFill>
              <a:srgbClr val="4D87AD"/>
            </a:solidFill>
            <a:prstDash val="solid"/>
            <a:round/>
            <a:headEnd type="none" w="med" len="med"/>
            <a:tailEnd type="none" w="med" len="med"/>
          </a:ln>
        </p:spPr>
        <p:txBody>
          <a:bodyPr>
            <a:spAutoFit/>
          </a:bodyPr>
          <a:lstStyle/>
          <a:p>
            <a:pPr marL="342900" marR="0" lvl="0" indent="-342900" algn="just" defTabSz="914400" rtl="0" eaLnBrk="1" fontAlgn="base" latinLnBrk="0" hangingPunct="1">
              <a:lnSpc>
                <a:spcPct val="150000"/>
              </a:lnSpc>
              <a:spcBef>
                <a:spcPts val="1200"/>
              </a:spcBef>
              <a:spcAft>
                <a:spcPct val="0"/>
              </a:spcAft>
              <a:buClrTx/>
              <a:buSzTx/>
              <a:buFont typeface="Wingdings" panose="05000000000000000000" charset="0"/>
              <a:buChar char="Ø"/>
              <a:defRPr/>
            </a:pPr>
            <a:r>
              <a:rPr kumimoji="0" lang="zh-CN" altLang="zh-CN" sz="2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rPr>
              <a:t>纳税人、代办年度汇算的单位，需各自将相关资料，自年度汇算期结束之日起</a:t>
            </a:r>
            <a:r>
              <a:rPr kumimoji="0" lang="zh-CN" altLang="zh-CN" sz="2200" b="1" i="0" u="none" strike="noStrike" kern="1200" cap="none" spc="0" normalizeH="0" baseline="0" noProof="1">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留存5年</a:t>
            </a:r>
            <a:r>
              <a:rPr kumimoji="0" lang="zh-CN" altLang="zh-CN" sz="2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rPr>
              <a:t>。</a:t>
            </a:r>
            <a:endParaRPr kumimoji="0" lang="zh-CN" altLang="zh-CN" sz="22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11" name="矩形 10"/>
          <p:cNvSpPr/>
          <p:nvPr/>
        </p:nvSpPr>
        <p:spPr>
          <a:xfrm>
            <a:off x="1225550" y="4259263"/>
            <a:ext cx="1592263" cy="460375"/>
          </a:xfrm>
          <a:prstGeom prst="rect">
            <a:avLst/>
          </a:prstGeom>
          <a:solidFill>
            <a:srgbClr val="4D87AD"/>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保存时间</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endParaRPr>
          </a:p>
        </p:txBody>
      </p:sp>
      <p:sp>
        <p:nvSpPr>
          <p:cNvPr id="13" name="矩形 12"/>
          <p:cNvSpPr/>
          <p:nvPr/>
        </p:nvSpPr>
        <p:spPr>
          <a:xfrm>
            <a:off x="327025" y="1227138"/>
            <a:ext cx="11610975" cy="508158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4"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文本框 2"/>
          <p:cNvSpPr txBox="1">
            <a:spLocks noChangeArrowheads="1"/>
          </p:cNvSpPr>
          <p:nvPr>
            <p:custDataLst>
              <p:tags r:id="rId1"/>
            </p:custDataLst>
          </p:nvPr>
        </p:nvSpPr>
        <p:spPr bwMode="auto">
          <a:xfrm>
            <a:off x="1447800" y="1939925"/>
            <a:ext cx="4205288" cy="2646045"/>
          </a:xfrm>
          <a:prstGeom prst="rect">
            <a:avLst/>
          </a:prstGeom>
          <a:noFill/>
          <a:ln>
            <a:noFill/>
          </a:ln>
          <a:effectLst>
            <a:outerShdw blurRad="50800" dist="38100" dir="2700000" algn="tl" rotWithShape="0">
              <a:prstClr val="black">
                <a:alpha val="40000"/>
              </a:prstClr>
            </a:outerShdw>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600" b="1" i="0" u="none" strike="noStrike" kern="1200" cap="none" spc="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02</a:t>
            </a:r>
            <a:endParaRPr kumimoji="0" lang="en-US" altLang="zh-CN" sz="16600" b="1" i="0" u="none" strike="noStrike" kern="1200" cap="none" spc="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cxnSp>
        <p:nvCxnSpPr>
          <p:cNvPr id="7" name="直接连接符 6"/>
          <p:cNvCxnSpPr/>
          <p:nvPr>
            <p:custDataLst>
              <p:tags r:id="rId2"/>
            </p:custDataLst>
          </p:nvPr>
        </p:nvCxnSpPr>
        <p:spPr>
          <a:xfrm>
            <a:off x="5465763" y="3594100"/>
            <a:ext cx="5249863" cy="0"/>
          </a:xfrm>
          <a:prstGeom prst="line">
            <a:avLst/>
          </a:prstGeom>
          <a:ln w="28575">
            <a:solidFill>
              <a:srgbClr val="4485AF"/>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文本框 8"/>
          <p:cNvSpPr txBox="1">
            <a:spLocks noChangeArrowheads="1"/>
          </p:cNvSpPr>
          <p:nvPr>
            <p:custDataLst>
              <p:tags r:id="rId3"/>
            </p:custDataLst>
          </p:nvPr>
        </p:nvSpPr>
        <p:spPr bwMode="auto">
          <a:xfrm>
            <a:off x="5411788" y="2689225"/>
            <a:ext cx="5303838" cy="719138"/>
          </a:xfrm>
          <a:prstGeom prst="rect">
            <a:avLst/>
          </a:prstGeom>
          <a:noFill/>
          <a:ln>
            <a:noFill/>
          </a:ln>
          <a:effectLst>
            <a:outerShdw blurRad="50800" dist="38100" dir="2700000" algn="tl" rotWithShape="0">
              <a:prstClr val="black">
                <a:alpha val="40000"/>
              </a:prstClr>
            </a:outerShdw>
          </a:effec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1">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主要变化</a:t>
            </a:r>
            <a:endParaRPr kumimoji="0" lang="zh-CN" altLang="en-US" sz="4800" b="1" i="0" u="none" strike="noStrike" kern="1200" cap="none" spc="0" normalizeH="0" baseline="0" noProof="1">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10" name="文本框 9"/>
          <p:cNvSpPr txBox="1">
            <a:spLocks noChangeArrowheads="1"/>
          </p:cNvSpPr>
          <p:nvPr>
            <p:custDataLst>
              <p:tags r:id="rId4"/>
            </p:custDataLst>
          </p:nvPr>
        </p:nvSpPr>
        <p:spPr bwMode="auto">
          <a:xfrm>
            <a:off x="5411788" y="3756025"/>
            <a:ext cx="5332413" cy="404813"/>
          </a:xfrm>
          <a:prstGeom prst="rect">
            <a:avLst/>
          </a:prstGeom>
          <a:noFill/>
          <a:ln>
            <a:noFill/>
          </a:ln>
          <a:effectLst>
            <a:outerShdw blurRad="50800" dist="38100" dir="2700000" algn="tl" rotWithShape="0">
              <a:prstClr val="black">
                <a:alpha val="40000"/>
              </a:prstClr>
            </a:outerShdw>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15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2021年度个人所得税综合所得汇算清缴</a:t>
            </a:r>
            <a:endParaRPr kumimoji="0" lang="zh-CN" altLang="en-US" sz="2000" b="1" i="0" u="none" strike="noStrike" kern="1200" cap="none" spc="15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sp>
        <p:nvSpPr>
          <p:cNvPr id="15" name="矩形 6"/>
          <p:cNvSpPr>
            <a:spLocks noChangeArrowheads="1"/>
          </p:cNvSpPr>
          <p:nvPr/>
        </p:nvSpPr>
        <p:spPr bwMode="auto">
          <a:xfrm>
            <a:off x="-87312" y="6288088"/>
            <a:ext cx="12296775" cy="601663"/>
          </a:xfrm>
          <a:prstGeom prst="rect">
            <a:avLst/>
          </a:prstGeom>
          <a:solidFill>
            <a:srgbClr val="4D87AD"/>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2400"/>
              </a:spcBef>
              <a:spcAft>
                <a:spcPts val="0"/>
              </a:spcAft>
              <a:buClrTx/>
              <a:buSzTx/>
              <a:buFontTx/>
              <a:buNone/>
              <a:defRPr/>
            </a:pPr>
            <a:endParaRPr kumimoji="0" lang="zh-CN" altLang="zh-CN" sz="21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sym typeface="宋体" panose="02010600030101010101" pitchFamily="2" charset="-122"/>
            </a:endParaRPr>
          </a:p>
        </p:txBody>
      </p:sp>
      <p:cxnSp>
        <p:nvCxnSpPr>
          <p:cNvPr id="16" name="直接连接符 15"/>
          <p:cNvCxnSpPr/>
          <p:nvPr/>
        </p:nvCxnSpPr>
        <p:spPr>
          <a:xfrm>
            <a:off x="-87312" y="6348413"/>
            <a:ext cx="127381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7"/>
          <p:cNvSpPr>
            <a:spLocks noChangeArrowheads="1"/>
          </p:cNvSpPr>
          <p:nvPr/>
        </p:nvSpPr>
        <p:spPr bwMode="auto">
          <a:xfrm>
            <a:off x="522288" y="258763"/>
            <a:ext cx="2101850"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主要变化</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3" name="矩形 12"/>
          <p:cNvSpPr/>
          <p:nvPr/>
        </p:nvSpPr>
        <p:spPr>
          <a:xfrm>
            <a:off x="608013" y="1831975"/>
            <a:ext cx="10596563" cy="36020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直角三角形 4"/>
          <p:cNvSpPr/>
          <p:nvPr/>
        </p:nvSpPr>
        <p:spPr>
          <a:xfrm rot="16200000">
            <a:off x="9631363" y="3859213"/>
            <a:ext cx="1568450" cy="1577975"/>
          </a:xfrm>
          <a:prstGeom prst="rtTriangle">
            <a:avLst/>
          </a:prstGeom>
          <a:solidFill>
            <a:srgbClr val="4D87AD"/>
          </a:solidFill>
          <a:ln>
            <a:solidFill>
              <a:srgbClr val="4D87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矩形 1"/>
          <p:cNvSpPr/>
          <p:nvPr/>
        </p:nvSpPr>
        <p:spPr bwMode="auto">
          <a:xfrm>
            <a:off x="1871663" y="2257425"/>
            <a:ext cx="1863725" cy="4921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6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1. </a:t>
            </a:r>
            <a:r>
              <a:rPr kumimoji="0" lang="zh-CN" altLang="zh-CN" sz="26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优化服务</a:t>
            </a:r>
            <a:endParaRPr kumimoji="0" lang="zh-CN" altLang="zh-CN" sz="26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sp>
        <p:nvSpPr>
          <p:cNvPr id="3" name="矩形 2"/>
          <p:cNvSpPr/>
          <p:nvPr/>
        </p:nvSpPr>
        <p:spPr bwMode="auto">
          <a:xfrm>
            <a:off x="1898650" y="3371850"/>
            <a:ext cx="1863725" cy="4921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6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2. </a:t>
            </a:r>
            <a:r>
              <a:rPr kumimoji="0" lang="zh-CN" altLang="zh-CN" sz="26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规范办税</a:t>
            </a:r>
            <a:endParaRPr kumimoji="0" lang="zh-CN" altLang="zh-CN" sz="26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sp>
        <p:nvSpPr>
          <p:cNvPr id="11" name="矩形 10"/>
          <p:cNvSpPr/>
          <p:nvPr/>
        </p:nvSpPr>
        <p:spPr bwMode="auto">
          <a:xfrm>
            <a:off x="1854200" y="4489450"/>
            <a:ext cx="1863725" cy="49212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6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3. </a:t>
            </a:r>
            <a:r>
              <a:rPr kumimoji="0" lang="zh-CN" altLang="zh-CN" sz="26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系统优化</a:t>
            </a:r>
            <a:endParaRPr kumimoji="0" lang="zh-CN" altLang="zh-CN" sz="26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7"/>
          <p:cNvSpPr>
            <a:spLocks noChangeArrowheads="1"/>
          </p:cNvSpPr>
          <p:nvPr/>
        </p:nvSpPr>
        <p:spPr bwMode="auto">
          <a:xfrm>
            <a:off x="522288" y="258763"/>
            <a:ext cx="2101850"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主要变化</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57358" name="文本框 4"/>
          <p:cNvSpPr txBox="1"/>
          <p:nvPr/>
        </p:nvSpPr>
        <p:spPr>
          <a:xfrm>
            <a:off x="1968500" y="2362200"/>
            <a:ext cx="3106738" cy="28829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汇算开始前，可登录手机个人所得税APP，查看本人综合所得和纳税情况，核对银行卡、专项附加扣除涉及人员身份信息等基础资料，做好准备。</a:t>
            </a:r>
            <a:endParaRPr lang="zh-CN" altLang="en-US" sz="2400" dirty="0">
              <a:latin typeface="仿宋_GB2312" panose="02010609030101010101" charset="-122"/>
              <a:ea typeface="仿宋_GB2312" panose="02010609030101010101" charset="-122"/>
            </a:endParaRPr>
          </a:p>
        </p:txBody>
      </p:sp>
      <p:pic>
        <p:nvPicPr>
          <p:cNvPr id="57359" name="图片 9" descr="bc71801358d149020e890e8494578cf"/>
          <p:cNvPicPr>
            <a:picLocks noChangeAspect="1"/>
          </p:cNvPicPr>
          <p:nvPr/>
        </p:nvPicPr>
        <p:blipFill>
          <a:blip r:embed="rId1"/>
          <a:srcRect l="4344" r="4318" b="3011"/>
          <a:stretch>
            <a:fillRect/>
          </a:stretch>
        </p:blipFill>
        <p:spPr>
          <a:xfrm>
            <a:off x="6789738" y="1531938"/>
            <a:ext cx="2197100" cy="4379912"/>
          </a:xfrm>
          <a:prstGeom prst="rect">
            <a:avLst/>
          </a:prstGeom>
          <a:noFill/>
          <a:ln w="9525" cap="flat" cmpd="sng">
            <a:solidFill>
              <a:schemeClr val="tx1"/>
            </a:solidFill>
            <a:prstDash val="solid"/>
            <a:round/>
            <a:headEnd type="none" w="med" len="med"/>
            <a:tailEnd type="none" w="med" len="med"/>
          </a:ln>
        </p:spPr>
      </p:pic>
      <p:sp>
        <p:nvSpPr>
          <p:cNvPr id="13" name="矩形 12"/>
          <p:cNvSpPr/>
          <p:nvPr/>
        </p:nvSpPr>
        <p:spPr>
          <a:xfrm>
            <a:off x="608013" y="1235075"/>
            <a:ext cx="10596563" cy="49736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53" name="直接连接符 52"/>
          <p:cNvCxnSpPr/>
          <p:nvPr/>
        </p:nvCxnSpPr>
        <p:spPr>
          <a:xfrm>
            <a:off x="1968500" y="2144713"/>
            <a:ext cx="307022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968500" y="1612900"/>
            <a:ext cx="3070225" cy="460375"/>
          </a:xfrm>
          <a:prstGeom prst="rect">
            <a:avLst/>
          </a:prstGeom>
          <a:noFill/>
        </p:spPr>
        <p:txBody>
          <a:bodyPr>
            <a:spAutoFit/>
          </a:bodyPr>
          <a:lstStyle/>
          <a:p>
            <a:pPr marR="0" defTabSz="914400" eaLnBrk="1" hangingPunct="1">
              <a:buClrTx/>
              <a:buSzTx/>
              <a:buFontTx/>
              <a:buNone/>
              <a:defRPr/>
            </a:pPr>
            <a:r>
              <a:rPr kumimoji="0" lang="zh-CN" altLang="en-US" sz="2400" b="1"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rPr>
              <a:t>汇算准备提醒</a:t>
            </a:r>
            <a:endParaRPr kumimoji="0" lang="zh-CN" altLang="en-US" sz="2400" b="1"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endParaRPr>
          </a:p>
        </p:txBody>
      </p:sp>
      <p:sp>
        <p:nvSpPr>
          <p:cNvPr id="5" name="直角三角形 4"/>
          <p:cNvSpPr/>
          <p:nvPr/>
        </p:nvSpPr>
        <p:spPr>
          <a:xfrm rot="10800000">
            <a:off x="9636125" y="1235075"/>
            <a:ext cx="1568450" cy="1579563"/>
          </a:xfrm>
          <a:prstGeom prst="rtTriangle">
            <a:avLst/>
          </a:prstGeom>
          <a:solidFill>
            <a:srgbClr val="4D87AD"/>
          </a:solidFill>
          <a:ln>
            <a:solidFill>
              <a:srgbClr val="4D87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文本框 9"/>
          <p:cNvSpPr txBox="1"/>
          <p:nvPr/>
        </p:nvSpPr>
        <p:spPr>
          <a:xfrm>
            <a:off x="10402888" y="1260475"/>
            <a:ext cx="1373188" cy="830263"/>
          </a:xfrm>
          <a:prstGeom prst="rect">
            <a:avLst/>
          </a:prstGeom>
          <a:noFill/>
        </p:spPr>
        <p:txBody>
          <a:bodyPr>
            <a:spAutoFit/>
          </a:bodyPr>
          <a:lstStyle/>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优化</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服务</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7"/>
          <p:cNvSpPr>
            <a:spLocks noChangeArrowheads="1"/>
          </p:cNvSpPr>
          <p:nvPr/>
        </p:nvSpPr>
        <p:spPr bwMode="auto">
          <a:xfrm>
            <a:off x="522288" y="258763"/>
            <a:ext cx="2101850"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主要变化</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59406" name="文本框 4"/>
          <p:cNvSpPr txBox="1"/>
          <p:nvPr/>
        </p:nvSpPr>
        <p:spPr>
          <a:xfrm>
            <a:off x="928688" y="2616200"/>
            <a:ext cx="2930525" cy="25781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25000"/>
              </a:lnSpc>
              <a:spcBef>
                <a:spcPct val="0"/>
              </a:spcBef>
              <a:spcAft>
                <a:spcPts val="1800"/>
              </a:spcAft>
              <a:buFontTx/>
              <a:buNone/>
            </a:pPr>
            <a:r>
              <a:rPr lang="zh-CN" altLang="en-US" sz="2000" dirty="0">
                <a:latin typeface="仿宋_GB2312" panose="02010609030101010101" charset="-122"/>
                <a:ea typeface="仿宋_GB2312" panose="02010609030101010101" charset="-122"/>
                <a:sym typeface="仿宋_GB2312" panose="02010609030101010101" charset="-122"/>
              </a:rPr>
              <a:t>2月16日（含）后，纳税人可在个人所得税</a:t>
            </a:r>
            <a:r>
              <a:rPr lang="en-US" altLang="zh-CN" sz="2000" dirty="0">
                <a:latin typeface="仿宋_GB2312" panose="02010609030101010101" charset="-122"/>
                <a:ea typeface="仿宋_GB2312" panose="02010609030101010101" charset="-122"/>
                <a:sym typeface="仿宋_GB2312" panose="02010609030101010101" charset="-122"/>
              </a:rPr>
              <a:t>APP</a:t>
            </a:r>
            <a:r>
              <a:rPr lang="zh-CN" altLang="en-US" sz="2000" dirty="0">
                <a:latin typeface="仿宋_GB2312" panose="02010609030101010101" charset="-122"/>
                <a:ea typeface="仿宋_GB2312" panose="02010609030101010101" charset="-122"/>
                <a:sym typeface="仿宋_GB2312" panose="02010609030101010101" charset="-122"/>
              </a:rPr>
              <a:t>预约3月1日至3月15日的办理时间。</a:t>
            </a:r>
            <a:endParaRPr lang="en-US" altLang="zh-CN" sz="2000" dirty="0">
              <a:latin typeface="仿宋_GB2312" panose="02010609030101010101" charset="-122"/>
              <a:ea typeface="仿宋_GB2312" panose="02010609030101010101" charset="-122"/>
              <a:sym typeface="仿宋_GB2312" panose="02010609030101010101" charset="-122"/>
            </a:endParaRPr>
          </a:p>
          <a:p>
            <a:pPr marL="0" lvl="0" indent="0" algn="just" eaLnBrk="1" hangingPunct="1">
              <a:lnSpc>
                <a:spcPct val="125000"/>
              </a:lnSpc>
              <a:spcBef>
                <a:spcPct val="0"/>
              </a:spcBef>
              <a:spcAft>
                <a:spcPts val="1800"/>
              </a:spcAft>
              <a:buFontTx/>
              <a:buNone/>
            </a:pPr>
            <a:r>
              <a:rPr lang="zh-CN" altLang="en-US" sz="2000" dirty="0">
                <a:latin typeface="仿宋_GB2312" panose="02010609030101010101" charset="-122"/>
                <a:ea typeface="仿宋_GB2312" panose="02010609030101010101" charset="-122"/>
                <a:sym typeface="仿宋_GB2312" panose="02010609030101010101" charset="-122"/>
              </a:rPr>
              <a:t>3月16日后无需预约即可办理。</a:t>
            </a:r>
            <a:endParaRPr lang="zh-CN" altLang="en-US" sz="2000" dirty="0">
              <a:latin typeface="仿宋_GB2312" panose="02010609030101010101" charset="-122"/>
              <a:ea typeface="仿宋_GB2312" panose="02010609030101010101" charset="-122"/>
            </a:endParaRPr>
          </a:p>
        </p:txBody>
      </p:sp>
      <p:cxnSp>
        <p:nvCxnSpPr>
          <p:cNvPr id="53" name="直接连接符 52"/>
          <p:cNvCxnSpPr/>
          <p:nvPr/>
        </p:nvCxnSpPr>
        <p:spPr>
          <a:xfrm>
            <a:off x="889000" y="2144713"/>
            <a:ext cx="2703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963613" y="1612900"/>
            <a:ext cx="3070225" cy="460375"/>
          </a:xfrm>
          <a:prstGeom prst="rect">
            <a:avLst/>
          </a:prstGeom>
          <a:noFill/>
        </p:spPr>
        <p:txBody>
          <a:bodyPr>
            <a:spAutoFit/>
          </a:bodyPr>
          <a:lstStyle/>
          <a:p>
            <a:pPr marR="0" defTabSz="914400" eaLnBrk="1" hangingPunct="1">
              <a:buClrTx/>
              <a:buSzTx/>
              <a:buFontTx/>
              <a:buNone/>
              <a:defRPr/>
            </a:pPr>
            <a:r>
              <a:rPr kumimoji="0" lang="zh-CN" altLang="en-US" sz="2400" b="1"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rPr>
              <a:t>汇算初期预约办税</a:t>
            </a:r>
            <a:endParaRPr kumimoji="0" lang="zh-CN" altLang="en-US" sz="2400" b="1"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endParaRPr>
          </a:p>
        </p:txBody>
      </p:sp>
      <p:grpSp>
        <p:nvGrpSpPr>
          <p:cNvPr id="59409" name="组合 2"/>
          <p:cNvGrpSpPr/>
          <p:nvPr/>
        </p:nvGrpSpPr>
        <p:grpSpPr>
          <a:xfrm>
            <a:off x="4186238" y="1644650"/>
            <a:ext cx="6823075" cy="4127500"/>
            <a:chOff x="6829" y="2474"/>
            <a:chExt cx="11164" cy="6754"/>
          </a:xfrm>
        </p:grpSpPr>
        <p:pic>
          <p:nvPicPr>
            <p:cNvPr id="59413" name="图片 1" descr="f89366a597bec24b808bc33e5400da5"/>
            <p:cNvPicPr>
              <a:picLocks noChangeAspect="1"/>
            </p:cNvPicPr>
            <p:nvPr/>
          </p:nvPicPr>
          <p:blipFill>
            <a:blip r:embed="rId1"/>
            <a:srcRect b="5411"/>
            <a:stretch>
              <a:fillRect/>
            </a:stretch>
          </p:blipFill>
          <p:spPr>
            <a:xfrm>
              <a:off x="10609" y="2474"/>
              <a:ext cx="3572" cy="6695"/>
            </a:xfrm>
            <a:prstGeom prst="rect">
              <a:avLst/>
            </a:prstGeom>
            <a:noFill/>
            <a:ln w="9525">
              <a:noFill/>
            </a:ln>
          </p:spPr>
        </p:pic>
        <p:pic>
          <p:nvPicPr>
            <p:cNvPr id="59414" name="图片 3" descr="33075f794fe4385fb112a1a2bf54b6c"/>
            <p:cNvPicPr>
              <a:picLocks noChangeAspect="1"/>
            </p:cNvPicPr>
            <p:nvPr/>
          </p:nvPicPr>
          <p:blipFill>
            <a:blip r:embed="rId2"/>
            <a:stretch>
              <a:fillRect/>
            </a:stretch>
          </p:blipFill>
          <p:spPr>
            <a:xfrm>
              <a:off x="6829" y="2494"/>
              <a:ext cx="3570" cy="6735"/>
            </a:xfrm>
            <a:prstGeom prst="rect">
              <a:avLst/>
            </a:prstGeom>
            <a:noFill/>
            <a:ln w="9525">
              <a:noFill/>
            </a:ln>
          </p:spPr>
        </p:pic>
        <p:pic>
          <p:nvPicPr>
            <p:cNvPr id="59415" name="图片 10" descr="d2605dba16a9e13abdd6ca1ef052532"/>
            <p:cNvPicPr>
              <a:picLocks noChangeAspect="1"/>
            </p:cNvPicPr>
            <p:nvPr/>
          </p:nvPicPr>
          <p:blipFill>
            <a:blip r:embed="rId3"/>
            <a:stretch>
              <a:fillRect/>
            </a:stretch>
          </p:blipFill>
          <p:spPr>
            <a:xfrm>
              <a:off x="14421" y="2474"/>
              <a:ext cx="3573" cy="6703"/>
            </a:xfrm>
            <a:prstGeom prst="rect">
              <a:avLst/>
            </a:prstGeom>
            <a:noFill/>
            <a:ln w="9525">
              <a:noFill/>
            </a:ln>
          </p:spPr>
        </p:pic>
      </p:grpSp>
      <p:sp>
        <p:nvSpPr>
          <p:cNvPr id="13" name="矩形 12"/>
          <p:cNvSpPr/>
          <p:nvPr/>
        </p:nvSpPr>
        <p:spPr>
          <a:xfrm>
            <a:off x="433388" y="1235075"/>
            <a:ext cx="11353800" cy="49736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直角三角形 4"/>
          <p:cNvSpPr/>
          <p:nvPr/>
        </p:nvSpPr>
        <p:spPr>
          <a:xfrm rot="10800000">
            <a:off x="10213975" y="1235075"/>
            <a:ext cx="1568450" cy="1579563"/>
          </a:xfrm>
          <a:prstGeom prst="rtTriangle">
            <a:avLst/>
          </a:prstGeom>
          <a:solidFill>
            <a:srgbClr val="4D87AD"/>
          </a:solidFill>
          <a:ln>
            <a:solidFill>
              <a:srgbClr val="4D87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文本框 9"/>
          <p:cNvSpPr txBox="1"/>
          <p:nvPr/>
        </p:nvSpPr>
        <p:spPr>
          <a:xfrm>
            <a:off x="10980738" y="1260475"/>
            <a:ext cx="1373188" cy="830263"/>
          </a:xfrm>
          <a:prstGeom prst="rect">
            <a:avLst/>
          </a:prstGeom>
          <a:noFill/>
        </p:spPr>
        <p:txBody>
          <a:bodyPr>
            <a:spAutoFit/>
          </a:bodyPr>
          <a:lstStyle/>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优化</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服务</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7"/>
          <p:cNvSpPr>
            <a:spLocks noChangeArrowheads="1"/>
          </p:cNvSpPr>
          <p:nvPr/>
        </p:nvSpPr>
        <p:spPr bwMode="auto">
          <a:xfrm>
            <a:off x="522288" y="258763"/>
            <a:ext cx="2101850"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主要变化</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3" name="矩形 12"/>
          <p:cNvSpPr/>
          <p:nvPr/>
        </p:nvSpPr>
        <p:spPr>
          <a:xfrm>
            <a:off x="608013" y="1235075"/>
            <a:ext cx="10596563" cy="4349750"/>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61455" name="组合 14"/>
          <p:cNvGrpSpPr/>
          <p:nvPr/>
        </p:nvGrpSpPr>
        <p:grpSpPr>
          <a:xfrm>
            <a:off x="1238250" y="1819275"/>
            <a:ext cx="3106738" cy="2851150"/>
            <a:chOff x="3099" y="2404"/>
            <a:chExt cx="4892" cy="4491"/>
          </a:xfrm>
        </p:grpSpPr>
        <p:sp>
          <p:nvSpPr>
            <p:cNvPr id="61462" name="文本框 4"/>
            <p:cNvSpPr txBox="1"/>
            <p:nvPr/>
          </p:nvSpPr>
          <p:spPr>
            <a:xfrm>
              <a:off x="3099" y="3804"/>
              <a:ext cx="4892" cy="3091"/>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25000"/>
                </a:lnSpc>
                <a:spcBef>
                  <a:spcPct val="0"/>
                </a:spcBef>
                <a:buFontTx/>
                <a:buNone/>
              </a:pPr>
              <a:r>
                <a:rPr lang="zh-CN" altLang="en-US" sz="2000" dirty="0">
                  <a:latin typeface="仿宋_GB2312" panose="02010609030101010101" charset="-122"/>
                  <a:ea typeface="仿宋_GB2312" panose="02010609030101010101" charset="-122"/>
                </a:rPr>
                <a:t>申报信息填写错误造成年度汇算多退或少缴税款，纳税人主动或经税务机关提醒后及时改正的，延续“首违不罚”。</a:t>
              </a:r>
              <a:endParaRPr lang="zh-CN" altLang="en-US" sz="2000" dirty="0">
                <a:latin typeface="仿宋_GB2312" panose="02010609030101010101" charset="-122"/>
                <a:ea typeface="仿宋_GB2312" panose="02010609030101010101" charset="-122"/>
              </a:endParaRPr>
            </a:p>
          </p:txBody>
        </p:sp>
        <p:cxnSp>
          <p:nvCxnSpPr>
            <p:cNvPr id="53" name="直接连接符 52"/>
            <p:cNvCxnSpPr/>
            <p:nvPr/>
          </p:nvCxnSpPr>
          <p:spPr>
            <a:xfrm>
              <a:off x="3099" y="3369"/>
              <a:ext cx="483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099" y="2404"/>
              <a:ext cx="4835" cy="725"/>
            </a:xfrm>
            <a:prstGeom prst="rect">
              <a:avLst/>
            </a:prstGeom>
            <a:noFill/>
          </p:spPr>
          <p:txBody>
            <a:bodyPr>
              <a:spAutoFit/>
            </a:bodyPr>
            <a:lstStyle/>
            <a:p>
              <a:pPr marR="0" defTabSz="914400" eaLnBrk="1" hangingPunct="1">
                <a:buClrTx/>
                <a:buSzTx/>
                <a:buFontTx/>
                <a:buNone/>
                <a:defRPr/>
              </a:pPr>
              <a:r>
                <a:rPr kumimoji="0" lang="zh-CN" altLang="en-US" sz="2400" b="1"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rPr>
                <a:t>巩固首违不罚</a:t>
              </a:r>
              <a:endParaRPr kumimoji="0" lang="zh-CN" altLang="en-US" sz="2400" b="1"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endParaRPr>
            </a:p>
          </p:txBody>
        </p:sp>
      </p:grpSp>
      <p:sp>
        <p:nvSpPr>
          <p:cNvPr id="5" name="直角三角形 4"/>
          <p:cNvSpPr/>
          <p:nvPr/>
        </p:nvSpPr>
        <p:spPr>
          <a:xfrm rot="10800000">
            <a:off x="9636125" y="1235075"/>
            <a:ext cx="1568450" cy="1579563"/>
          </a:xfrm>
          <a:prstGeom prst="rtTriangle">
            <a:avLst/>
          </a:prstGeom>
          <a:solidFill>
            <a:srgbClr val="4D87AD"/>
          </a:solidFill>
          <a:ln>
            <a:solidFill>
              <a:srgbClr val="4D87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文本框 9"/>
          <p:cNvSpPr txBox="1"/>
          <p:nvPr/>
        </p:nvSpPr>
        <p:spPr>
          <a:xfrm>
            <a:off x="10402888" y="1260475"/>
            <a:ext cx="1373188" cy="830263"/>
          </a:xfrm>
          <a:prstGeom prst="rect">
            <a:avLst/>
          </a:prstGeom>
          <a:noFill/>
        </p:spPr>
        <p:txBody>
          <a:bodyPr>
            <a:spAutoFit/>
          </a:bodyPr>
          <a:lstStyle/>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优化</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服务</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p:txBody>
      </p:sp>
      <p:grpSp>
        <p:nvGrpSpPr>
          <p:cNvPr id="61458" name="组合 15"/>
          <p:cNvGrpSpPr/>
          <p:nvPr/>
        </p:nvGrpSpPr>
        <p:grpSpPr>
          <a:xfrm>
            <a:off x="5562600" y="1819275"/>
            <a:ext cx="3930650" cy="2466975"/>
            <a:chOff x="8521" y="2404"/>
            <a:chExt cx="6191" cy="3884"/>
          </a:xfrm>
        </p:grpSpPr>
        <p:sp>
          <p:nvSpPr>
            <p:cNvPr id="61459" name="文本框 4"/>
            <p:cNvSpPr txBox="1"/>
            <p:nvPr/>
          </p:nvSpPr>
          <p:spPr>
            <a:xfrm>
              <a:off x="8719" y="4409"/>
              <a:ext cx="5993" cy="1879"/>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25000"/>
                </a:lnSpc>
                <a:spcBef>
                  <a:spcPct val="0"/>
                </a:spcBef>
                <a:buFontTx/>
                <a:buNone/>
              </a:pPr>
              <a:r>
                <a:rPr lang="zh-CN" altLang="en-US" sz="2000" dirty="0">
                  <a:latin typeface="仿宋_GB2312" panose="02010609030101010101" charset="-122"/>
                  <a:ea typeface="仿宋_GB2312" panose="02010609030101010101" charset="-122"/>
                </a:rPr>
                <a:t>汇算结束后，按《公告》第九条规则给未按时办理年度汇算的纳税人确定主管税务机关。</a:t>
              </a:r>
              <a:endParaRPr lang="zh-CN" altLang="en-US" sz="2000" dirty="0">
                <a:latin typeface="仿宋_GB2312" panose="02010609030101010101" charset="-122"/>
                <a:ea typeface="仿宋_GB2312" panose="02010609030101010101" charset="-122"/>
              </a:endParaRPr>
            </a:p>
          </p:txBody>
        </p:sp>
        <p:cxnSp>
          <p:nvCxnSpPr>
            <p:cNvPr id="3" name="直接连接符 2"/>
            <p:cNvCxnSpPr/>
            <p:nvPr/>
          </p:nvCxnSpPr>
          <p:spPr>
            <a:xfrm>
              <a:off x="8634" y="3369"/>
              <a:ext cx="58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8521" y="2404"/>
              <a:ext cx="6146" cy="725"/>
            </a:xfrm>
            <a:prstGeom prst="rect">
              <a:avLst/>
            </a:prstGeom>
            <a:noFill/>
          </p:spPr>
          <p:txBody>
            <a:bodyPr>
              <a:spAutoFit/>
            </a:bodyPr>
            <a:lstStyle/>
            <a:p>
              <a:pPr marR="0" defTabSz="914400" eaLnBrk="1" hangingPunct="1">
                <a:buClrTx/>
                <a:buSzTx/>
                <a:buFontTx/>
                <a:buNone/>
                <a:defRPr/>
              </a:pPr>
              <a:r>
                <a:rPr kumimoji="0" lang="zh-CN" altLang="en-US" sz="2400" b="1"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rPr>
                <a:t>确定汇算期后主管税务机关</a:t>
              </a:r>
              <a:endParaRPr kumimoji="0" lang="zh-CN" altLang="en-US" sz="2400" b="1"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文本框 2"/>
          <p:cNvSpPr txBox="1">
            <a:spLocks noChangeArrowheads="1"/>
          </p:cNvSpPr>
          <p:nvPr>
            <p:custDataLst>
              <p:tags r:id="rId1"/>
            </p:custDataLst>
          </p:nvPr>
        </p:nvSpPr>
        <p:spPr bwMode="auto">
          <a:xfrm>
            <a:off x="1568450" y="1816100"/>
            <a:ext cx="4205288" cy="2646045"/>
          </a:xfrm>
          <a:prstGeom prst="rect">
            <a:avLst/>
          </a:prstGeom>
          <a:noFill/>
          <a:ln>
            <a:noFill/>
          </a:ln>
          <a:effectLst>
            <a:outerShdw blurRad="50800" dist="38100" dir="2700000" algn="tl" rotWithShape="0">
              <a:prstClr val="black">
                <a:alpha val="40000"/>
              </a:prstClr>
            </a:outerShdw>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600" b="1" i="0" u="none" strike="noStrike" kern="1200" cap="none" spc="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01</a:t>
            </a:r>
            <a:endParaRPr kumimoji="0" lang="en-US" altLang="zh-CN" sz="16600" b="1" i="0" u="none" strike="noStrike" kern="1200" cap="none" spc="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cxnSp>
        <p:nvCxnSpPr>
          <p:cNvPr id="7" name="直接连接符 6"/>
          <p:cNvCxnSpPr/>
          <p:nvPr>
            <p:custDataLst>
              <p:tags r:id="rId2"/>
            </p:custDataLst>
          </p:nvPr>
        </p:nvCxnSpPr>
        <p:spPr>
          <a:xfrm>
            <a:off x="5465763" y="3594100"/>
            <a:ext cx="5249863" cy="0"/>
          </a:xfrm>
          <a:prstGeom prst="line">
            <a:avLst/>
          </a:prstGeom>
          <a:ln w="28575">
            <a:solidFill>
              <a:srgbClr val="4485AF"/>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文本框 8"/>
          <p:cNvSpPr txBox="1">
            <a:spLocks noChangeArrowheads="1"/>
          </p:cNvSpPr>
          <p:nvPr>
            <p:custDataLst>
              <p:tags r:id="rId3"/>
            </p:custDataLst>
          </p:nvPr>
        </p:nvSpPr>
        <p:spPr bwMode="auto">
          <a:xfrm>
            <a:off x="5411788" y="2689225"/>
            <a:ext cx="5303838" cy="719138"/>
          </a:xfrm>
          <a:prstGeom prst="rect">
            <a:avLst/>
          </a:prstGeom>
          <a:noFill/>
          <a:ln>
            <a:noFill/>
          </a:ln>
          <a:effectLst>
            <a:outerShdw blurRad="50800" dist="38100" dir="2700000" algn="tl" rotWithShape="0">
              <a:prstClr val="black">
                <a:alpha val="40000"/>
              </a:prstClr>
            </a:outerShdw>
          </a:effec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1">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政策介绍</a:t>
            </a:r>
            <a:endParaRPr kumimoji="0" lang="zh-CN" altLang="en-US" sz="4800" b="1" i="0" u="none" strike="noStrike" kern="1200" cap="none" spc="0" normalizeH="0" baseline="0" noProof="1">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10" name="文本框 9"/>
          <p:cNvSpPr txBox="1">
            <a:spLocks noChangeArrowheads="1"/>
          </p:cNvSpPr>
          <p:nvPr>
            <p:custDataLst>
              <p:tags r:id="rId4"/>
            </p:custDataLst>
          </p:nvPr>
        </p:nvSpPr>
        <p:spPr bwMode="auto">
          <a:xfrm>
            <a:off x="5411788" y="3756025"/>
            <a:ext cx="5332413" cy="404813"/>
          </a:xfrm>
          <a:prstGeom prst="rect">
            <a:avLst/>
          </a:prstGeom>
          <a:noFill/>
          <a:ln>
            <a:noFill/>
          </a:ln>
          <a:effectLst>
            <a:outerShdw blurRad="50800" dist="38100" dir="2700000" algn="tl" rotWithShape="0">
              <a:prstClr val="black">
                <a:alpha val="40000"/>
              </a:prstClr>
            </a:outerShdw>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15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2021年度个人所得税综合所得汇算清缴</a:t>
            </a:r>
            <a:endParaRPr kumimoji="0" lang="zh-CN" altLang="en-US" sz="2000" b="1" i="0" u="none" strike="noStrike" kern="1200" cap="none" spc="15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sp>
        <p:nvSpPr>
          <p:cNvPr id="15" name="矩形 6"/>
          <p:cNvSpPr>
            <a:spLocks noChangeArrowheads="1"/>
          </p:cNvSpPr>
          <p:nvPr/>
        </p:nvSpPr>
        <p:spPr bwMode="auto">
          <a:xfrm>
            <a:off x="-87312" y="6288088"/>
            <a:ext cx="12296775" cy="601663"/>
          </a:xfrm>
          <a:prstGeom prst="rect">
            <a:avLst/>
          </a:prstGeom>
          <a:solidFill>
            <a:srgbClr val="4D87AD"/>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2400"/>
              </a:spcBef>
              <a:spcAft>
                <a:spcPts val="0"/>
              </a:spcAft>
              <a:buClrTx/>
              <a:buSzTx/>
              <a:buFontTx/>
              <a:buNone/>
              <a:defRPr/>
            </a:pPr>
            <a:endParaRPr kumimoji="0" lang="zh-CN" altLang="zh-CN" sz="21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sym typeface="宋体" panose="02010600030101010101" pitchFamily="2" charset="-122"/>
            </a:endParaRPr>
          </a:p>
        </p:txBody>
      </p:sp>
      <p:cxnSp>
        <p:nvCxnSpPr>
          <p:cNvPr id="16" name="直接连接符 15"/>
          <p:cNvCxnSpPr/>
          <p:nvPr/>
        </p:nvCxnSpPr>
        <p:spPr>
          <a:xfrm>
            <a:off x="-87312" y="6348413"/>
            <a:ext cx="127381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MH_Other_1"/>
          <p:cNvSpPr/>
          <p:nvPr>
            <p:custDataLst>
              <p:tags r:id="rId1"/>
            </p:custDataLst>
          </p:nvPr>
        </p:nvSpPr>
        <p:spPr>
          <a:xfrm>
            <a:off x="2778125" y="2009775"/>
            <a:ext cx="647700" cy="52387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EFFFF"/>
                </a:solidFill>
                <a:effectLst/>
                <a:uLnTx/>
                <a:uFillTx/>
                <a:latin typeface="仿宋_GB2312" panose="02010609030101010101" charset="-122"/>
                <a:ea typeface="仿宋_GB2312" panose="02010609030101010101" charset="-122"/>
                <a:cs typeface="+mn-cs"/>
              </a:rPr>
              <a:t>01</a:t>
            </a:r>
            <a:endParaRPr kumimoji="0" lang="zh-CN" altLang="en-US" sz="2400" b="1" i="0" u="none" strike="noStrike" kern="1200" cap="none" spc="0" normalizeH="0" baseline="0" noProof="0" dirty="0">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5" name="MH_SubTitle_1"/>
          <p:cNvSpPr/>
          <p:nvPr>
            <p:custDataLst>
              <p:tags r:id="rId2"/>
            </p:custDataLst>
          </p:nvPr>
        </p:nvSpPr>
        <p:spPr>
          <a:xfrm>
            <a:off x="3421063" y="2009775"/>
            <a:ext cx="2371725" cy="3405188"/>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2E75B6"/>
                </a:solidFill>
                <a:effectLst/>
                <a:uLnTx/>
                <a:uFillTx/>
                <a:latin typeface="方正小标宋简体" panose="02010601030101010101" pitchFamily="65" charset="-122"/>
                <a:ea typeface="方正小标宋简体" panose="02010601030101010101" pitchFamily="65" charset="-122"/>
                <a:cs typeface="+mn-cs"/>
              </a:rPr>
              <a:t>       </a:t>
            </a:r>
            <a:endParaRPr kumimoji="0" lang="zh-CN" altLang="en-US" sz="2000" b="0" i="0" u="none" strike="noStrike" kern="1200" cap="none" spc="0" normalizeH="0" baseline="0" noProof="0" dirty="0">
              <a:ln>
                <a:noFill/>
              </a:ln>
              <a:solidFill>
                <a:srgbClr val="2E75B6"/>
              </a:solidFill>
              <a:effectLst/>
              <a:uLnTx/>
              <a:uFillTx/>
              <a:latin typeface="方正小标宋简体" panose="02010601030101010101" pitchFamily="65" charset="-122"/>
              <a:ea typeface="方正小标宋简体" panose="02010601030101010101" pitchFamily="65" charset="-122"/>
              <a:cs typeface="+mn-cs"/>
            </a:endParaRPr>
          </a:p>
        </p:txBody>
      </p:sp>
      <p:sp>
        <p:nvSpPr>
          <p:cNvPr id="6" name="MH_Other_2"/>
          <p:cNvSpPr/>
          <p:nvPr>
            <p:custDataLst>
              <p:tags r:id="rId3"/>
            </p:custDataLst>
          </p:nvPr>
        </p:nvSpPr>
        <p:spPr>
          <a:xfrm rot="16200000">
            <a:off x="5386388" y="4999038"/>
            <a:ext cx="415925" cy="415925"/>
          </a:xfrm>
          <a:prstGeom prst="rtTriangle">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仿宋_GB2312" panose="02010609030101010101" charset="-122"/>
              <a:ea typeface="仿宋_GB2312" panose="02010609030101010101" charset="-122"/>
              <a:cs typeface="+mn-cs"/>
            </a:endParaRPr>
          </a:p>
        </p:txBody>
      </p:sp>
      <p:sp>
        <p:nvSpPr>
          <p:cNvPr id="12" name="MH_Other_3"/>
          <p:cNvSpPr/>
          <p:nvPr>
            <p:custDataLst>
              <p:tags r:id="rId4"/>
            </p:custDataLst>
          </p:nvPr>
        </p:nvSpPr>
        <p:spPr>
          <a:xfrm>
            <a:off x="7678738" y="2009775"/>
            <a:ext cx="646113" cy="523875"/>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FEFFFF"/>
                </a:solidFill>
                <a:effectLst/>
                <a:uLnTx/>
                <a:uFillTx/>
                <a:latin typeface="仿宋_GB2312" panose="02010609030101010101" charset="-122"/>
                <a:ea typeface="仿宋_GB2312" panose="02010609030101010101" charset="-122"/>
                <a:cs typeface="+mn-cs"/>
              </a:rPr>
              <a:t>02</a:t>
            </a:r>
            <a:endParaRPr kumimoji="0" lang="zh-CN" altLang="en-US" sz="2400" b="1" i="0" u="none" strike="noStrike" kern="1200" cap="none" spc="0" normalizeH="0" baseline="0" noProof="0" dirty="0">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13" name="MH_SubTitle_2"/>
          <p:cNvSpPr/>
          <p:nvPr>
            <p:custDataLst>
              <p:tags r:id="rId5"/>
            </p:custDataLst>
          </p:nvPr>
        </p:nvSpPr>
        <p:spPr>
          <a:xfrm>
            <a:off x="8324850" y="2009775"/>
            <a:ext cx="2371725" cy="3405188"/>
          </a:xfrm>
          <a:prstGeom prst="rect">
            <a:avLst/>
          </a:prstGeom>
          <a:solidFill>
            <a:srgbClr val="FEFFFF"/>
          </a:solidFill>
          <a:ln w="9525">
            <a:solidFill>
              <a:srgbClr val="B2B2B2"/>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2E75B6"/>
                </a:solidFill>
                <a:effectLst/>
                <a:uLnTx/>
                <a:uFillTx/>
                <a:latin typeface="+mn-ea"/>
                <a:ea typeface="+mn-ea"/>
                <a:cs typeface="+mn-cs"/>
              </a:rPr>
              <a:t>       </a:t>
            </a:r>
            <a:endParaRPr kumimoji="0" lang="zh-CN" altLang="en-US" sz="2400" b="0" i="0" u="none" strike="noStrike" kern="1200" cap="none" spc="0" normalizeH="0" baseline="0" noProof="0" dirty="0">
              <a:ln>
                <a:noFill/>
              </a:ln>
              <a:solidFill>
                <a:srgbClr val="2E75B6"/>
              </a:solidFill>
              <a:effectLst/>
              <a:uLnTx/>
              <a:uFillTx/>
              <a:latin typeface="+mn-ea"/>
              <a:ea typeface="+mn-ea"/>
              <a:cs typeface="+mn-cs"/>
            </a:endParaRPr>
          </a:p>
        </p:txBody>
      </p:sp>
      <p:sp>
        <p:nvSpPr>
          <p:cNvPr id="14" name="MH_Other_4"/>
          <p:cNvSpPr/>
          <p:nvPr>
            <p:custDataLst>
              <p:tags r:id="rId6"/>
            </p:custDataLst>
          </p:nvPr>
        </p:nvSpPr>
        <p:spPr>
          <a:xfrm rot="16200000">
            <a:off x="10280650" y="4999038"/>
            <a:ext cx="415925" cy="415925"/>
          </a:xfrm>
          <a:prstGeom prst="rtTriangle">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仿宋_GB2312" panose="02010609030101010101" charset="-122"/>
              <a:ea typeface="仿宋_GB2312" panose="02010609030101010101" charset="-122"/>
              <a:cs typeface="+mn-cs"/>
            </a:endParaRPr>
          </a:p>
        </p:txBody>
      </p:sp>
      <p:sp>
        <p:nvSpPr>
          <p:cNvPr id="2" name="矩形 1"/>
          <p:cNvSpPr/>
          <p:nvPr/>
        </p:nvSpPr>
        <p:spPr>
          <a:xfrm>
            <a:off x="3443288" y="1998663"/>
            <a:ext cx="2371725" cy="3451860"/>
          </a:xfrm>
          <a:prstGeom prst="rect">
            <a:avLst/>
          </a:prstGeom>
        </p:spPr>
        <p:txBody>
          <a:bodyPr>
            <a:spAutoFit/>
          </a:bodyPr>
          <a:lstStyle/>
          <a:p>
            <a:pPr marL="0" marR="0" lvl="0" indent="0" algn="just" defTabSz="914400" rtl="0" eaLnBrk="1" fontAlgn="base" latinLnBrk="0" hangingPunct="1">
              <a:lnSpc>
                <a:spcPct val="120000"/>
              </a:lnSpc>
              <a:spcBef>
                <a:spcPct val="0"/>
              </a:spcBef>
              <a:spcAft>
                <a:spcPct val="0"/>
              </a:spcAft>
              <a:buClrTx/>
              <a:buSzTx/>
              <a:buFont typeface="Arial" panose="020B0604020202020204" pitchFamily="34" charset="0"/>
              <a:buNone/>
              <a:defRPr/>
            </a:pPr>
            <a:r>
              <a:rPr kumimoji="0" lang="zh-CN" altLang="en-US" sz="2200" b="1" i="0" u="none" strike="noStrike" kern="1200" cap="none" spc="0" normalizeH="0" baseline="0" noProof="0" dirty="0">
                <a:ln>
                  <a:noFill/>
                </a:ln>
                <a:solidFill>
                  <a:srgbClr val="2E75B6"/>
                </a:solidFill>
                <a:effectLst/>
                <a:uLnTx/>
                <a:uFillTx/>
                <a:latin typeface="+mn-ea"/>
                <a:ea typeface="+mn-ea"/>
                <a:cs typeface="+mn-cs"/>
              </a:rPr>
              <a:t>    </a:t>
            </a:r>
            <a:r>
              <a:rPr kumimoji="0" lang="zh-CN" altLang="en-US" sz="200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因适用所得项目错误或者扣缴义务人未依法履行扣缴义务，造成</a:t>
            </a:r>
            <a:r>
              <a:rPr kumimoji="0" lang="zh-CN" altLang="en-US"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纳税年度内少申报或者未申报综合所得的，</a:t>
            </a:r>
            <a:r>
              <a:rPr kumimoji="0" lang="zh-CN" altLang="en-US" sz="200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纳税人应当依法据实办理年度汇算申报。</a:t>
            </a:r>
            <a:endParaRPr kumimoji="0" lang="zh-CN" altLang="en-US" sz="200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endParaRPr>
          </a:p>
        </p:txBody>
      </p:sp>
      <p:sp>
        <p:nvSpPr>
          <p:cNvPr id="4" name="矩形 3"/>
          <p:cNvSpPr/>
          <p:nvPr/>
        </p:nvSpPr>
        <p:spPr>
          <a:xfrm>
            <a:off x="8366125" y="1941513"/>
            <a:ext cx="2273300" cy="3543935"/>
          </a:xfrm>
          <a:prstGeom prst="rect">
            <a:avLst/>
          </a:prstGeom>
        </p:spPr>
        <p:txBody>
          <a:bodyPr>
            <a:spAutoFit/>
          </a:bodyPr>
          <a:lstStyle/>
          <a:p>
            <a:pPr marL="0" marR="0" lvl="0" indent="0" algn="just"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2E75B6"/>
                </a:solidFill>
                <a:effectLst/>
                <a:uLnTx/>
                <a:uFillTx/>
                <a:latin typeface="+mn-ea"/>
                <a:ea typeface="仿宋_GB2312" panose="02010609030101010101" charset="-122"/>
                <a:cs typeface="+mn-cs"/>
              </a:rPr>
              <a:t>  </a:t>
            </a:r>
            <a:r>
              <a:rPr kumimoji="0" lang="zh-CN" altLang="en-US"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 同时取得综合所得和经营所得的纳税人，</a:t>
            </a:r>
            <a:r>
              <a:rPr kumimoji="0" lang="zh-CN" altLang="en-US" sz="2000" i="0" u="none" strike="noStrike" kern="1200" cap="none" spc="0" normalizeH="0" baseline="0" noProof="0" dirty="0">
                <a:ln>
                  <a:noFill/>
                </a:ln>
                <a:solidFill>
                  <a:schemeClr val="tx1"/>
                </a:solidFill>
                <a:effectLst/>
                <a:uLnTx/>
                <a:uFillTx/>
                <a:latin typeface="+mn-ea"/>
                <a:ea typeface="仿宋_GB2312" panose="02010609030101010101" charset="-122"/>
                <a:cs typeface="+mn-cs"/>
              </a:rPr>
              <a:t>可在综合所得或经营所得中</a:t>
            </a:r>
            <a:endParaRPr kumimoji="0" lang="zh-CN" altLang="en-US" sz="2000" i="0" u="none" strike="noStrike" kern="1200" cap="none" spc="0" normalizeH="0" baseline="0" noProof="0" dirty="0">
              <a:ln>
                <a:noFill/>
              </a:ln>
              <a:solidFill>
                <a:schemeClr val="tx1"/>
              </a:solidFill>
              <a:effectLst/>
              <a:uLnTx/>
              <a:uFillTx/>
              <a:latin typeface="+mn-ea"/>
              <a:ea typeface="仿宋_GB2312" panose="02010609030101010101" charset="-122"/>
              <a:cs typeface="+mn-cs"/>
            </a:endParaRPr>
          </a:p>
          <a:p>
            <a:pPr marL="0" marR="0" lvl="0" indent="0" algn="just"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zh-CN" altLang="en-US" sz="2000" i="0" u="none" strike="noStrike" kern="1200" cap="none" spc="0" normalizeH="0" baseline="0" noProof="0" dirty="0">
                <a:ln>
                  <a:noFill/>
                </a:ln>
                <a:solidFill>
                  <a:schemeClr val="tx1"/>
                </a:solidFill>
                <a:effectLst/>
                <a:uLnTx/>
                <a:uFillTx/>
                <a:latin typeface="+mn-ea"/>
                <a:ea typeface="仿宋_GB2312" panose="02010609030101010101" charset="-122"/>
                <a:cs typeface="+mn-cs"/>
              </a:rPr>
              <a:t>申报减除费用6万元、专项扣除、专项附加扣除以及依法确定的其他扣除，但</a:t>
            </a:r>
            <a:r>
              <a:rPr kumimoji="0" lang="zh-CN" altLang="en-US"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不得重复申报减除。</a:t>
            </a:r>
            <a:endParaRPr kumimoji="0" lang="zh-CN" altLang="en-US"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endParaRPr>
          </a:p>
        </p:txBody>
      </p:sp>
      <p:sp>
        <p:nvSpPr>
          <p:cNvPr id="9"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0"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1"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522288" y="258763"/>
            <a:ext cx="2101850"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主要变化</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749300" y="1520825"/>
            <a:ext cx="10598150" cy="4348163"/>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直角三角形 15"/>
          <p:cNvSpPr/>
          <p:nvPr/>
        </p:nvSpPr>
        <p:spPr>
          <a:xfrm>
            <a:off x="522288" y="4611688"/>
            <a:ext cx="1568450" cy="1577975"/>
          </a:xfrm>
          <a:prstGeom prst="rtTriangle">
            <a:avLst/>
          </a:prstGeom>
          <a:solidFill>
            <a:srgbClr val="4D87AD"/>
          </a:solidFill>
          <a:ln>
            <a:solidFill>
              <a:srgbClr val="4D87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文本框 16"/>
          <p:cNvSpPr txBox="1"/>
          <p:nvPr/>
        </p:nvSpPr>
        <p:spPr>
          <a:xfrm>
            <a:off x="549275" y="5303838"/>
            <a:ext cx="1371600" cy="830263"/>
          </a:xfrm>
          <a:prstGeom prst="rect">
            <a:avLst/>
          </a:prstGeom>
          <a:noFill/>
        </p:spPr>
        <p:txBody>
          <a:bodyPr>
            <a:spAutoFit/>
          </a:bodyPr>
          <a:lstStyle/>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规范</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办税</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p:txBody>
      </p:sp>
    </p:spTree>
    <p:custDataLst>
      <p:tags r:id="rId7"/>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8" name="直接连接符 27"/>
          <p:cNvCxnSpPr/>
          <p:nvPr/>
        </p:nvCxnSpPr>
        <p:spPr>
          <a:xfrm>
            <a:off x="11528425" y="1303338"/>
            <a:ext cx="0" cy="844550"/>
          </a:xfrm>
          <a:prstGeom prst="line">
            <a:avLst/>
          </a:prstGeom>
          <a:ln w="92075">
            <a:solidFill>
              <a:srgbClr val="4D87AD"/>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528425" y="1935163"/>
            <a:ext cx="0" cy="4067175"/>
          </a:xfrm>
          <a:prstGeom prst="line">
            <a:avLst/>
          </a:prstGeom>
          <a:ln w="19050">
            <a:solidFill>
              <a:srgbClr val="4D87AD"/>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11471275" y="3486150"/>
            <a:ext cx="114300" cy="115888"/>
          </a:xfrm>
          <a:prstGeom prst="ellipse">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椭圆 31"/>
          <p:cNvSpPr/>
          <p:nvPr/>
        </p:nvSpPr>
        <p:spPr>
          <a:xfrm>
            <a:off x="11471275" y="5995988"/>
            <a:ext cx="114300" cy="115888"/>
          </a:xfrm>
          <a:prstGeom prst="ellipse">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64518" name="组合 2"/>
          <p:cNvGrpSpPr/>
          <p:nvPr/>
        </p:nvGrpSpPr>
        <p:grpSpPr>
          <a:xfrm>
            <a:off x="1330325" y="4438650"/>
            <a:ext cx="9998075" cy="1676400"/>
            <a:chOff x="1123537" y="4015912"/>
            <a:chExt cx="9999662" cy="1677614"/>
          </a:xfrm>
        </p:grpSpPr>
        <p:sp>
          <p:nvSpPr>
            <p:cNvPr id="36" name="矩形 35"/>
            <p:cNvSpPr/>
            <p:nvPr/>
          </p:nvSpPr>
          <p:spPr>
            <a:xfrm>
              <a:off x="1123537" y="4236735"/>
              <a:ext cx="9999662" cy="1456791"/>
            </a:xfrm>
            <a:prstGeom prst="rect">
              <a:avLst/>
            </a:prstGeom>
            <a:noFill/>
            <a:ln w="19050">
              <a:solidFill>
                <a:srgbClr val="4D87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04800" marR="0" lvl="0" indent="0" algn="l" defTabSz="914400" rtl="0" eaLnBrk="1" fontAlgn="auto" latinLnBrk="0" hangingPunct="1">
                <a:lnSpc>
                  <a:spcPct val="125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方正小标宋简体" panose="02010601030101010101" pitchFamily="65" charset="-122"/>
                <a:ea typeface="+mn-ea"/>
                <a:cs typeface="+mn-cs"/>
              </a:endParaRPr>
            </a:p>
          </p:txBody>
        </p:sp>
        <p:sp>
          <p:nvSpPr>
            <p:cNvPr id="37" name="矩形 36"/>
            <p:cNvSpPr/>
            <p:nvPr/>
          </p:nvSpPr>
          <p:spPr>
            <a:xfrm>
              <a:off x="8219201" y="4015912"/>
              <a:ext cx="2649958" cy="462298"/>
            </a:xfrm>
            <a:prstGeom prst="rect">
              <a:avLst/>
            </a:prstGeom>
            <a:solidFill>
              <a:srgbClr val="4485AF"/>
            </a:solid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优</a:t>
              </a:r>
              <a:r>
                <a:rPr kumimoji="0" lang="en-US" altLang="zh-CN"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化增加提示提醒</a:t>
              </a:r>
              <a:endParaRPr kumimoji="0" lang="en-US" altLang="zh-CN"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endParaRPr>
            </a:p>
          </p:txBody>
        </p:sp>
        <p:sp>
          <p:nvSpPr>
            <p:cNvPr id="40" name="矩形 39"/>
            <p:cNvSpPr/>
            <p:nvPr/>
          </p:nvSpPr>
          <p:spPr>
            <a:xfrm>
              <a:off x="1271198" y="4422606"/>
              <a:ext cx="9690050" cy="1151771"/>
            </a:xfrm>
            <a:prstGeom prst="rect">
              <a:avLst/>
            </a:prstGeom>
            <a:ln>
              <a:noFill/>
            </a:ln>
          </p:spPr>
          <p:txBody>
            <a:bodyPr>
              <a:spAutoFit/>
            </a:bodyPr>
            <a:lstStyle/>
            <a:p>
              <a:pPr marL="342900" marR="0" lvl="0" indent="-342900" algn="l" defTabSz="914400" rtl="0" eaLnBrk="1" fontAlgn="auto" latinLnBrk="0" hangingPunct="1">
                <a:lnSpc>
                  <a:spcPct val="120000"/>
                </a:lnSpc>
                <a:spcBef>
                  <a:spcPts val="0"/>
                </a:spcBef>
                <a:spcAft>
                  <a:spcPts val="0"/>
                </a:spcAft>
                <a:buClrTx/>
                <a:buSzTx/>
                <a:buFont typeface="Wingdings" panose="05000000000000000000" charset="0"/>
                <a:buChar char="n"/>
                <a:defRPr/>
              </a:pPr>
              <a:r>
                <a:rPr kumimoji="0"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增加</a:t>
              </a:r>
              <a:r>
                <a:rPr kumimoji="0"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更多服务提示提醒</a:t>
              </a:r>
              <a:r>
                <a:rPr kumimoji="0"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，帮助纳税人便利办理；</a:t>
              </a:r>
              <a:endParaRPr kumimoji="0"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endParaRPr>
            </a:p>
            <a:p>
              <a:pPr marL="342900" marR="0" lvl="0" indent="-342900" algn="l" defTabSz="914400" rtl="0" eaLnBrk="1" fontAlgn="auto" latinLnBrk="0" hangingPunct="1">
                <a:lnSpc>
                  <a:spcPct val="120000"/>
                </a:lnSpc>
                <a:spcBef>
                  <a:spcPts val="0"/>
                </a:spcBef>
                <a:spcAft>
                  <a:spcPts val="0"/>
                </a:spcAft>
                <a:buClrTx/>
                <a:buSzTx/>
                <a:buFont typeface="Wingdings" panose="05000000000000000000" charset="0"/>
                <a:buChar char="n"/>
                <a:defRPr/>
              </a:pPr>
              <a:r>
                <a:rPr kumimoji="0"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对填报减少收入或增加扣除、免税收入、减免税额的纳税人进行风险提示，提醒纳税依法如实申报，降低纳税人误填错填几率。</a:t>
              </a:r>
              <a:endParaRPr kumimoji="0"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endParaRPr>
            </a:p>
          </p:txBody>
        </p:sp>
      </p:grpSp>
      <p:grpSp>
        <p:nvGrpSpPr>
          <p:cNvPr id="64519" name="组合 40"/>
          <p:cNvGrpSpPr/>
          <p:nvPr/>
        </p:nvGrpSpPr>
        <p:grpSpPr>
          <a:xfrm>
            <a:off x="1322388" y="1292225"/>
            <a:ext cx="9998075" cy="1062038"/>
            <a:chOff x="1155434" y="1401691"/>
            <a:chExt cx="9999344" cy="1274324"/>
          </a:xfrm>
        </p:grpSpPr>
        <p:sp>
          <p:nvSpPr>
            <p:cNvPr id="42" name="矩形 41"/>
            <p:cNvSpPr/>
            <p:nvPr/>
          </p:nvSpPr>
          <p:spPr>
            <a:xfrm>
              <a:off x="1155434" y="1662652"/>
              <a:ext cx="9999344" cy="1013363"/>
            </a:xfrm>
            <a:prstGeom prst="rect">
              <a:avLst/>
            </a:prstGeom>
            <a:noFill/>
            <a:ln w="19050">
              <a:solidFill>
                <a:srgbClr val="4D87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04800" marR="0" lvl="0" indent="0" algn="l" defTabSz="914400" rtl="0" eaLnBrk="1" fontAlgn="auto" latinLnBrk="0" hangingPunct="1">
                <a:lnSpc>
                  <a:spcPct val="125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方正小标宋简体" panose="02010601030101010101" pitchFamily="65" charset="-122"/>
                <a:ea typeface="+mn-ea"/>
                <a:cs typeface="+mn-cs"/>
              </a:endParaRPr>
            </a:p>
          </p:txBody>
        </p:sp>
        <p:sp>
          <p:nvSpPr>
            <p:cNvPr id="43" name="矩形 42"/>
            <p:cNvSpPr/>
            <p:nvPr/>
          </p:nvSpPr>
          <p:spPr>
            <a:xfrm>
              <a:off x="8415992" y="1401691"/>
              <a:ext cx="2472052" cy="552397"/>
            </a:xfrm>
            <a:prstGeom prst="rect">
              <a:avLst/>
            </a:prstGeom>
            <a:solidFill>
              <a:srgbClr val="4485AF"/>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优化申报表预填</a:t>
              </a:r>
              <a:endParaRPr kumimoji="0" lang="en-US" altLang="zh-CN"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endParaRPr>
            </a:p>
          </p:txBody>
        </p:sp>
        <p:sp>
          <p:nvSpPr>
            <p:cNvPr id="46" name="矩形 45"/>
            <p:cNvSpPr/>
            <p:nvPr/>
          </p:nvSpPr>
          <p:spPr>
            <a:xfrm>
              <a:off x="1303090" y="1986471"/>
              <a:ext cx="9689743" cy="537159"/>
            </a:xfrm>
            <a:prstGeom prst="rect">
              <a:avLst/>
            </a:prstGeom>
          </p:spPr>
          <p:txBody>
            <a:bodyPr>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charset="0"/>
                <a:buChar char="n"/>
                <a:defRPr/>
              </a:pPr>
              <a:r>
                <a:rPr kumimoji="0"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对于选择适用空白申报表申报的，在填报界面上，提供可</a:t>
              </a:r>
              <a:r>
                <a:rPr kumimoji="0"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再次使用预填服务</a:t>
              </a:r>
              <a:r>
                <a:rPr kumimoji="0"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的功能</a:t>
              </a:r>
              <a:r>
                <a:rPr kumimoji="0" lang="zh-CN"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a:t>
              </a:r>
              <a:endParaRPr kumimoji="0" lang="zh-CN" altLang="zh-CN" sz="1800" b="1" i="0" u="none" strike="noStrike" kern="1200" cap="none" spc="0" normalizeH="0" baseline="0" noProof="0" dirty="0">
                <a:ln>
                  <a:noFill/>
                </a:ln>
                <a:solidFill>
                  <a:srgbClr val="3499ED"/>
                </a:solidFill>
                <a:effectLst/>
                <a:uLnTx/>
                <a:uFillTx/>
                <a:latin typeface="仿宋_GB2312" panose="02010609030101010101" charset="-122"/>
                <a:ea typeface="+mn-ea"/>
                <a:cs typeface="+mn-cs"/>
              </a:endParaRPr>
            </a:p>
          </p:txBody>
        </p:sp>
      </p:grpSp>
      <p:sp>
        <p:nvSpPr>
          <p:cNvPr id="9"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0"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1"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5"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grpSp>
        <p:nvGrpSpPr>
          <p:cNvPr id="64531" name="组合 40"/>
          <p:cNvGrpSpPr/>
          <p:nvPr/>
        </p:nvGrpSpPr>
        <p:grpSpPr>
          <a:xfrm>
            <a:off x="1330325" y="2682875"/>
            <a:ext cx="9998075" cy="1389063"/>
            <a:chOff x="1155434" y="1401691"/>
            <a:chExt cx="9999344" cy="1667361"/>
          </a:xfrm>
        </p:grpSpPr>
        <p:sp>
          <p:nvSpPr>
            <p:cNvPr id="12" name="矩形 11"/>
            <p:cNvSpPr/>
            <p:nvPr/>
          </p:nvSpPr>
          <p:spPr>
            <a:xfrm>
              <a:off x="1155434" y="1662753"/>
              <a:ext cx="9999344" cy="1406299"/>
            </a:xfrm>
            <a:prstGeom prst="rect">
              <a:avLst/>
            </a:prstGeom>
            <a:noFill/>
            <a:ln w="19050">
              <a:solidFill>
                <a:srgbClr val="4D87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04800" marR="0" lvl="0" indent="0" algn="l" defTabSz="914400" rtl="0" eaLnBrk="1" fontAlgn="auto" latinLnBrk="0" hangingPunct="1">
                <a:lnSpc>
                  <a:spcPct val="125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方正小标宋简体" panose="02010601030101010101" pitchFamily="65" charset="-122"/>
                <a:ea typeface="+mn-ea"/>
                <a:cs typeface="+mn-cs"/>
              </a:endParaRPr>
            </a:p>
          </p:txBody>
        </p:sp>
        <p:sp>
          <p:nvSpPr>
            <p:cNvPr id="13" name="矩形 12"/>
            <p:cNvSpPr/>
            <p:nvPr/>
          </p:nvSpPr>
          <p:spPr>
            <a:xfrm>
              <a:off x="7761860" y="1401691"/>
              <a:ext cx="3126184" cy="552611"/>
            </a:xfrm>
            <a:prstGeom prst="rect">
              <a:avLst/>
            </a:prstGeom>
            <a:solidFill>
              <a:srgbClr val="4485AF"/>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rPr>
                <a:t>优化社保费填写方式</a:t>
              </a:r>
              <a:endParaRPr kumimoji="0" lang="en-US" altLang="zh-CN"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黑体" panose="02010609060101010101" charset="-122"/>
                <a:ea typeface="黑体" panose="02010609060101010101" charset="-122"/>
                <a:cs typeface="+mn-cs"/>
              </a:endParaRPr>
            </a:p>
          </p:txBody>
        </p:sp>
        <p:sp>
          <p:nvSpPr>
            <p:cNvPr id="14" name="矩形 13"/>
            <p:cNvSpPr/>
            <p:nvPr/>
          </p:nvSpPr>
          <p:spPr>
            <a:xfrm>
              <a:off x="1303091" y="1986697"/>
              <a:ext cx="9689742" cy="1017566"/>
            </a:xfrm>
            <a:prstGeom prst="rect">
              <a:avLst/>
            </a:prstGeom>
          </p:spPr>
          <p:txBody>
            <a:bodyPr>
              <a:spAutoFit/>
            </a:bodyPr>
            <a:lstStyle/>
            <a:p>
              <a:pPr marL="342900" marR="0" lvl="0" indent="-342900" algn="l" defTabSz="914400" rtl="0" eaLnBrk="1" fontAlgn="auto" latinLnBrk="0" hangingPunct="1">
                <a:lnSpc>
                  <a:spcPct val="130000"/>
                </a:lnSpc>
                <a:spcBef>
                  <a:spcPts val="0"/>
                </a:spcBef>
                <a:spcAft>
                  <a:spcPts val="0"/>
                </a:spcAft>
                <a:buClrTx/>
                <a:buSzTx/>
                <a:buFont typeface="Wingdings" panose="05000000000000000000" charset="0"/>
                <a:buChar char="n"/>
                <a:defRPr/>
              </a:pPr>
              <a:r>
                <a:rPr kumimoji="0"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对灵活就业自行缴纳社保的纳税人，结合部分地区</a:t>
              </a:r>
              <a:r>
                <a:rPr kumimoji="0"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按月、季、年不同缴费情形</a:t>
              </a:r>
              <a:r>
                <a:rPr kumimoji="0"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，新增按季度或者年度填报的选项，让纳税人新增社保时更加方便</a:t>
              </a:r>
              <a:r>
                <a:rPr kumimoji="0" lang="zh-CN"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a:t>
              </a:r>
              <a:endParaRPr kumimoji="0" lang="zh-CN" altLang="zh-CN" sz="1800" b="1" i="0" u="none" strike="noStrike" kern="1200" cap="none" spc="0" normalizeH="0" baseline="0" noProof="0" dirty="0">
                <a:ln>
                  <a:noFill/>
                </a:ln>
                <a:solidFill>
                  <a:srgbClr val="3499ED"/>
                </a:solidFill>
                <a:effectLst/>
                <a:uLnTx/>
                <a:uFillTx/>
                <a:latin typeface="仿宋_GB2312" panose="02010609030101010101" charset="-122"/>
                <a:ea typeface="+mn-ea"/>
                <a:cs typeface="+mn-cs"/>
              </a:endParaRPr>
            </a:p>
          </p:txBody>
        </p:sp>
      </p:grpSp>
      <p:sp>
        <p:nvSpPr>
          <p:cNvPr id="2" name="矩形 7"/>
          <p:cNvSpPr>
            <a:spLocks noChangeArrowheads="1"/>
          </p:cNvSpPr>
          <p:nvPr/>
        </p:nvSpPr>
        <p:spPr bwMode="auto">
          <a:xfrm>
            <a:off x="522288" y="258763"/>
            <a:ext cx="2101850"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主要变化</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376238" y="1122363"/>
            <a:ext cx="11407775" cy="53419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6" name="直角三角形 15"/>
          <p:cNvSpPr/>
          <p:nvPr/>
        </p:nvSpPr>
        <p:spPr>
          <a:xfrm rot="5400000">
            <a:off x="381794" y="1108869"/>
            <a:ext cx="1568450" cy="1579563"/>
          </a:xfrm>
          <a:prstGeom prst="rtTriangle">
            <a:avLst/>
          </a:prstGeom>
          <a:solidFill>
            <a:srgbClr val="4D87AD"/>
          </a:solidFill>
          <a:ln>
            <a:solidFill>
              <a:srgbClr val="4D87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7" name="文本框 16"/>
          <p:cNvSpPr txBox="1"/>
          <p:nvPr/>
        </p:nvSpPr>
        <p:spPr>
          <a:xfrm>
            <a:off x="376238" y="1144588"/>
            <a:ext cx="1373188" cy="830263"/>
          </a:xfrm>
          <a:prstGeom prst="rect">
            <a:avLst/>
          </a:prstGeom>
          <a:noFill/>
        </p:spPr>
        <p:txBody>
          <a:bodyPr>
            <a:spAutoFit/>
          </a:bodyPr>
          <a:lstStyle/>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系统</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a:p>
            <a:pPr marR="0" defTabSz="914400" eaLnBrk="1"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优化</a:t>
            </a:r>
            <a:endPar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文本框 2"/>
          <p:cNvSpPr txBox="1">
            <a:spLocks noChangeArrowheads="1"/>
          </p:cNvSpPr>
          <p:nvPr>
            <p:custDataLst>
              <p:tags r:id="rId1"/>
            </p:custDataLst>
          </p:nvPr>
        </p:nvSpPr>
        <p:spPr bwMode="auto">
          <a:xfrm>
            <a:off x="1568450" y="1816100"/>
            <a:ext cx="4205288" cy="2646045"/>
          </a:xfrm>
          <a:prstGeom prst="rect">
            <a:avLst/>
          </a:prstGeom>
          <a:noFill/>
          <a:ln>
            <a:noFill/>
          </a:ln>
          <a:effectLst>
            <a:outerShdw blurRad="50800" dist="38100" dir="2700000" algn="tl" rotWithShape="0">
              <a:prstClr val="black">
                <a:alpha val="40000"/>
              </a:prstClr>
            </a:outerShdw>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600" b="1" i="0" u="none" strike="noStrike" kern="1200" cap="none" spc="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03</a:t>
            </a:r>
            <a:endParaRPr kumimoji="0" lang="en-US" altLang="zh-CN" sz="16600" b="1" i="0" u="none" strike="noStrike" kern="1200" cap="none" spc="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cxnSp>
        <p:nvCxnSpPr>
          <p:cNvPr id="7" name="直接连接符 6"/>
          <p:cNvCxnSpPr/>
          <p:nvPr>
            <p:custDataLst>
              <p:tags r:id="rId2"/>
            </p:custDataLst>
          </p:nvPr>
        </p:nvCxnSpPr>
        <p:spPr>
          <a:xfrm>
            <a:off x="5465763" y="3594100"/>
            <a:ext cx="5249863" cy="0"/>
          </a:xfrm>
          <a:prstGeom prst="line">
            <a:avLst/>
          </a:prstGeom>
          <a:ln w="28575">
            <a:solidFill>
              <a:srgbClr val="4485AF"/>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文本框 8"/>
          <p:cNvSpPr txBox="1">
            <a:spLocks noChangeArrowheads="1"/>
          </p:cNvSpPr>
          <p:nvPr>
            <p:custDataLst>
              <p:tags r:id="rId3"/>
            </p:custDataLst>
          </p:nvPr>
        </p:nvSpPr>
        <p:spPr bwMode="auto">
          <a:xfrm>
            <a:off x="5411788" y="2689225"/>
            <a:ext cx="5303838" cy="719138"/>
          </a:xfrm>
          <a:prstGeom prst="rect">
            <a:avLst/>
          </a:prstGeom>
          <a:noFill/>
          <a:ln>
            <a:noFill/>
          </a:ln>
          <a:effectLst>
            <a:outerShdw blurRad="50800" dist="38100" dir="2700000" algn="tl" rotWithShape="0">
              <a:prstClr val="black">
                <a:alpha val="40000"/>
              </a:prstClr>
            </a:outerShdw>
          </a:effec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1">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申报操作</a:t>
            </a:r>
            <a:endParaRPr kumimoji="0" lang="zh-CN" altLang="en-US" sz="4800" b="1" i="0" u="none" strike="noStrike" kern="1200" cap="none" spc="0" normalizeH="0" baseline="0" noProof="1">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10" name="文本框 9"/>
          <p:cNvSpPr txBox="1">
            <a:spLocks noChangeArrowheads="1"/>
          </p:cNvSpPr>
          <p:nvPr>
            <p:custDataLst>
              <p:tags r:id="rId4"/>
            </p:custDataLst>
          </p:nvPr>
        </p:nvSpPr>
        <p:spPr bwMode="auto">
          <a:xfrm>
            <a:off x="5411788" y="3756025"/>
            <a:ext cx="5332413" cy="404813"/>
          </a:xfrm>
          <a:prstGeom prst="rect">
            <a:avLst/>
          </a:prstGeom>
          <a:noFill/>
          <a:ln>
            <a:noFill/>
          </a:ln>
          <a:effectLst>
            <a:outerShdw blurRad="50800" dist="38100" dir="2700000" algn="tl" rotWithShape="0">
              <a:prstClr val="black">
                <a:alpha val="40000"/>
              </a:prstClr>
            </a:outerShdw>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15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2021年度个人所得税综合所得汇算清缴</a:t>
            </a:r>
            <a:endParaRPr kumimoji="0" lang="zh-CN" altLang="en-US" sz="2000" b="1" i="0" u="none" strike="noStrike" kern="1200" cap="none" spc="15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sp>
        <p:nvSpPr>
          <p:cNvPr id="15" name="矩形 6"/>
          <p:cNvSpPr>
            <a:spLocks noChangeArrowheads="1"/>
          </p:cNvSpPr>
          <p:nvPr/>
        </p:nvSpPr>
        <p:spPr bwMode="auto">
          <a:xfrm>
            <a:off x="-87312" y="6288088"/>
            <a:ext cx="12296775" cy="601663"/>
          </a:xfrm>
          <a:prstGeom prst="rect">
            <a:avLst/>
          </a:prstGeom>
          <a:solidFill>
            <a:srgbClr val="4D87AD"/>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2400"/>
              </a:spcBef>
              <a:spcAft>
                <a:spcPts val="0"/>
              </a:spcAft>
              <a:buClrTx/>
              <a:buSzTx/>
              <a:buFontTx/>
              <a:buNone/>
              <a:defRPr/>
            </a:pPr>
            <a:endParaRPr kumimoji="0" lang="zh-CN" altLang="zh-CN" sz="21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sym typeface="宋体" panose="02010600030101010101" pitchFamily="2" charset="-122"/>
            </a:endParaRPr>
          </a:p>
        </p:txBody>
      </p:sp>
      <p:cxnSp>
        <p:nvCxnSpPr>
          <p:cNvPr id="16" name="直接连接符 15"/>
          <p:cNvCxnSpPr/>
          <p:nvPr/>
        </p:nvCxnSpPr>
        <p:spPr>
          <a:xfrm>
            <a:off x="-87312" y="6348413"/>
            <a:ext cx="127381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376238" y="1336675"/>
            <a:ext cx="11114088" cy="5057775"/>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67599" name="图片 34"/>
          <p:cNvPicPr>
            <a:picLocks noChangeAspect="1"/>
          </p:cNvPicPr>
          <p:nvPr/>
        </p:nvPicPr>
        <p:blipFill>
          <a:blip r:embed="rId1"/>
          <a:srcRect l="13052" t="23622" r="10733" b="7001"/>
          <a:stretch>
            <a:fillRect/>
          </a:stretch>
        </p:blipFill>
        <p:spPr>
          <a:xfrm>
            <a:off x="768350" y="1841500"/>
            <a:ext cx="2943225" cy="3024188"/>
          </a:xfrm>
          <a:prstGeom prst="rect">
            <a:avLst/>
          </a:prstGeom>
          <a:noFill/>
          <a:ln w="9525" cap="flat" cmpd="sng">
            <a:solidFill>
              <a:srgbClr val="49A1B2"/>
            </a:solidFill>
            <a:prstDash val="solid"/>
            <a:miter/>
            <a:headEnd type="none" w="med" len="med"/>
            <a:tailEnd type="none" w="med" len="med"/>
          </a:ln>
        </p:spPr>
      </p:pic>
      <p:sp>
        <p:nvSpPr>
          <p:cNvPr id="36" name="文本框 1"/>
          <p:cNvSpPr>
            <a:spLocks noChangeArrowheads="1"/>
          </p:cNvSpPr>
          <p:nvPr/>
        </p:nvSpPr>
        <p:spPr bwMode="auto">
          <a:xfrm>
            <a:off x="768350" y="5156200"/>
            <a:ext cx="4235450" cy="400050"/>
          </a:xfrm>
          <a:prstGeom prst="rect">
            <a:avLst/>
          </a:prstGeom>
          <a:noFill/>
          <a:ln w="9525">
            <a:noFill/>
            <a:miter lim="800000"/>
          </a:ln>
        </p:spPr>
        <p:txBody>
          <a:bodyPr lIns="91431" tIns="45715" rIns="91431" bIns="45715">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lumMod val="50000"/>
                    <a:lumOff val="50000"/>
                  </a:schemeClr>
                </a:solidFill>
                <a:effectLst/>
                <a:uLnTx/>
                <a:uFillTx/>
                <a:latin typeface="仿宋_GB2312" panose="02010609030101010101" charset="-122"/>
                <a:ea typeface="仿宋_GB2312" panose="02010609030101010101" charset="-122"/>
                <a:cs typeface="+mn-ea"/>
                <a:sym typeface="微软雅黑" panose="020B0503020204020204" pitchFamily="34" charset="-122"/>
              </a:rPr>
              <a:t>应用市场搜索：</a:t>
            </a:r>
            <a:r>
              <a:rPr kumimoji="0" lang="zh-CN" altLang="en-US" sz="20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ea"/>
                <a:sym typeface="微软雅黑" panose="020B0503020204020204" pitchFamily="34" charset="-122"/>
              </a:rPr>
              <a:t>个人所得税</a:t>
            </a:r>
            <a:r>
              <a:rPr kumimoji="0" lang="en-US" altLang="zh-CN" sz="20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ea"/>
                <a:sym typeface="微软雅黑" panose="020B0503020204020204" pitchFamily="34" charset="-122"/>
              </a:rPr>
              <a:t>APP</a:t>
            </a:r>
            <a:endParaRPr kumimoji="0" lang="zh-CN" altLang="en-US" sz="2000" b="1" i="0" u="none" strike="noStrike" kern="1200" cap="none" spc="0" normalizeH="0" baseline="0" noProof="0" dirty="0">
              <a:ln>
                <a:noFill/>
              </a:ln>
              <a:solidFill>
                <a:srgbClr val="4485AF"/>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ea"/>
              <a:sym typeface="微软雅黑" panose="020B0503020204020204" pitchFamily="34" charset="-122"/>
            </a:endParaRPr>
          </a:p>
        </p:txBody>
      </p:sp>
      <p:pic>
        <p:nvPicPr>
          <p:cNvPr id="67601" name="图片 36"/>
          <p:cNvPicPr>
            <a:picLocks noChangeAspect="1"/>
          </p:cNvPicPr>
          <p:nvPr/>
        </p:nvPicPr>
        <p:blipFill>
          <a:blip r:embed="rId2"/>
          <a:stretch>
            <a:fillRect/>
          </a:stretch>
        </p:blipFill>
        <p:spPr>
          <a:xfrm>
            <a:off x="5464175" y="1841500"/>
            <a:ext cx="5640388" cy="3024188"/>
          </a:xfrm>
          <a:prstGeom prst="rect">
            <a:avLst/>
          </a:prstGeom>
          <a:noFill/>
          <a:ln w="9525" cap="flat" cmpd="sng">
            <a:solidFill>
              <a:srgbClr val="49A1B2"/>
            </a:solidFill>
            <a:prstDash val="solid"/>
            <a:miter/>
            <a:headEnd type="none" w="med" len="med"/>
            <a:tailEnd type="none" w="med" len="med"/>
          </a:ln>
        </p:spPr>
      </p:pic>
      <p:sp>
        <p:nvSpPr>
          <p:cNvPr id="38" name="文本框 1"/>
          <p:cNvSpPr>
            <a:spLocks noChangeArrowheads="1"/>
          </p:cNvSpPr>
          <p:nvPr/>
        </p:nvSpPr>
        <p:spPr bwMode="auto">
          <a:xfrm>
            <a:off x="5373688" y="5154613"/>
            <a:ext cx="5616575" cy="1013460"/>
          </a:xfrm>
          <a:prstGeom prst="rect">
            <a:avLst/>
          </a:prstGeom>
          <a:noFill/>
          <a:ln w="9525">
            <a:noFill/>
            <a:miter lim="800000"/>
          </a:ln>
        </p:spPr>
        <p:txBody>
          <a:bodyPr lIns="91431" tIns="45715" rIns="91431" bIns="45715">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4485AF"/>
                </a:solidFill>
                <a:effectLst/>
                <a:uLnTx/>
                <a:uFillTx/>
                <a:latin typeface="仿宋_GB2312" panose="02010609030101010101" charset="-122"/>
                <a:ea typeface="仿宋_GB2312" panose="02010609030101010101" charset="-122"/>
                <a:cs typeface="+mn-ea"/>
                <a:sym typeface="微软雅黑" panose="020B0503020204020204" pitchFamily="34" charset="-122"/>
                <a:hlinkClick r:id="rId3"/>
              </a:rPr>
              <a:t>网页端：</a:t>
            </a:r>
            <a:r>
              <a:rPr kumimoji="0" lang="en-US" altLang="zh-CN" sz="2000" b="1" i="0" u="none" strike="noStrike" kern="1200" cap="none" spc="0" normalizeH="0" baseline="0" noProof="0" dirty="0">
                <a:ln>
                  <a:noFill/>
                </a:ln>
                <a:solidFill>
                  <a:srgbClr val="4485AF"/>
                </a:solidFill>
                <a:effectLst/>
                <a:uLnTx/>
                <a:uFillTx/>
                <a:latin typeface="仿宋_GB2312" panose="02010609030101010101" charset="-122"/>
                <a:ea typeface="仿宋_GB2312" panose="02010609030101010101" charset="-122"/>
                <a:cs typeface="+mn-ea"/>
                <a:sym typeface="微软雅黑" panose="020B0503020204020204" pitchFamily="34" charset="-122"/>
                <a:hlinkClick r:id="rId3"/>
              </a:rPr>
              <a:t>https://etax.chinatax.gov.cn/</a:t>
            </a:r>
            <a:endParaRPr kumimoji="0" lang="en-US" altLang="zh-CN" sz="2000" b="1" i="0" u="none" strike="noStrike" kern="1200" cap="none" spc="0" normalizeH="0" baseline="0" noProof="0" dirty="0">
              <a:ln>
                <a:noFill/>
              </a:ln>
              <a:solidFill>
                <a:srgbClr val="4485AF"/>
              </a:solidFill>
              <a:effectLst/>
              <a:uLnTx/>
              <a:uFillTx/>
              <a:latin typeface="仿宋_GB2312" panose="02010609030101010101" charset="-122"/>
              <a:ea typeface="仿宋_GB2312" panose="02010609030101010101" charset="-122"/>
              <a:cs typeface="+mn-ea"/>
              <a:sym typeface="微软雅黑" panose="020B0503020204020204" pitchFamily="34" charset="-122"/>
              <a:hlinkClick r:id="rId3"/>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chemeClr val="tx1">
                    <a:lumMod val="50000"/>
                    <a:lumOff val="50000"/>
                  </a:schemeClr>
                </a:solidFill>
                <a:effectLst/>
                <a:uLnTx/>
                <a:uFillTx/>
                <a:latin typeface="仿宋_GB2312" panose="02010609030101010101" charset="-122"/>
                <a:ea typeface="仿宋_GB2312" panose="02010609030101010101" charset="-122"/>
                <a:cs typeface="+mn-ea"/>
                <a:sym typeface="微软雅黑" panose="020B0503020204020204" pitchFamily="34" charset="-122"/>
                <a:hlinkClick r:id="rId3"/>
              </a:rPr>
              <a:t>也可百度搜索“自然人电子税务局”</a:t>
            </a:r>
            <a:endParaRPr kumimoji="0" lang="zh-CN" altLang="en-US" sz="2000" b="0" i="0" u="none" strike="noStrike" kern="1200" cap="none" spc="0" normalizeH="0" baseline="0" noProof="0" dirty="0">
              <a:ln>
                <a:noFill/>
              </a:ln>
              <a:solidFill>
                <a:schemeClr val="tx1">
                  <a:lumMod val="50000"/>
                  <a:lumOff val="50000"/>
                </a:schemeClr>
              </a:solidFill>
              <a:effectLst/>
              <a:uLnTx/>
              <a:uFillTx/>
              <a:latin typeface="仿宋_GB2312" panose="02010609030101010101" charset="-122"/>
              <a:ea typeface="仿宋_GB2312" panose="02010609030101010101" charset="-122"/>
              <a:cs typeface="+mn-ea"/>
              <a:sym typeface="微软雅黑" panose="020B0503020204020204" pitchFamily="34" charset="-122"/>
              <a:hlinkClick r:id="rId3"/>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 name="矩形 2"/>
          <p:cNvSpPr/>
          <p:nvPr/>
        </p:nvSpPr>
        <p:spPr>
          <a:xfrm>
            <a:off x="717550" y="1449388"/>
            <a:ext cx="3106738"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预约办理</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入口</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69644" name="文本框 4"/>
          <p:cNvSpPr txBox="1"/>
          <p:nvPr/>
        </p:nvSpPr>
        <p:spPr>
          <a:xfrm>
            <a:off x="931863" y="2339975"/>
            <a:ext cx="3106737" cy="32512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打开个人所得税APP，通过“首页-2021综合所得年度汇算专题区域”点击“去预约”进入预约功能页面，也可通过“我要办税/办税-综合所得年度汇算申报预约”进入。</a:t>
            </a:r>
            <a:endParaRPr lang="zh-CN" altLang="en-US" sz="2000" dirty="0">
              <a:latin typeface="仿宋_GB2312" panose="02010609030101010101" charset="-122"/>
              <a:ea typeface="仿宋_GB2312" panose="02010609030101010101" charset="-122"/>
            </a:endParaRPr>
          </a:p>
        </p:txBody>
      </p:sp>
      <p:pic>
        <p:nvPicPr>
          <p:cNvPr id="69645" name="图片 2"/>
          <p:cNvPicPr>
            <a:picLocks noChangeAspect="1"/>
          </p:cNvPicPr>
          <p:nvPr/>
        </p:nvPicPr>
        <p:blipFill>
          <a:blip r:embed="rId1"/>
          <a:stretch>
            <a:fillRect/>
          </a:stretch>
        </p:blipFill>
        <p:spPr>
          <a:xfrm>
            <a:off x="4835525" y="1449388"/>
            <a:ext cx="2520950" cy="4910137"/>
          </a:xfrm>
          <a:prstGeom prst="rect">
            <a:avLst/>
          </a:prstGeom>
          <a:noFill/>
          <a:ln w="9525" cap="flat" cmpd="sng">
            <a:solidFill>
              <a:schemeClr val="tx1"/>
            </a:solidFill>
            <a:prstDash val="solid"/>
            <a:round/>
            <a:headEnd type="none" w="med" len="med"/>
            <a:tailEnd type="none" w="med" len="med"/>
          </a:ln>
        </p:spPr>
      </p:pic>
      <p:pic>
        <p:nvPicPr>
          <p:cNvPr id="69646" name="图片 4"/>
          <p:cNvPicPr>
            <a:picLocks noChangeAspect="1"/>
          </p:cNvPicPr>
          <p:nvPr/>
        </p:nvPicPr>
        <p:blipFill>
          <a:blip r:embed="rId2"/>
          <a:stretch>
            <a:fillRect/>
          </a:stretch>
        </p:blipFill>
        <p:spPr>
          <a:xfrm>
            <a:off x="8410575" y="1449388"/>
            <a:ext cx="2578100" cy="4910137"/>
          </a:xfrm>
          <a:prstGeom prst="rect">
            <a:avLst/>
          </a:prstGeom>
          <a:noFill/>
          <a:ln w="9525" cap="flat" cmpd="sng">
            <a:solidFill>
              <a:schemeClr val="tx1"/>
            </a:solidFill>
            <a:prstDash val="solid"/>
            <a:round/>
            <a:headEnd type="none" w="med" len="med"/>
            <a:tailEnd type="none" w="med" len="med"/>
          </a:ln>
        </p:spPr>
      </p:pic>
      <p:sp>
        <p:nvSpPr>
          <p:cNvPr id="52" name="矩形 52"/>
          <p:cNvSpPr/>
          <p:nvPr/>
        </p:nvSpPr>
        <p:spPr>
          <a:xfrm>
            <a:off x="4962525" y="4340225"/>
            <a:ext cx="660400" cy="3286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0" name="矩形 52"/>
          <p:cNvSpPr/>
          <p:nvPr/>
        </p:nvSpPr>
        <p:spPr>
          <a:xfrm>
            <a:off x="10004425" y="3841750"/>
            <a:ext cx="1200150" cy="614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5" name="矩形 14"/>
          <p:cNvSpPr/>
          <p:nvPr/>
        </p:nvSpPr>
        <p:spPr>
          <a:xfrm>
            <a:off x="376238" y="1122363"/>
            <a:ext cx="11114088" cy="55197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1"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8"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1"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 name="矩形 2"/>
          <p:cNvSpPr/>
          <p:nvPr/>
        </p:nvSpPr>
        <p:spPr>
          <a:xfrm>
            <a:off x="1447800" y="1652588"/>
            <a:ext cx="3297238"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预约办理</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发起预约</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71692" name="文本框 4"/>
          <p:cNvSpPr txBox="1"/>
          <p:nvPr/>
        </p:nvSpPr>
        <p:spPr>
          <a:xfrm>
            <a:off x="1447800" y="3167063"/>
            <a:ext cx="3297238" cy="1577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25000"/>
              </a:lnSpc>
              <a:spcBef>
                <a:spcPct val="0"/>
              </a:spcBef>
              <a:buFontTx/>
              <a:buNone/>
            </a:pPr>
            <a:r>
              <a:rPr lang="zh-CN" altLang="en-US" sz="2000" dirty="0">
                <a:latin typeface="仿宋_GB2312" panose="02010609030101010101" charset="-122"/>
                <a:ea typeface="仿宋_GB2312" panose="02010609030101010101" charset="-122"/>
              </a:rPr>
              <a:t>点击进入预约功能页面后，需先阅读提示内容，确认后点击“开始预约”进入“选择预约日期”页面。</a:t>
            </a:r>
            <a:endParaRPr lang="zh-CN" altLang="en-US" sz="2000" dirty="0">
              <a:latin typeface="仿宋_GB2312" panose="02010609030101010101" charset="-122"/>
              <a:ea typeface="仿宋_GB2312" panose="02010609030101010101" charset="-122"/>
            </a:endParaRPr>
          </a:p>
        </p:txBody>
      </p:sp>
      <p:pic>
        <p:nvPicPr>
          <p:cNvPr id="71693" name="图片 3"/>
          <p:cNvPicPr>
            <a:picLocks noChangeAspect="1"/>
          </p:cNvPicPr>
          <p:nvPr/>
        </p:nvPicPr>
        <p:blipFill>
          <a:blip r:embed="rId1"/>
          <a:srcRect b="31000"/>
          <a:stretch>
            <a:fillRect/>
          </a:stretch>
        </p:blipFill>
        <p:spPr>
          <a:xfrm>
            <a:off x="7172325" y="1441450"/>
            <a:ext cx="3048000" cy="4554538"/>
          </a:xfrm>
          <a:prstGeom prst="rect">
            <a:avLst/>
          </a:prstGeom>
          <a:noFill/>
          <a:ln w="9525" cap="flat" cmpd="sng">
            <a:solidFill>
              <a:schemeClr val="tx1"/>
            </a:solidFill>
            <a:prstDash val="solid"/>
            <a:round/>
            <a:headEnd type="none" w="med" len="med"/>
            <a:tailEnd type="none" w="med" len="med"/>
          </a:ln>
        </p:spPr>
      </p:pic>
      <p:sp>
        <p:nvSpPr>
          <p:cNvPr id="15" name="矩形 14"/>
          <p:cNvSpPr/>
          <p:nvPr/>
        </p:nvSpPr>
        <p:spPr>
          <a:xfrm>
            <a:off x="819150" y="1122363"/>
            <a:ext cx="10555288" cy="5218113"/>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8"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9"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 name="矩形 2"/>
          <p:cNvSpPr/>
          <p:nvPr/>
        </p:nvSpPr>
        <p:spPr>
          <a:xfrm>
            <a:off x="779463" y="1733550"/>
            <a:ext cx="5313363" cy="47942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15000"/>
              </a:lnSpc>
              <a:spcBef>
                <a:spcPct val="0"/>
              </a:spcBef>
              <a:spcAft>
                <a:spcPct val="0"/>
              </a:spcAft>
              <a:buClrTx/>
              <a:buSzTx/>
              <a:buFontTx/>
              <a:buNone/>
              <a:defRPr/>
            </a:pPr>
            <a:r>
              <a:rPr kumimoji="0" lang="zh-CN" altLang="en-US" sz="22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预约办理</a:t>
            </a:r>
            <a:r>
              <a:rPr kumimoji="0" lang="en-US" altLang="zh-CN" sz="22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2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选择日期并提交</a:t>
            </a:r>
            <a:endParaRPr kumimoji="0" lang="zh-CN" altLang="en-US" sz="22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73740" name="文本框 4"/>
          <p:cNvSpPr txBox="1"/>
          <p:nvPr/>
        </p:nvSpPr>
        <p:spPr>
          <a:xfrm>
            <a:off x="903288" y="2540000"/>
            <a:ext cx="5070475" cy="9429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可根据实际情况选择预约日期，点击底部“提交预约申请”按钮提交。</a:t>
            </a:r>
            <a:endParaRPr lang="zh-CN" altLang="en-US" sz="2000" dirty="0">
              <a:latin typeface="仿宋_GB2312" panose="02010609030101010101" charset="-122"/>
              <a:ea typeface="仿宋_GB2312" panose="02010609030101010101" charset="-122"/>
            </a:endParaRPr>
          </a:p>
        </p:txBody>
      </p:sp>
      <p:sp>
        <p:nvSpPr>
          <p:cNvPr id="10" name="矩形 52"/>
          <p:cNvSpPr/>
          <p:nvPr/>
        </p:nvSpPr>
        <p:spPr>
          <a:xfrm>
            <a:off x="10004425" y="4127500"/>
            <a:ext cx="1200150" cy="6127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sp>
      <p:pic>
        <p:nvPicPr>
          <p:cNvPr id="73742" name="图片 4"/>
          <p:cNvPicPr>
            <a:picLocks noChangeAspect="1"/>
          </p:cNvPicPr>
          <p:nvPr/>
        </p:nvPicPr>
        <p:blipFill>
          <a:blip r:embed="rId1"/>
          <a:srcRect l="35092"/>
          <a:stretch>
            <a:fillRect/>
          </a:stretch>
        </p:blipFill>
        <p:spPr>
          <a:xfrm>
            <a:off x="6845300" y="1698625"/>
            <a:ext cx="4443413" cy="4030663"/>
          </a:xfrm>
          <a:prstGeom prst="rect">
            <a:avLst/>
          </a:prstGeom>
          <a:noFill/>
          <a:ln w="9525" cap="flat" cmpd="sng">
            <a:solidFill>
              <a:schemeClr val="tx1"/>
            </a:solidFill>
            <a:prstDash val="solid"/>
            <a:round/>
            <a:headEnd type="none" w="med" len="med"/>
            <a:tailEnd type="none" w="med" len="med"/>
          </a:ln>
        </p:spPr>
      </p:pic>
      <p:sp>
        <p:nvSpPr>
          <p:cNvPr id="73743" name="文本框 99"/>
          <p:cNvSpPr txBox="1"/>
          <p:nvPr/>
        </p:nvSpPr>
        <p:spPr>
          <a:xfrm>
            <a:off x="914400" y="3810000"/>
            <a:ext cx="5313363" cy="14049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342900" lvl="0" indent="-342900" eaLnBrk="1" hangingPunct="1">
              <a:lnSpc>
                <a:spcPct val="150000"/>
              </a:lnSpc>
              <a:spcBef>
                <a:spcPct val="0"/>
              </a:spcBef>
              <a:buFont typeface="Wingdings" panose="05000000000000000000" pitchFamily="2" charset="2"/>
              <a:buChar char="n"/>
            </a:pPr>
            <a:r>
              <a:rPr lang="zh-CN" altLang="zh-CN" sz="2000" dirty="0">
                <a:latin typeface="仿宋_GB2312" panose="02010609030101010101" charset="-122"/>
                <a:ea typeface="仿宋_GB2312" panose="02010609030101010101" charset="-122"/>
              </a:rPr>
              <a:t>可选：日期处于可预约阶段，可预约；</a:t>
            </a:r>
            <a:endParaRPr lang="zh-CN" altLang="zh-CN" sz="2000" dirty="0">
              <a:latin typeface="仿宋_GB2312" panose="02010609030101010101" charset="-122"/>
              <a:ea typeface="仿宋_GB2312" panose="02010609030101010101" charset="-122"/>
            </a:endParaRPr>
          </a:p>
          <a:p>
            <a:pPr marL="342900" lvl="0" indent="-342900" eaLnBrk="1" hangingPunct="1">
              <a:lnSpc>
                <a:spcPct val="150000"/>
              </a:lnSpc>
              <a:spcBef>
                <a:spcPct val="0"/>
              </a:spcBef>
              <a:buFont typeface="Wingdings" panose="05000000000000000000" pitchFamily="2" charset="2"/>
              <a:buChar char="n"/>
            </a:pPr>
            <a:r>
              <a:rPr lang="zh-CN" altLang="zh-CN" sz="2000" dirty="0">
                <a:latin typeface="仿宋_GB2312" panose="02010609030101010101" charset="-122"/>
                <a:ea typeface="仿宋_GB2312" panose="02010609030101010101" charset="-122"/>
              </a:rPr>
              <a:t>已满：日期已被其他用户约满，无法预约；</a:t>
            </a:r>
            <a:endParaRPr lang="zh-CN" altLang="zh-CN" sz="2000" dirty="0">
              <a:latin typeface="仿宋_GB2312" panose="02010609030101010101" charset="-122"/>
              <a:ea typeface="仿宋_GB2312" panose="02010609030101010101" charset="-122"/>
            </a:endParaRPr>
          </a:p>
          <a:p>
            <a:pPr marL="342900" lvl="0" indent="-342900" eaLnBrk="1" hangingPunct="1">
              <a:lnSpc>
                <a:spcPct val="150000"/>
              </a:lnSpc>
              <a:spcBef>
                <a:spcPct val="0"/>
              </a:spcBef>
              <a:buFont typeface="Wingdings" panose="05000000000000000000" pitchFamily="2" charset="2"/>
              <a:buChar char="n"/>
            </a:pPr>
            <a:r>
              <a:rPr lang="zh-CN" altLang="zh-CN" sz="2000" dirty="0">
                <a:latin typeface="仿宋_GB2312" panose="02010609030101010101" charset="-122"/>
                <a:ea typeface="仿宋_GB2312" panose="02010609030101010101" charset="-122"/>
              </a:rPr>
              <a:t>过期：该日期已过期，无法预约。</a:t>
            </a:r>
            <a:endParaRPr lang="zh-CN" altLang="en-US" sz="2000" dirty="0">
              <a:latin typeface="仿宋_GB2312" panose="02010609030101010101" charset="-122"/>
              <a:ea typeface="仿宋_GB2312" panose="02010609030101010101" charset="-122"/>
            </a:endParaRPr>
          </a:p>
        </p:txBody>
      </p:sp>
      <p:sp>
        <p:nvSpPr>
          <p:cNvPr id="15" name="矩形 14"/>
          <p:cNvSpPr/>
          <p:nvPr/>
        </p:nvSpPr>
        <p:spPr>
          <a:xfrm>
            <a:off x="376238" y="1235075"/>
            <a:ext cx="11407775" cy="49355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0"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 name="矩形 2"/>
          <p:cNvSpPr/>
          <p:nvPr/>
        </p:nvSpPr>
        <p:spPr>
          <a:xfrm>
            <a:off x="841375" y="1882775"/>
            <a:ext cx="4303713"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预约办理</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查看预约信息</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75788" name="文本框 4"/>
          <p:cNvSpPr txBox="1"/>
          <p:nvPr/>
        </p:nvSpPr>
        <p:spPr>
          <a:xfrm>
            <a:off x="930275" y="3094038"/>
            <a:ext cx="4303713" cy="18669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成功预约后，可通过“首页-2021综合所得年度汇算专题区域”点击“查看预约”进入“我的预约”页面，该页面可查看所预约的具体日期。</a:t>
            </a:r>
            <a:endParaRPr lang="zh-CN" altLang="en-US" sz="2000" dirty="0">
              <a:latin typeface="仿宋_GB2312" panose="02010609030101010101" charset="-122"/>
              <a:ea typeface="仿宋_GB2312" panose="02010609030101010101" charset="-122"/>
            </a:endParaRPr>
          </a:p>
        </p:txBody>
      </p:sp>
      <p:pic>
        <p:nvPicPr>
          <p:cNvPr id="75789" name="图片 5"/>
          <p:cNvPicPr>
            <a:picLocks noChangeAspect="1"/>
          </p:cNvPicPr>
          <p:nvPr/>
        </p:nvPicPr>
        <p:blipFill>
          <a:blip r:embed="rId1"/>
          <a:stretch>
            <a:fillRect/>
          </a:stretch>
        </p:blipFill>
        <p:spPr>
          <a:xfrm>
            <a:off x="5978525" y="1882775"/>
            <a:ext cx="4252913" cy="3959225"/>
          </a:xfrm>
          <a:prstGeom prst="rect">
            <a:avLst/>
          </a:prstGeom>
          <a:noFill/>
          <a:ln w="9525" cap="flat" cmpd="sng">
            <a:solidFill>
              <a:schemeClr val="tx1"/>
            </a:solidFill>
            <a:prstDash val="solid"/>
            <a:round/>
            <a:headEnd type="none" w="med" len="med"/>
            <a:tailEnd type="none" w="med" len="med"/>
          </a:ln>
        </p:spPr>
      </p:pic>
      <p:sp>
        <p:nvSpPr>
          <p:cNvPr id="10" name="矩形 52"/>
          <p:cNvSpPr/>
          <p:nvPr/>
        </p:nvSpPr>
        <p:spPr>
          <a:xfrm>
            <a:off x="5883275" y="3905250"/>
            <a:ext cx="1306513" cy="614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5" name="矩形 14"/>
          <p:cNvSpPr/>
          <p:nvPr/>
        </p:nvSpPr>
        <p:spPr>
          <a:xfrm>
            <a:off x="376238" y="1452563"/>
            <a:ext cx="11215688" cy="4718050"/>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7826" name="图片 8"/>
          <p:cNvPicPr>
            <a:picLocks noChangeAspect="1"/>
          </p:cNvPicPr>
          <p:nvPr/>
        </p:nvPicPr>
        <p:blipFill>
          <a:blip r:embed="rId1"/>
          <a:stretch>
            <a:fillRect/>
          </a:stretch>
        </p:blipFill>
        <p:spPr>
          <a:xfrm>
            <a:off x="6149975" y="1882775"/>
            <a:ext cx="4252913" cy="3959225"/>
          </a:xfrm>
          <a:prstGeom prst="rect">
            <a:avLst/>
          </a:prstGeom>
          <a:noFill/>
          <a:ln w="9525" cap="flat" cmpd="sng">
            <a:solidFill>
              <a:schemeClr val="tx1"/>
            </a:solidFill>
            <a:prstDash val="solid"/>
            <a:round/>
            <a:headEnd type="none" w="med" len="med"/>
            <a:tailEnd type="none" w="med" len="med"/>
          </a:ln>
        </p:spPr>
      </p:pic>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 name="矩形 2"/>
          <p:cNvSpPr/>
          <p:nvPr/>
        </p:nvSpPr>
        <p:spPr>
          <a:xfrm>
            <a:off x="841375" y="1882775"/>
            <a:ext cx="4303713"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预约办理</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取消预约</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77837" name="文本框 4"/>
          <p:cNvSpPr txBox="1"/>
          <p:nvPr/>
        </p:nvSpPr>
        <p:spPr>
          <a:xfrm>
            <a:off x="841375" y="2778125"/>
            <a:ext cx="4305300" cy="278923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en-US" altLang="en-US" sz="2000" dirty="0">
                <a:latin typeface="仿宋_GB2312" panose="02010609030101010101" charset="-122"/>
                <a:ea typeface="仿宋_GB2312" panose="02010609030101010101" charset="-122"/>
              </a:rPr>
              <a:t>在所选的日期之前，可以通过该页面上的“我要取消预约申请”按钮取消预约。取消成功后，可重新发起预约。</a:t>
            </a:r>
            <a:endParaRPr lang="en-US" altLang="en-US"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endParaRPr lang="en-US" altLang="zh-CN"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r>
              <a:rPr lang="en-US" altLang="en-US" sz="2000" dirty="0">
                <a:latin typeface="仿宋_GB2312" panose="02010609030101010101" charset="-122"/>
                <a:ea typeface="仿宋_GB2312" panose="02010609030101010101" charset="-122"/>
              </a:rPr>
              <a:t>注意：取消预约达到5次后，将不能再次发起预约申请。</a:t>
            </a:r>
            <a:endParaRPr lang="en-US" altLang="en-US" sz="2000" dirty="0">
              <a:latin typeface="仿宋_GB2312" panose="02010609030101010101" charset="-122"/>
              <a:ea typeface="仿宋_GB2312" panose="02010609030101010101" charset="-122"/>
            </a:endParaRPr>
          </a:p>
        </p:txBody>
      </p:sp>
      <p:sp>
        <p:nvSpPr>
          <p:cNvPr id="10" name="矩形 52"/>
          <p:cNvSpPr/>
          <p:nvPr/>
        </p:nvSpPr>
        <p:spPr>
          <a:xfrm>
            <a:off x="6445250" y="3535363"/>
            <a:ext cx="1231900" cy="392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5" name="矩形 14"/>
          <p:cNvSpPr/>
          <p:nvPr/>
        </p:nvSpPr>
        <p:spPr>
          <a:xfrm>
            <a:off x="376238" y="1423988"/>
            <a:ext cx="11215688" cy="48974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 name="矩形 2"/>
          <p:cNvSpPr/>
          <p:nvPr/>
        </p:nvSpPr>
        <p:spPr>
          <a:xfrm>
            <a:off x="841375" y="1882775"/>
            <a:ext cx="5106988"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预约过期</a:t>
            </a:r>
            <a:endParaRPr kumimoji="0" 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57358" name="文本框 4"/>
          <p:cNvSpPr txBox="1"/>
          <p:nvPr/>
        </p:nvSpPr>
        <p:spPr>
          <a:xfrm>
            <a:off x="841375" y="2516188"/>
            <a:ext cx="5233988" cy="3552825"/>
          </a:xfrm>
          <a:prstGeom prst="rect">
            <a:avLst/>
          </a:prstGeom>
          <a:noFill/>
          <a:ln w="9525">
            <a:noFill/>
          </a:ln>
        </p:spPr>
        <p:txBody>
          <a:bodyPr>
            <a:spAutoFit/>
          </a:bodyPr>
          <a:lstStyle/>
          <a:p>
            <a:pPr marR="0" algn="just" defTabSz="914400" eaLnBrk="1" hangingPunct="1">
              <a:lnSpc>
                <a:spcPct val="125000"/>
              </a:lnSpc>
              <a:buClrTx/>
              <a:buSzTx/>
              <a:buFontTx/>
              <a:buNone/>
              <a:defRPr/>
            </a:pPr>
            <a:r>
              <a:rPr kumimoji="0" lang="en-US" altLang="zh-CN" sz="2000" kern="1200" cap="none" spc="0" normalizeH="0" baseline="0" noProof="1">
                <a:latin typeface="仿宋_GB2312" panose="02010609030101010101" charset="-122"/>
                <a:ea typeface="仿宋_GB2312" panose="02010609030101010101" charset="-122"/>
                <a:cs typeface="+mn-cs"/>
              </a:rPr>
              <a:t>    </a:t>
            </a:r>
            <a:r>
              <a:rPr kumimoji="0" lang="zh-CN" sz="2000" kern="1200" cap="none" spc="0" normalizeH="0" baseline="0" noProof="1">
                <a:latin typeface="仿宋_GB2312" panose="02010609030101010101" charset="-122"/>
                <a:ea typeface="仿宋_GB2312" panose="02010609030101010101" charset="-122"/>
                <a:cs typeface="+mn-cs"/>
              </a:rPr>
              <a:t>若未在</a:t>
            </a:r>
            <a:r>
              <a:rPr kumimoji="0" lang="zh-CN" altLang="zh-CN" sz="2000" kern="1200" cap="none" spc="0" normalizeH="0" baseline="0" noProof="1">
                <a:latin typeface="仿宋_GB2312" panose="02010609030101010101" charset="-122"/>
                <a:ea typeface="仿宋_GB2312" panose="02010609030101010101" charset="-122"/>
                <a:cs typeface="+mn-cs"/>
              </a:rPr>
              <a:t>预约</a:t>
            </a:r>
            <a:r>
              <a:rPr kumimoji="0" lang="zh-CN" sz="2000" kern="1200" cap="none" spc="0" normalizeH="0" baseline="0" noProof="1">
                <a:latin typeface="仿宋_GB2312" panose="02010609030101010101" charset="-122"/>
                <a:ea typeface="仿宋_GB2312" panose="02010609030101010101" charset="-122"/>
                <a:cs typeface="+mn-cs"/>
              </a:rPr>
              <a:t>的当日</a:t>
            </a:r>
            <a:r>
              <a:rPr kumimoji="0" lang="zh-CN" altLang="zh-CN" sz="2000" kern="1200" cap="none" spc="0" normalizeH="0" baseline="0" noProof="1">
                <a:latin typeface="仿宋_GB2312" panose="02010609030101010101" charset="-122"/>
                <a:ea typeface="仿宋_GB2312" panose="02010609030101010101" charset="-122"/>
                <a:cs typeface="+mn-cs"/>
              </a:rPr>
              <a:t>办理</a:t>
            </a:r>
            <a:r>
              <a:rPr kumimoji="0" lang="zh-CN" sz="2000" kern="1200" cap="none" spc="0" normalizeH="0" baseline="0" noProof="1">
                <a:latin typeface="仿宋_GB2312" panose="02010609030101010101" charset="-122"/>
                <a:ea typeface="仿宋_GB2312" panose="02010609030101010101" charset="-122"/>
                <a:cs typeface="+mn-cs"/>
              </a:rPr>
              <a:t>申报</a:t>
            </a:r>
            <a:r>
              <a:rPr kumimoji="0" lang="zh-CN" altLang="zh-CN" sz="2000" kern="1200" cap="none" spc="0" normalizeH="0" baseline="0" noProof="1">
                <a:latin typeface="仿宋_GB2312" panose="02010609030101010101" charset="-122"/>
                <a:ea typeface="仿宋_GB2312" panose="02010609030101010101" charset="-122"/>
                <a:cs typeface="+mn-cs"/>
              </a:rPr>
              <a:t>，</a:t>
            </a:r>
            <a:r>
              <a:rPr kumimoji="0" lang="zh-CN" sz="2000" kern="1200" cap="none" spc="0" normalizeH="0" baseline="0" noProof="1">
                <a:latin typeface="仿宋_GB2312" panose="02010609030101010101" charset="-122"/>
                <a:ea typeface="仿宋_GB2312" panose="02010609030101010101" charset="-122"/>
                <a:cs typeface="+mn-cs"/>
              </a:rPr>
              <a:t>预约将在次日过期。</a:t>
            </a:r>
            <a:endParaRPr kumimoji="0" lang="zh-CN" sz="2000" kern="1200" cap="none" spc="0" normalizeH="0" baseline="0" noProof="1">
              <a:latin typeface="仿宋_GB2312" panose="02010609030101010101" charset="-122"/>
              <a:ea typeface="仿宋_GB2312" panose="02010609030101010101" charset="-122"/>
              <a:cs typeface="+mn-cs"/>
            </a:endParaRPr>
          </a:p>
          <a:p>
            <a:pPr marR="0" algn="just" defTabSz="914400" eaLnBrk="1" hangingPunct="1">
              <a:lnSpc>
                <a:spcPct val="125000"/>
              </a:lnSpc>
              <a:buClrTx/>
              <a:buSzTx/>
              <a:buFontTx/>
              <a:buNone/>
              <a:defRPr/>
            </a:pPr>
            <a:r>
              <a:rPr kumimoji="0" lang="zh-CN" sz="2000" kern="1200" cap="none" spc="0" normalizeH="0" baseline="0" noProof="1">
                <a:latin typeface="仿宋_GB2312" panose="02010609030101010101" charset="-122"/>
                <a:ea typeface="仿宋_GB2312" panose="02010609030101010101" charset="-122"/>
                <a:cs typeface="+mn-cs"/>
              </a:rPr>
              <a:t>    预约过期后，可通过“首页-2021综合所得年度汇算专题区域”点击“查看预约”进入“我的预约”页面查看详细说明，也可以在该页面点击“重新预约”再次预约新的日期办理</a:t>
            </a:r>
            <a:r>
              <a:rPr kumimoji="0" lang="zh-CN" altLang="en-US" sz="2000" kern="1200" cap="none" spc="0" normalizeH="0" baseline="0" noProof="1">
                <a:latin typeface="仿宋_GB2312" panose="02010609030101010101" charset="-122"/>
                <a:ea typeface="仿宋_GB2312" panose="02010609030101010101" charset="-122"/>
                <a:cs typeface="+mn-cs"/>
              </a:rPr>
              <a:t>。</a:t>
            </a:r>
            <a:endParaRPr kumimoji="0" lang="zh-CN" altLang="en-US" sz="2000" kern="1200" cap="none" spc="0" normalizeH="0" baseline="0" noProof="1">
              <a:latin typeface="仿宋_GB2312" panose="02010609030101010101" charset="-122"/>
              <a:ea typeface="仿宋_GB2312" panose="02010609030101010101" charset="-122"/>
              <a:cs typeface="+mn-cs"/>
            </a:endParaRPr>
          </a:p>
          <a:p>
            <a:pPr marR="0" algn="just" defTabSz="914400" eaLnBrk="1" hangingPunct="1">
              <a:lnSpc>
                <a:spcPct val="125000"/>
              </a:lnSpc>
              <a:buClrTx/>
              <a:buSzTx/>
              <a:buFontTx/>
              <a:buNone/>
              <a:defRPr/>
            </a:pPr>
            <a:r>
              <a:rPr kumimoji="0" lang="zh-CN" altLang="en-US" sz="2000" kern="1200" cap="none" spc="0" normalizeH="0" baseline="0" noProof="1">
                <a:latin typeface="仿宋_GB2312" panose="02010609030101010101" charset="-122"/>
                <a:ea typeface="仿宋_GB2312" panose="02010609030101010101" charset="-122"/>
                <a:cs typeface="+mn-cs"/>
              </a:rPr>
              <a:t>    若</a:t>
            </a: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连续2次预约后未按时办理</a:t>
            </a:r>
            <a:r>
              <a:rPr kumimoji="0" lang="zh-CN" altLang="en-US" sz="2000" kern="1200" cap="none" spc="0" normalizeH="0" baseline="0" noProof="1">
                <a:latin typeface="仿宋_GB2312" panose="02010609030101010101" charset="-122"/>
                <a:ea typeface="仿宋_GB2312" panose="02010609030101010101" charset="-122"/>
                <a:cs typeface="+mn-cs"/>
              </a:rPr>
              <a:t>，则不能再次预约。可在3月16日至6月30日间办理。</a:t>
            </a:r>
            <a:endParaRPr kumimoji="0" lang="zh-CN" altLang="en-US" sz="2000" kern="1200" cap="none" spc="0" normalizeH="0" baseline="0" noProof="1">
              <a:latin typeface="仿宋_GB2312" panose="02010609030101010101" charset="-122"/>
              <a:ea typeface="仿宋_GB2312" panose="02010609030101010101" charset="-122"/>
              <a:cs typeface="+mn-cs"/>
            </a:endParaRPr>
          </a:p>
        </p:txBody>
      </p:sp>
      <p:sp>
        <p:nvSpPr>
          <p:cNvPr id="10" name="矩形 52"/>
          <p:cNvSpPr/>
          <p:nvPr/>
        </p:nvSpPr>
        <p:spPr>
          <a:xfrm>
            <a:off x="6445250" y="3535363"/>
            <a:ext cx="1231900" cy="3921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sp>
      <p:pic>
        <p:nvPicPr>
          <p:cNvPr id="79886" name="图片 7"/>
          <p:cNvPicPr>
            <a:picLocks noChangeAspect="1"/>
          </p:cNvPicPr>
          <p:nvPr/>
        </p:nvPicPr>
        <p:blipFill>
          <a:blip r:embed="rId1"/>
          <a:stretch>
            <a:fillRect/>
          </a:stretch>
        </p:blipFill>
        <p:spPr>
          <a:xfrm>
            <a:off x="6413500" y="1924050"/>
            <a:ext cx="5176838" cy="3959225"/>
          </a:xfrm>
          <a:prstGeom prst="rect">
            <a:avLst/>
          </a:prstGeom>
          <a:noFill/>
          <a:ln w="9525" cap="flat" cmpd="sng">
            <a:solidFill>
              <a:schemeClr val="tx1"/>
            </a:solidFill>
            <a:prstDash val="solid"/>
            <a:round/>
            <a:headEnd type="none" w="med" len="med"/>
            <a:tailEnd type="none" w="med" len="med"/>
          </a:ln>
        </p:spPr>
      </p:pic>
      <p:sp>
        <p:nvSpPr>
          <p:cNvPr id="15" name="矩形 14"/>
          <p:cNvSpPr/>
          <p:nvPr/>
        </p:nvSpPr>
        <p:spPr>
          <a:xfrm>
            <a:off x="522288" y="1443038"/>
            <a:ext cx="11261725" cy="48974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1"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2"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3"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4"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6"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7"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8"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9"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8" name="矩形 27"/>
          <p:cNvSpPr/>
          <p:nvPr/>
        </p:nvSpPr>
        <p:spPr>
          <a:xfrm>
            <a:off x="327025" y="1227138"/>
            <a:ext cx="11610975" cy="508158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MH_Other_1"/>
          <p:cNvSpPr/>
          <p:nvPr>
            <p:custDataLst>
              <p:tags r:id="rId1"/>
            </p:custDataLst>
          </p:nvPr>
        </p:nvSpPr>
        <p:spPr bwMode="auto">
          <a:xfrm>
            <a:off x="841375" y="2660650"/>
            <a:ext cx="647700" cy="36353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1</a:t>
            </a:r>
            <a:endParaRPr kumimoji="0" lang="en-US" altLang="zh-CN" sz="20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100" name="文本框 99"/>
          <p:cNvSpPr txBox="1"/>
          <p:nvPr/>
        </p:nvSpPr>
        <p:spPr>
          <a:xfrm>
            <a:off x="1689100" y="2590800"/>
            <a:ext cx="9901238" cy="538163"/>
          </a:xfrm>
          <a:prstGeom prst="rect">
            <a:avLst/>
          </a:prstGeom>
          <a:noFill/>
          <a:ln w="9525">
            <a:noFill/>
          </a:ln>
        </p:spPr>
        <p:txBody>
          <a:bodyPr>
            <a:spAutoFit/>
          </a:bodyPr>
          <a:lstStyle/>
          <a:p>
            <a:pPr marR="0" defTabSz="914400" eaLnBrk="1" fontAlgn="auto" hangingPunct="1">
              <a:lnSpc>
                <a:spcPct val="150000"/>
              </a:lnSpc>
              <a:buClrTx/>
              <a:buSzTx/>
              <a:buFontTx/>
              <a:buNone/>
              <a:defRPr/>
            </a:pPr>
            <a:r>
              <a:rPr kumimoji="0" lang="zh-CN" altLang="en-US" sz="2200" u="sng"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年度汇算：</a:t>
            </a:r>
            <a:r>
              <a:rPr kumimoji="0" lang="zh-CN" altLang="en-US" sz="2000" kern="1200" cap="none" spc="0" normalizeH="0" baseline="0" noProof="0" dirty="0">
                <a:latin typeface="仿宋_GB2312" panose="02010609030101010101" charset="-122"/>
                <a:ea typeface="仿宋_GB2312" panose="02010609030101010101" charset="-122"/>
                <a:cs typeface="+mn-cs"/>
                <a:sym typeface="仿宋_GB2312" panose="02010609030101010101" charset="-122"/>
              </a:rPr>
              <a:t>在平时已预缴税款的基础上“查遗补漏，汇总收支，按年算账，多退少补”</a:t>
            </a:r>
            <a:r>
              <a:rPr kumimoji="0" lang="en-US" altLang="zh-CN" sz="2000" kern="1200" cap="none" spc="0" normalizeH="0" baseline="0" noProof="0" dirty="0">
                <a:latin typeface="仿宋_GB2312" panose="02010609030101010101" charset="-122"/>
                <a:ea typeface="仿宋_GB2312" panose="02010609030101010101" charset="-122"/>
                <a:cs typeface="+mn-cs"/>
                <a:sym typeface="仿宋_GB2312" panose="02010609030101010101" charset="-122"/>
              </a:rPr>
              <a:t> </a:t>
            </a:r>
            <a:endParaRPr kumimoji="0" lang="zh-CN" altLang="en-US" sz="2000" kern="1200" cap="none" spc="0" normalizeH="0" baseline="0" noProof="1">
              <a:latin typeface="仿宋_GB2312" panose="02010609030101010101" charset="-122"/>
              <a:ea typeface="仿宋_GB2312" panose="02010609030101010101" charset="-122"/>
              <a:cs typeface="+mn-cs"/>
            </a:endParaRPr>
          </a:p>
        </p:txBody>
      </p:sp>
      <p:sp>
        <p:nvSpPr>
          <p:cNvPr id="7" name="文本框 6"/>
          <p:cNvSpPr txBox="1"/>
          <p:nvPr/>
        </p:nvSpPr>
        <p:spPr>
          <a:xfrm>
            <a:off x="1689100" y="3419475"/>
            <a:ext cx="9747250" cy="1009650"/>
          </a:xfrm>
          <a:prstGeom prst="rect">
            <a:avLst/>
          </a:prstGeom>
          <a:noFill/>
        </p:spPr>
        <p:txBody>
          <a:bodyPr>
            <a:spAutoFit/>
          </a:bodyPr>
          <a:lstStyle/>
          <a:p>
            <a:pPr marR="0" defTabSz="914400" eaLnBrk="1" fontAlgn="auto" hangingPunct="1">
              <a:lnSpc>
                <a:spcPct val="150000"/>
              </a:lnSpc>
              <a:buClrTx/>
              <a:buSzTx/>
              <a:buFontTx/>
              <a:buNone/>
              <a:defRPr/>
            </a:pPr>
            <a:r>
              <a:rPr kumimoji="0" lang="zh-CN" altLang="en-US" sz="2200" u="sng"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政策文件：</a:t>
            </a:r>
            <a:r>
              <a:rPr kumimoji="0" lang="en-US" altLang="zh-CN" sz="2000" kern="1200" cap="none" spc="0" normalizeH="0" baseline="0" noProof="1">
                <a:latin typeface="+mn-lt"/>
                <a:ea typeface="仿宋_GB2312" panose="02010609030101010101" charset="-122"/>
                <a:cs typeface="+mn-cs"/>
              </a:rPr>
              <a:t>《</a:t>
            </a:r>
            <a:r>
              <a:rPr kumimoji="0" lang="zh-CN" altLang="en-US" sz="2000" kern="1200" cap="none" spc="0" normalizeH="0" baseline="0" noProof="0" dirty="0">
                <a:latin typeface="+mn-lt"/>
                <a:ea typeface="仿宋_GB2312" panose="02010609030101010101" charset="-122"/>
                <a:cs typeface="+mn-cs"/>
              </a:rPr>
              <a:t>国家税务总局关于办理</a:t>
            </a:r>
            <a:r>
              <a:rPr kumimoji="0" lang="en-US" altLang="zh-CN" sz="2000" kern="1200" cap="none" spc="0" normalizeH="0" baseline="0" noProof="0" dirty="0">
                <a:latin typeface="+mn-lt"/>
                <a:ea typeface="仿宋_GB2312" panose="02010609030101010101" charset="-122"/>
                <a:cs typeface="+mn-cs"/>
              </a:rPr>
              <a:t>2021</a:t>
            </a:r>
            <a:r>
              <a:rPr kumimoji="0" lang="zh-CN" altLang="en-US" sz="2000" kern="1200" cap="none" spc="0" normalizeH="0" baseline="0" noProof="0" dirty="0">
                <a:latin typeface="+mn-lt"/>
                <a:ea typeface="仿宋_GB2312" panose="02010609030101010101" charset="-122"/>
                <a:cs typeface="+mn-cs"/>
              </a:rPr>
              <a:t>年度个人所得税综合所得汇算清缴事项的公告</a:t>
            </a:r>
            <a:r>
              <a:rPr kumimoji="0" lang="en-US" altLang="zh-CN" sz="2000" kern="1200" cap="none" spc="0" normalizeH="0" baseline="0" noProof="0" dirty="0">
                <a:latin typeface="+mn-lt"/>
                <a:ea typeface="仿宋_GB2312" panose="02010609030101010101" charset="-122"/>
                <a:cs typeface="+mn-cs"/>
              </a:rPr>
              <a:t>》</a:t>
            </a:r>
            <a:r>
              <a:rPr kumimoji="0" lang="zh-CN" altLang="en-US" sz="2000" kern="1200" cap="none" spc="0" normalizeH="0" baseline="0" noProof="0" dirty="0">
                <a:latin typeface="+mn-lt"/>
                <a:ea typeface="仿宋_GB2312" panose="02010609030101010101" charset="-122"/>
                <a:cs typeface="+mn-cs"/>
              </a:rPr>
              <a:t>（国家税务总局公告</a:t>
            </a:r>
            <a:r>
              <a:rPr kumimoji="0" lang="en-US" altLang="zh-CN" sz="2000" kern="1200" cap="none" spc="0" normalizeH="0" baseline="0" noProof="0" dirty="0">
                <a:latin typeface="+mn-lt"/>
                <a:ea typeface="仿宋_GB2312" panose="02010609030101010101" charset="-122"/>
                <a:cs typeface="+mn-cs"/>
              </a:rPr>
              <a:t>2022</a:t>
            </a:r>
            <a:r>
              <a:rPr kumimoji="0" lang="zh-CN" altLang="en-US" sz="2000" kern="1200" cap="none" spc="0" normalizeH="0" baseline="0" noProof="0" dirty="0">
                <a:latin typeface="+mn-lt"/>
                <a:ea typeface="仿宋_GB2312" panose="02010609030101010101" charset="-122"/>
                <a:cs typeface="+mn-cs"/>
              </a:rPr>
              <a:t>年第</a:t>
            </a:r>
            <a:r>
              <a:rPr kumimoji="0" lang="en-US" altLang="zh-CN" sz="2000" kern="1200" cap="none" spc="0" normalizeH="0" baseline="0" noProof="0" dirty="0">
                <a:latin typeface="+mn-lt"/>
                <a:ea typeface="仿宋_GB2312" panose="02010609030101010101" charset="-122"/>
                <a:cs typeface="+mn-cs"/>
              </a:rPr>
              <a:t>1</a:t>
            </a:r>
            <a:r>
              <a:rPr kumimoji="0" lang="zh-CN" altLang="en-US" sz="2000" kern="1200" cap="none" spc="0" normalizeH="0" baseline="0" noProof="0" dirty="0">
                <a:latin typeface="+mn-lt"/>
                <a:ea typeface="仿宋_GB2312" panose="02010609030101010101" charset="-122"/>
                <a:cs typeface="+mn-cs"/>
              </a:rPr>
              <a:t>号）</a:t>
            </a:r>
            <a:endParaRPr kumimoji="0" lang="zh-CN" altLang="en-US" sz="2000" kern="1200" cap="none" spc="0" normalizeH="0" baseline="0" noProof="1">
              <a:latin typeface="+mn-lt"/>
              <a:ea typeface="仿宋_GB2312" panose="02010609030101010101" charset="-122"/>
              <a:cs typeface="+mn-cs"/>
            </a:endParaRPr>
          </a:p>
        </p:txBody>
      </p:sp>
      <p:sp>
        <p:nvSpPr>
          <p:cNvPr id="24" name="文本框 23"/>
          <p:cNvSpPr txBox="1"/>
          <p:nvPr/>
        </p:nvSpPr>
        <p:spPr>
          <a:xfrm>
            <a:off x="1712913" y="4613275"/>
            <a:ext cx="9766300" cy="1522095"/>
          </a:xfrm>
          <a:prstGeom prst="rect">
            <a:avLst/>
          </a:prstGeom>
          <a:noFill/>
          <a:ln w="9525">
            <a:noFill/>
          </a:ln>
        </p:spPr>
        <p:txBody>
          <a:bodyPr>
            <a:spAutoFit/>
          </a:bodyPr>
          <a:lstStyle/>
          <a:p>
            <a:pPr marR="0" defTabSz="914400" eaLnBrk="1" fontAlgn="auto" hangingPunct="1">
              <a:lnSpc>
                <a:spcPct val="150000"/>
              </a:lnSpc>
              <a:buClrTx/>
              <a:buSzTx/>
              <a:buFontTx/>
              <a:buNone/>
              <a:defRPr/>
            </a:pPr>
            <a:r>
              <a:rPr kumimoji="0" lang="zh-CN" altLang="en-US" sz="2200" u="sng"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范围内容：</a:t>
            </a:r>
            <a:r>
              <a:rPr kumimoji="0" lang="zh-CN" sz="2000" kern="1200" cap="none" spc="0" normalizeH="0" baseline="0" noProof="1">
                <a:latin typeface="+mn-lt"/>
                <a:ea typeface="仿宋_GB2312" panose="02010609030101010101" charset="-122"/>
                <a:cs typeface="+mn-cs"/>
              </a:rPr>
              <a:t>纳入综合所得范围的</a:t>
            </a:r>
            <a:r>
              <a:rPr kumimoji="0" lang="zh-CN" altLang="en-US" sz="2000" b="1" kern="1200" cap="none" spc="0" normalizeH="0" baseline="0" noProof="1">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宋体" panose="02010600030101010101" pitchFamily="2" charset="-122"/>
              </a:rPr>
              <a:t>工资薪金、劳务报酬、稿酬、特许权使用费</a:t>
            </a:r>
            <a:r>
              <a:rPr kumimoji="0" lang="zh-CN" sz="2000" kern="1200" cap="none" spc="0" normalizeH="0" baseline="0" noProof="1">
                <a:latin typeface="+mn-lt"/>
                <a:ea typeface="仿宋_GB2312" panose="02010609030101010101" charset="-122"/>
                <a:cs typeface="+mn-cs"/>
              </a:rPr>
              <a:t>等四项所得。同时，按照有关文件规定，纳税人取得的可以不并入综合所得计算纳税的收入，也不在年度汇算范围内。</a:t>
            </a:r>
            <a:endParaRPr kumimoji="0" lang="zh-CN" altLang="en-US" sz="2000" kern="1200" cap="none" spc="0" normalizeH="0" baseline="0" noProof="1">
              <a:latin typeface="仿宋_GB2312" panose="02010609030101010101" charset="-122"/>
              <a:ea typeface="仿宋_GB2312" panose="02010609030101010101" charset="-122"/>
              <a:cs typeface="+mn-cs"/>
            </a:endParaRPr>
          </a:p>
        </p:txBody>
      </p:sp>
      <p:sp>
        <p:nvSpPr>
          <p:cNvPr id="25" name="MH_Other_1"/>
          <p:cNvSpPr/>
          <p:nvPr>
            <p:custDataLst>
              <p:tags r:id="rId2"/>
            </p:custDataLst>
          </p:nvPr>
        </p:nvSpPr>
        <p:spPr bwMode="auto">
          <a:xfrm>
            <a:off x="841375" y="3605213"/>
            <a:ext cx="646113" cy="36353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2</a:t>
            </a:r>
            <a:endParaRPr kumimoji="0" lang="en-US" altLang="zh-CN" sz="20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26" name="MH_Other_1"/>
          <p:cNvSpPr/>
          <p:nvPr>
            <p:custDataLst>
              <p:tags r:id="rId3"/>
            </p:custDataLst>
          </p:nvPr>
        </p:nvSpPr>
        <p:spPr bwMode="auto">
          <a:xfrm>
            <a:off x="839788" y="4702175"/>
            <a:ext cx="647700" cy="363538"/>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3</a:t>
            </a:r>
            <a:endParaRPr kumimoji="0" lang="en-US" altLang="zh-CN" sz="20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11285" name="MH_SubTitle_1"/>
          <p:cNvSpPr txBox="1"/>
          <p:nvPr>
            <p:custDataLst>
              <p:tags r:id="rId4"/>
            </p:custDataLst>
          </p:nvPr>
        </p:nvSpPr>
        <p:spPr>
          <a:xfrm>
            <a:off x="796925" y="1643063"/>
            <a:ext cx="10682288"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dirty="0">
                <a:latin typeface="仿宋_GB2312" panose="02010609030101010101" charset="-122"/>
                <a:ea typeface="仿宋_GB2312" panose="02010609030101010101" charset="-122"/>
                <a:sym typeface="仿宋_GB2312" panose="02010609030101010101" charset="-122"/>
              </a:rPr>
              <a:t>            </a:t>
            </a:r>
            <a:endParaRPr lang="zh-CN" altLang="en-US" sz="2200" dirty="0">
              <a:solidFill>
                <a:srgbClr val="4485AF"/>
              </a:solidFill>
              <a:latin typeface="仿宋_GB2312" panose="02010609030101010101" charset="-122"/>
              <a:ea typeface="仿宋_GB2312" panose="02010609030101010101" charset="-122"/>
            </a:endParaRPr>
          </a:p>
        </p:txBody>
      </p:sp>
      <p:sp>
        <p:nvSpPr>
          <p:cNvPr id="27" name="文本框 26"/>
          <p:cNvSpPr txBox="1"/>
          <p:nvPr/>
        </p:nvSpPr>
        <p:spPr>
          <a:xfrm>
            <a:off x="796925" y="1712913"/>
            <a:ext cx="2646363" cy="461963"/>
          </a:xfrm>
          <a:prstGeom prst="rect">
            <a:avLst/>
          </a:prstGeom>
          <a:solidFill>
            <a:srgbClr val="4D87AD"/>
          </a:solidFill>
        </p:spPr>
        <p:txBody>
          <a:bodyPr wrap="none">
            <a:spAutoFit/>
          </a:bodyPr>
          <a:lstStyle/>
          <a:p>
            <a:pPr marR="0" algn="ctr" defTabSz="914400" eaLnBrk="1" fontAlgn="auto" hangingPunct="1">
              <a:buClrTx/>
              <a:buSzTx/>
              <a:buFontTx/>
              <a:buNone/>
              <a:defRPr/>
            </a:pPr>
            <a:r>
              <a:rPr kumimoji="0" lang="zh-CN" altLang="en-US"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宋体" panose="02010600030101010101" pitchFamily="2" charset="-122"/>
                <a:sym typeface="+mn-ea"/>
              </a:rPr>
              <a:t>什么是年度汇算？</a:t>
            </a:r>
            <a:endParaRPr kumimoji="0" lang="zh-CN" altLang="zh-CN"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宋体" panose="02010600030101010101" pitchFamily="2" charset="-122"/>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 name="矩形 2"/>
          <p:cNvSpPr/>
          <p:nvPr/>
        </p:nvSpPr>
        <p:spPr>
          <a:xfrm>
            <a:off x="717550" y="1449388"/>
            <a:ext cx="4378325"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汇算申报</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入口</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81932" name="文本框 4"/>
          <p:cNvSpPr txBox="1"/>
          <p:nvPr/>
        </p:nvSpPr>
        <p:spPr>
          <a:xfrm>
            <a:off x="717550" y="2225675"/>
            <a:ext cx="4378325" cy="37131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有预约的，在预约当日，可办理申报；</a:t>
            </a:r>
            <a:r>
              <a:rPr lang="en-US" altLang="zh-CN" sz="2000" dirty="0">
                <a:latin typeface="仿宋_GB2312" panose="02010609030101010101" charset="-122"/>
                <a:ea typeface="仿宋_GB2312" panose="02010609030101010101" charset="-122"/>
              </a:rPr>
              <a:t>3</a:t>
            </a:r>
            <a:r>
              <a:rPr lang="zh-CN" altLang="en-US" sz="2000" dirty="0">
                <a:latin typeface="仿宋_GB2312" panose="02010609030101010101" charset="-122"/>
                <a:ea typeface="仿宋_GB2312" panose="02010609030101010101" charset="-122"/>
              </a:rPr>
              <a:t>月</a:t>
            </a:r>
            <a:r>
              <a:rPr lang="en-US" altLang="zh-CN" sz="2000" dirty="0">
                <a:latin typeface="仿宋_GB2312" panose="02010609030101010101" charset="-122"/>
                <a:ea typeface="仿宋_GB2312" panose="02010609030101010101" charset="-122"/>
              </a:rPr>
              <a:t>16</a:t>
            </a:r>
            <a:r>
              <a:rPr lang="zh-CN" altLang="en-US" sz="2000" dirty="0">
                <a:latin typeface="仿宋_GB2312" panose="02010609030101010101" charset="-122"/>
                <a:ea typeface="仿宋_GB2312" panose="02010609030101010101" charset="-122"/>
              </a:rPr>
              <a:t>日至</a:t>
            </a:r>
            <a:r>
              <a:rPr lang="en-US" altLang="zh-CN" sz="2000" dirty="0">
                <a:latin typeface="仿宋_GB2312" panose="02010609030101010101" charset="-122"/>
                <a:ea typeface="仿宋_GB2312" panose="02010609030101010101" charset="-122"/>
              </a:rPr>
              <a:t>6</a:t>
            </a:r>
            <a:r>
              <a:rPr lang="zh-CN" altLang="en-US" sz="2000" dirty="0">
                <a:latin typeface="仿宋_GB2312" panose="02010609030101010101" charset="-122"/>
                <a:ea typeface="仿宋_GB2312" panose="02010609030101010101" charset="-122"/>
              </a:rPr>
              <a:t>月</a:t>
            </a:r>
            <a:r>
              <a:rPr lang="en-US" altLang="zh-CN" sz="2000" dirty="0">
                <a:latin typeface="仿宋_GB2312" panose="02010609030101010101" charset="-122"/>
                <a:ea typeface="仿宋_GB2312" panose="02010609030101010101" charset="-122"/>
              </a:rPr>
              <a:t>30</a:t>
            </a:r>
            <a:r>
              <a:rPr lang="zh-CN" altLang="en-US" sz="2000" dirty="0">
                <a:latin typeface="仿宋_GB2312" panose="02010609030101010101" charset="-122"/>
                <a:ea typeface="仿宋_GB2312" panose="02010609030101010101" charset="-122"/>
              </a:rPr>
              <a:t>日间无需预约，可随时办理。</a:t>
            </a:r>
            <a:endParaRPr lang="en-US" altLang="zh-CN"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endParaRPr lang="zh-CN" altLang="en-US"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打开个人所得税APP，可通过“首页-2021综合所得年度汇算专题区域”点击“开始申报”，或通过“我要办税/办税-综合所得年度汇算”发起申报。</a:t>
            </a:r>
            <a:endParaRPr lang="zh-CN" altLang="en-US" sz="2000" dirty="0">
              <a:latin typeface="仿宋_GB2312" panose="02010609030101010101" charset="-122"/>
              <a:ea typeface="仿宋_GB2312" panose="02010609030101010101" charset="-122"/>
            </a:endParaRPr>
          </a:p>
        </p:txBody>
      </p:sp>
      <p:pic>
        <p:nvPicPr>
          <p:cNvPr id="81933" name="图片 4"/>
          <p:cNvPicPr>
            <a:picLocks noChangeAspect="1"/>
          </p:cNvPicPr>
          <p:nvPr/>
        </p:nvPicPr>
        <p:blipFill>
          <a:blip r:embed="rId1"/>
          <a:stretch>
            <a:fillRect/>
          </a:stretch>
        </p:blipFill>
        <p:spPr>
          <a:xfrm>
            <a:off x="5797550" y="1449388"/>
            <a:ext cx="2355850" cy="4749800"/>
          </a:xfrm>
          <a:prstGeom prst="rect">
            <a:avLst/>
          </a:prstGeom>
          <a:noFill/>
          <a:ln w="9525" cap="flat" cmpd="sng">
            <a:solidFill>
              <a:schemeClr val="tx1"/>
            </a:solidFill>
            <a:prstDash val="solid"/>
            <a:round/>
            <a:headEnd type="none" w="med" len="med"/>
            <a:tailEnd type="none" w="med" len="med"/>
          </a:ln>
        </p:spPr>
      </p:pic>
      <p:pic>
        <p:nvPicPr>
          <p:cNvPr id="81934" name="图片 5"/>
          <p:cNvPicPr>
            <a:picLocks noChangeAspect="1"/>
          </p:cNvPicPr>
          <p:nvPr/>
        </p:nvPicPr>
        <p:blipFill>
          <a:blip r:embed="rId2"/>
          <a:stretch>
            <a:fillRect/>
          </a:stretch>
        </p:blipFill>
        <p:spPr>
          <a:xfrm>
            <a:off x="8804275" y="1449388"/>
            <a:ext cx="2493963" cy="4749800"/>
          </a:xfrm>
          <a:prstGeom prst="rect">
            <a:avLst/>
          </a:prstGeom>
          <a:noFill/>
          <a:ln w="9525" cap="flat" cmpd="sng">
            <a:solidFill>
              <a:schemeClr val="tx1"/>
            </a:solidFill>
            <a:prstDash val="solid"/>
            <a:round/>
            <a:headEnd type="none" w="med" len="med"/>
            <a:tailEnd type="none" w="med" len="med"/>
          </a:ln>
        </p:spPr>
      </p:pic>
      <p:sp>
        <p:nvSpPr>
          <p:cNvPr id="15" name="矩形 14"/>
          <p:cNvSpPr/>
          <p:nvPr/>
        </p:nvSpPr>
        <p:spPr>
          <a:xfrm>
            <a:off x="376238" y="1122363"/>
            <a:ext cx="11323638" cy="53419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9"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376238" y="1122363"/>
            <a:ext cx="11323638" cy="53419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83980" name="图片 31"/>
          <p:cNvPicPr>
            <a:picLocks noChangeAspect="1"/>
          </p:cNvPicPr>
          <p:nvPr/>
        </p:nvPicPr>
        <p:blipFill>
          <a:blip r:embed="rId1"/>
          <a:srcRect l="-377" t="398" r="377" b="2505"/>
          <a:stretch>
            <a:fillRect/>
          </a:stretch>
        </p:blipFill>
        <p:spPr>
          <a:xfrm>
            <a:off x="1054100" y="1906588"/>
            <a:ext cx="2228850" cy="4356100"/>
          </a:xfrm>
          <a:prstGeom prst="rect">
            <a:avLst/>
          </a:prstGeom>
          <a:noFill/>
          <a:ln w="9525" cap="flat" cmpd="sng">
            <a:solidFill>
              <a:srgbClr val="49A1B2"/>
            </a:solidFill>
            <a:prstDash val="solid"/>
            <a:miter/>
            <a:headEnd type="none" w="med" len="med"/>
            <a:tailEnd type="none" w="med" len="med"/>
          </a:ln>
        </p:spPr>
      </p:pic>
      <p:pic>
        <p:nvPicPr>
          <p:cNvPr id="83981" name="图片 1"/>
          <p:cNvPicPr>
            <a:picLocks noChangeAspect="1"/>
          </p:cNvPicPr>
          <p:nvPr/>
        </p:nvPicPr>
        <p:blipFill>
          <a:blip r:embed="rId2"/>
          <a:stretch>
            <a:fillRect/>
          </a:stretch>
        </p:blipFill>
        <p:spPr>
          <a:xfrm>
            <a:off x="6580188" y="1906588"/>
            <a:ext cx="1966912" cy="4356100"/>
          </a:xfrm>
          <a:prstGeom prst="rect">
            <a:avLst/>
          </a:prstGeom>
          <a:noFill/>
          <a:ln w="9525" cap="flat" cmpd="sng">
            <a:solidFill>
              <a:srgbClr val="49A1B2"/>
            </a:solidFill>
            <a:prstDash val="solid"/>
            <a:miter/>
            <a:headEnd type="none" w="med" len="med"/>
            <a:tailEnd type="none" w="med" len="med"/>
          </a:ln>
        </p:spPr>
      </p:pic>
      <p:pic>
        <p:nvPicPr>
          <p:cNvPr id="83982" name="图片 9" descr="C:\Users\Zbsw\Desktop\PPT\简易.png简易"/>
          <p:cNvPicPr>
            <a:picLocks noChangeAspect="1"/>
          </p:cNvPicPr>
          <p:nvPr/>
        </p:nvPicPr>
        <p:blipFill>
          <a:blip r:embed="rId3"/>
          <a:srcRect b="1894"/>
          <a:stretch>
            <a:fillRect/>
          </a:stretch>
        </p:blipFill>
        <p:spPr>
          <a:xfrm>
            <a:off x="9012238" y="1906588"/>
            <a:ext cx="2019300" cy="4356100"/>
          </a:xfrm>
          <a:prstGeom prst="rect">
            <a:avLst/>
          </a:prstGeom>
          <a:noFill/>
          <a:ln w="9525" cap="flat" cmpd="sng">
            <a:solidFill>
              <a:srgbClr val="49A1B2"/>
            </a:solidFill>
            <a:prstDash val="solid"/>
            <a:miter/>
            <a:headEnd type="none" w="med" len="med"/>
            <a:tailEnd type="none" w="med" len="med"/>
          </a:ln>
        </p:spPr>
      </p:pic>
      <p:pic>
        <p:nvPicPr>
          <p:cNvPr id="83983" name="图片 1"/>
          <p:cNvPicPr>
            <a:picLocks noChangeAspect="1"/>
          </p:cNvPicPr>
          <p:nvPr/>
        </p:nvPicPr>
        <p:blipFill>
          <a:blip r:embed="rId4"/>
          <a:stretch>
            <a:fillRect/>
          </a:stretch>
        </p:blipFill>
        <p:spPr>
          <a:xfrm>
            <a:off x="3897313" y="1906588"/>
            <a:ext cx="2125662" cy="4356100"/>
          </a:xfrm>
          <a:prstGeom prst="rect">
            <a:avLst/>
          </a:prstGeom>
          <a:noFill/>
          <a:ln w="9525" cap="flat" cmpd="sng">
            <a:solidFill>
              <a:srgbClr val="49A1B2"/>
            </a:solidFill>
            <a:prstDash val="solid"/>
            <a:miter/>
            <a:headEnd type="none" w="med" len="med"/>
            <a:tailEnd type="none" w="med" len="med"/>
          </a:ln>
        </p:spPr>
      </p:pic>
      <p:sp>
        <p:nvSpPr>
          <p:cNvPr id="3" name="矩形 2"/>
          <p:cNvSpPr/>
          <p:nvPr/>
        </p:nvSpPr>
        <p:spPr>
          <a:xfrm>
            <a:off x="522288" y="1270000"/>
            <a:ext cx="4378325"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汇算申报</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简易申报</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20"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376238" y="1122363"/>
            <a:ext cx="11323638" cy="53419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矩形 2"/>
          <p:cNvSpPr/>
          <p:nvPr/>
        </p:nvSpPr>
        <p:spPr>
          <a:xfrm>
            <a:off x="522288" y="1270000"/>
            <a:ext cx="4378325"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汇算申报</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标准申报</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pic>
        <p:nvPicPr>
          <p:cNvPr id="86029" name="图片 2" descr="lALPDgQ9r2mCF3_NCSTNBDg_1080_2340"/>
          <p:cNvPicPr>
            <a:picLocks noChangeAspect="1"/>
          </p:cNvPicPr>
          <p:nvPr/>
        </p:nvPicPr>
        <p:blipFill>
          <a:blip r:embed="rId1"/>
          <a:srcRect t="3954" b="8704"/>
          <a:stretch>
            <a:fillRect/>
          </a:stretch>
        </p:blipFill>
        <p:spPr>
          <a:xfrm>
            <a:off x="1201738" y="1908175"/>
            <a:ext cx="2489200" cy="4391025"/>
          </a:xfrm>
          <a:prstGeom prst="rect">
            <a:avLst/>
          </a:prstGeom>
          <a:noFill/>
          <a:ln w="9525" cap="flat" cmpd="sng">
            <a:solidFill>
              <a:srgbClr val="4D87AD"/>
            </a:solidFill>
            <a:prstDash val="solid"/>
            <a:round/>
            <a:headEnd type="none" w="med" len="med"/>
            <a:tailEnd type="none" w="med" len="med"/>
          </a:ln>
        </p:spPr>
      </p:pic>
      <p:pic>
        <p:nvPicPr>
          <p:cNvPr id="45" name="图片 87"/>
          <p:cNvPicPr>
            <a:picLocks noChangeAspect="1"/>
          </p:cNvPicPr>
          <p:nvPr/>
        </p:nvPicPr>
        <p:blipFill>
          <a:blip r:embed="rId2"/>
          <a:stretch>
            <a:fillRect/>
          </a:stretch>
        </p:blipFill>
        <p:spPr>
          <a:xfrm>
            <a:off x="4767263" y="1906588"/>
            <a:ext cx="2541587" cy="4392612"/>
          </a:xfrm>
          <a:prstGeom prst="rect">
            <a:avLst/>
          </a:prstGeom>
          <a:noFill/>
          <a:ln w="9525" cap="flat" cmpd="sng">
            <a:solidFill>
              <a:srgbClr val="4D87AD"/>
            </a:solidFill>
            <a:prstDash val="solid"/>
            <a:round/>
            <a:headEnd type="none" w="med" len="med"/>
            <a:tailEnd type="none" w="med" len="med"/>
          </a:ln>
        </p:spPr>
      </p:pic>
      <p:pic>
        <p:nvPicPr>
          <p:cNvPr id="86031" name="Picture 2"/>
          <p:cNvPicPr>
            <a:picLocks noChangeAspect="1"/>
          </p:cNvPicPr>
          <p:nvPr/>
        </p:nvPicPr>
        <p:blipFill>
          <a:blip r:embed="rId3"/>
          <a:stretch>
            <a:fillRect/>
          </a:stretch>
        </p:blipFill>
        <p:spPr>
          <a:xfrm>
            <a:off x="8415338" y="1908175"/>
            <a:ext cx="2500312" cy="4391025"/>
          </a:xfrm>
          <a:prstGeom prst="rect">
            <a:avLst/>
          </a:prstGeom>
          <a:noFill/>
          <a:ln w="9525" cap="flat" cmpd="sng">
            <a:solidFill>
              <a:srgbClr val="4D87AD"/>
            </a:solidFill>
            <a:prstDash val="solid"/>
            <a:miter/>
            <a:headEnd type="none" w="med" len="med"/>
            <a:tailEnd type="none" w="med" len="med"/>
          </a:ln>
        </p:spPr>
      </p:pic>
      <p:sp>
        <p:nvSpPr>
          <p:cNvPr id="19"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5" fill="hold" nodeType="clickEffect">
                                  <p:stCondLst>
                                    <p:cond delay="0"/>
                                  </p:stCondLst>
                                  <p:childTnLst>
                                    <p:animEffect transition="out" filter="randombar(vertical)">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376238" y="1122363"/>
            <a:ext cx="11323638" cy="53419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 name="矩形 4"/>
          <p:cNvSpPr/>
          <p:nvPr/>
        </p:nvSpPr>
        <p:spPr>
          <a:xfrm>
            <a:off x="522288" y="1270000"/>
            <a:ext cx="4378325"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汇算申报</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标准申报</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pic>
        <p:nvPicPr>
          <p:cNvPr id="88077" name="Picture 2"/>
          <p:cNvPicPr>
            <a:picLocks noChangeAspect="1"/>
          </p:cNvPicPr>
          <p:nvPr/>
        </p:nvPicPr>
        <p:blipFill>
          <a:blip r:embed="rId1"/>
          <a:stretch>
            <a:fillRect/>
          </a:stretch>
        </p:blipFill>
        <p:spPr>
          <a:xfrm>
            <a:off x="1222375" y="1970088"/>
            <a:ext cx="2384425" cy="4392612"/>
          </a:xfrm>
          <a:prstGeom prst="rect">
            <a:avLst/>
          </a:prstGeom>
          <a:noFill/>
          <a:ln w="9525" cap="flat" cmpd="sng">
            <a:solidFill>
              <a:srgbClr val="4D87AD"/>
            </a:solidFill>
            <a:prstDash val="solid"/>
            <a:miter/>
            <a:headEnd type="none" w="med" len="med"/>
            <a:tailEnd type="none" w="med" len="med"/>
          </a:ln>
        </p:spPr>
      </p:pic>
      <p:pic>
        <p:nvPicPr>
          <p:cNvPr id="88078" name="图片 17" descr="7"/>
          <p:cNvPicPr>
            <a:picLocks noChangeAspect="1"/>
          </p:cNvPicPr>
          <p:nvPr/>
        </p:nvPicPr>
        <p:blipFill>
          <a:blip r:embed="rId2"/>
          <a:srcRect t="3552"/>
          <a:stretch>
            <a:fillRect/>
          </a:stretch>
        </p:blipFill>
        <p:spPr>
          <a:xfrm>
            <a:off x="4826000" y="1970088"/>
            <a:ext cx="6296025" cy="4392612"/>
          </a:xfrm>
          <a:prstGeom prst="rect">
            <a:avLst/>
          </a:prstGeom>
          <a:noFill/>
          <a:ln w="9525" cap="flat" cmpd="sng">
            <a:solidFill>
              <a:srgbClr val="4D87AD"/>
            </a:solidFill>
            <a:prstDash val="solid"/>
            <a:round/>
            <a:headEnd type="none" w="med" len="med"/>
            <a:tailEnd type="none" w="med" len="med"/>
          </a:ln>
        </p:spPr>
      </p:pic>
      <p:sp>
        <p:nvSpPr>
          <p:cNvPr id="10" name="矩形 9"/>
          <p:cNvSpPr/>
          <p:nvPr/>
        </p:nvSpPr>
        <p:spPr>
          <a:xfrm>
            <a:off x="3297238" y="4387850"/>
            <a:ext cx="431800" cy="460375"/>
          </a:xfrm>
          <a:prstGeom prst="rect">
            <a:avLst/>
          </a:prstGeom>
          <a:noFill/>
          <a:ln w="9525" cap="flat" cmpd="sng">
            <a:solidFill>
              <a:srgbClr val="C00000"/>
            </a:solidFill>
            <a:prstDash val="dash"/>
            <a:miter/>
            <a:headEnd type="none" w="med" len="med"/>
            <a:tailEnd type="none" w="med" len="med"/>
          </a:ln>
        </p:spPr>
        <p:txBody>
          <a:bodyPr lIns="91431" tIns="45715" rIns="91431" bIns="45715" anchor="ctr" anchorCtr="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en-US" sz="2400" b="1" dirty="0">
              <a:solidFill>
                <a:schemeClr val="bg1"/>
              </a:solidFill>
              <a:latin typeface="方正小标宋简体" panose="02010601030101010101" pitchFamily="65" charset="-122"/>
              <a:ea typeface="黑体" panose="02010609060101010101" charset="-122"/>
              <a:sym typeface="微软雅黑" panose="020B0503020204020204" pitchFamily="34" charset="-122"/>
            </a:endParaRPr>
          </a:p>
        </p:txBody>
      </p:sp>
      <p:sp>
        <p:nvSpPr>
          <p:cNvPr id="19"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10"/>
                                        </p:tgtEl>
                                      </p:cBhvr>
                                    </p:animEffect>
                                    <p:set>
                                      <p:cBhvr>
                                        <p:cTn id="12"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0" grpId="1"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376238" y="1122363"/>
            <a:ext cx="11323638" cy="53419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4" name="组合 48"/>
          <p:cNvGrpSpPr/>
          <p:nvPr/>
        </p:nvGrpSpPr>
        <p:grpSpPr>
          <a:xfrm>
            <a:off x="1581150" y="1892300"/>
            <a:ext cx="2665413" cy="4391025"/>
            <a:chOff x="8543478" y="1340061"/>
            <a:chExt cx="2664000" cy="4595140"/>
          </a:xfrm>
        </p:grpSpPr>
        <p:pic>
          <p:nvPicPr>
            <p:cNvPr id="90130" name="图片 2"/>
            <p:cNvPicPr>
              <a:picLocks noChangeAspect="1"/>
            </p:cNvPicPr>
            <p:nvPr/>
          </p:nvPicPr>
          <p:blipFill>
            <a:blip r:embed="rId1"/>
            <a:srcRect t="3040"/>
            <a:stretch>
              <a:fillRect/>
            </a:stretch>
          </p:blipFill>
          <p:spPr>
            <a:xfrm>
              <a:off x="8543478" y="1340061"/>
              <a:ext cx="2664000" cy="4595140"/>
            </a:xfrm>
            <a:prstGeom prst="rect">
              <a:avLst/>
            </a:prstGeom>
            <a:noFill/>
            <a:ln w="9525" cap="flat" cmpd="sng">
              <a:solidFill>
                <a:srgbClr val="4D87AD"/>
              </a:solidFill>
              <a:prstDash val="solid"/>
              <a:round/>
              <a:headEnd type="none" w="med" len="med"/>
              <a:tailEnd type="none" w="med" len="med"/>
            </a:ln>
          </p:spPr>
        </p:pic>
        <p:pic>
          <p:nvPicPr>
            <p:cNvPr id="90131" name="Picture 2"/>
            <p:cNvPicPr>
              <a:picLocks noChangeAspect="1"/>
            </p:cNvPicPr>
            <p:nvPr/>
          </p:nvPicPr>
          <p:blipFill>
            <a:blip r:embed="rId2"/>
            <a:stretch>
              <a:fillRect/>
            </a:stretch>
          </p:blipFill>
          <p:spPr>
            <a:xfrm>
              <a:off x="8543478" y="1628800"/>
              <a:ext cx="2664000" cy="3888432"/>
            </a:xfrm>
            <a:prstGeom prst="rect">
              <a:avLst/>
            </a:prstGeom>
            <a:noFill/>
            <a:ln w="9525" cap="flat" cmpd="sng">
              <a:solidFill>
                <a:srgbClr val="4D87AD"/>
              </a:solidFill>
              <a:prstDash val="solid"/>
              <a:round/>
              <a:headEnd type="none" w="med" len="med"/>
              <a:tailEnd type="none" w="med" len="med"/>
            </a:ln>
          </p:spPr>
        </p:pic>
      </p:grpSp>
      <p:pic>
        <p:nvPicPr>
          <p:cNvPr id="45" name="Picture 3"/>
          <p:cNvPicPr>
            <a:picLocks noChangeAspect="1"/>
          </p:cNvPicPr>
          <p:nvPr/>
        </p:nvPicPr>
        <p:blipFill>
          <a:blip r:embed="rId3"/>
          <a:srcRect l="2702" t="5078"/>
          <a:stretch>
            <a:fillRect/>
          </a:stretch>
        </p:blipFill>
        <p:spPr>
          <a:xfrm>
            <a:off x="7499350" y="1892300"/>
            <a:ext cx="2687638" cy="4391025"/>
          </a:xfrm>
          <a:prstGeom prst="rect">
            <a:avLst/>
          </a:prstGeom>
          <a:noFill/>
          <a:ln w="9525" cap="flat" cmpd="sng">
            <a:solidFill>
              <a:srgbClr val="4D87AD"/>
            </a:solidFill>
            <a:prstDash val="solid"/>
            <a:round/>
            <a:headEnd type="none" w="med" len="med"/>
            <a:tailEnd type="none" w="med" len="med"/>
          </a:ln>
        </p:spPr>
      </p:pic>
      <p:sp>
        <p:nvSpPr>
          <p:cNvPr id="2" name="矩形 1"/>
          <p:cNvSpPr/>
          <p:nvPr/>
        </p:nvSpPr>
        <p:spPr>
          <a:xfrm>
            <a:off x="522288" y="1270000"/>
            <a:ext cx="4378325"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汇算申报</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标准申报</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20"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5" fill="hold" nodeType="withEffect">
                                  <p:stCondLst>
                                    <p:cond delay="0"/>
                                  </p:stCondLst>
                                  <p:childTnLst>
                                    <p:animEffect transition="out" filter="randombar(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5" fill="hold" nodeType="clickEffect">
                                  <p:stCondLst>
                                    <p:cond delay="0"/>
                                  </p:stCondLst>
                                  <p:childTnLst>
                                    <p:animEffect transition="out" filter="randombar(vertical)">
                                      <p:cBhvr>
                                        <p:cTn id="11" dur="500"/>
                                        <p:tgtEl>
                                          <p:spTgt spid="45"/>
                                        </p:tgtEl>
                                      </p:cBhvr>
                                    </p:animEffect>
                                    <p:set>
                                      <p:cBhvr>
                                        <p:cTn id="12"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376238" y="1122363"/>
            <a:ext cx="11323638" cy="53419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nvSpPr>
        <p:spPr>
          <a:xfrm>
            <a:off x="522288" y="1270000"/>
            <a:ext cx="4378325"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汇算申报</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标准申报：补税</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pic>
        <p:nvPicPr>
          <p:cNvPr id="92173" name="图片 252"/>
          <p:cNvPicPr>
            <a:picLocks noChangeAspect="1"/>
          </p:cNvPicPr>
          <p:nvPr/>
        </p:nvPicPr>
        <p:blipFill>
          <a:blip r:embed="rId1"/>
          <a:stretch>
            <a:fillRect/>
          </a:stretch>
        </p:blipFill>
        <p:spPr>
          <a:xfrm>
            <a:off x="552450" y="1924050"/>
            <a:ext cx="2470150" cy="4391025"/>
          </a:xfrm>
          <a:prstGeom prst="rect">
            <a:avLst/>
          </a:prstGeom>
          <a:noFill/>
          <a:ln w="9525" cap="flat" cmpd="sng">
            <a:solidFill>
              <a:srgbClr val="49A1B2"/>
            </a:solidFill>
            <a:prstDash val="solid"/>
            <a:miter/>
            <a:headEnd type="none" w="med" len="med"/>
            <a:tailEnd type="none" w="med" len="med"/>
          </a:ln>
        </p:spPr>
      </p:pic>
      <p:pic>
        <p:nvPicPr>
          <p:cNvPr id="92174" name="图片 82"/>
          <p:cNvPicPr>
            <a:picLocks noChangeAspect="1"/>
          </p:cNvPicPr>
          <p:nvPr/>
        </p:nvPicPr>
        <p:blipFill>
          <a:blip r:embed="rId2"/>
          <a:stretch>
            <a:fillRect/>
          </a:stretch>
        </p:blipFill>
        <p:spPr>
          <a:xfrm>
            <a:off x="3397250" y="1924050"/>
            <a:ext cx="2449513" cy="4391025"/>
          </a:xfrm>
          <a:prstGeom prst="rect">
            <a:avLst/>
          </a:prstGeom>
          <a:noFill/>
          <a:ln w="9525" cap="flat" cmpd="sng">
            <a:solidFill>
              <a:srgbClr val="49A1B2"/>
            </a:solidFill>
            <a:prstDash val="solid"/>
            <a:miter/>
            <a:headEnd type="none" w="med" len="med"/>
            <a:tailEnd type="none" w="med" len="med"/>
          </a:ln>
        </p:spPr>
      </p:pic>
      <p:pic>
        <p:nvPicPr>
          <p:cNvPr id="92175" name="图片 84"/>
          <p:cNvPicPr>
            <a:picLocks noChangeAspect="1"/>
          </p:cNvPicPr>
          <p:nvPr/>
        </p:nvPicPr>
        <p:blipFill>
          <a:blip r:embed="rId3"/>
          <a:stretch>
            <a:fillRect/>
          </a:stretch>
        </p:blipFill>
        <p:spPr>
          <a:xfrm>
            <a:off x="6221413" y="1924050"/>
            <a:ext cx="2468562" cy="4391025"/>
          </a:xfrm>
          <a:prstGeom prst="rect">
            <a:avLst/>
          </a:prstGeom>
          <a:noFill/>
          <a:ln w="9525" cap="flat" cmpd="sng">
            <a:solidFill>
              <a:srgbClr val="49A1B2"/>
            </a:solidFill>
            <a:prstDash val="solid"/>
            <a:miter/>
            <a:headEnd type="none" w="med" len="med"/>
            <a:tailEnd type="none" w="med" len="med"/>
          </a:ln>
        </p:spPr>
      </p:pic>
      <p:pic>
        <p:nvPicPr>
          <p:cNvPr id="92176" name="图片 83"/>
          <p:cNvPicPr>
            <a:picLocks noChangeAspect="1"/>
          </p:cNvPicPr>
          <p:nvPr/>
        </p:nvPicPr>
        <p:blipFill>
          <a:blip r:embed="rId4"/>
          <a:stretch>
            <a:fillRect/>
          </a:stretch>
        </p:blipFill>
        <p:spPr>
          <a:xfrm>
            <a:off x="9064625" y="1924050"/>
            <a:ext cx="2466975" cy="4391025"/>
          </a:xfrm>
          <a:prstGeom prst="rect">
            <a:avLst/>
          </a:prstGeom>
          <a:noFill/>
          <a:ln w="9525" cap="flat" cmpd="sng">
            <a:solidFill>
              <a:srgbClr val="49A1B2"/>
            </a:solidFill>
            <a:prstDash val="solid"/>
            <a:miter/>
            <a:headEnd type="none" w="med" len="med"/>
            <a:tailEnd type="none" w="med" len="med"/>
          </a:ln>
        </p:spPr>
      </p:pic>
      <p:sp>
        <p:nvSpPr>
          <p:cNvPr id="20"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8"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376238" y="1122363"/>
            <a:ext cx="11323638" cy="53419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nvSpPr>
        <p:spPr>
          <a:xfrm>
            <a:off x="522288" y="1270000"/>
            <a:ext cx="4378325"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汇算申报</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标准申报：补税</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pic>
        <p:nvPicPr>
          <p:cNvPr id="94221" name="图片 25"/>
          <p:cNvPicPr>
            <a:picLocks noChangeAspect="1"/>
          </p:cNvPicPr>
          <p:nvPr/>
        </p:nvPicPr>
        <p:blipFill>
          <a:blip r:embed="rId1"/>
          <a:srcRect t="3271"/>
          <a:stretch>
            <a:fillRect/>
          </a:stretch>
        </p:blipFill>
        <p:spPr>
          <a:xfrm>
            <a:off x="6005513" y="1270000"/>
            <a:ext cx="2897187" cy="5013325"/>
          </a:xfrm>
          <a:prstGeom prst="rect">
            <a:avLst/>
          </a:prstGeom>
          <a:noFill/>
          <a:ln w="9525" cap="flat" cmpd="sng">
            <a:solidFill>
              <a:srgbClr val="49A1B2"/>
            </a:solidFill>
            <a:prstDash val="solid"/>
            <a:miter/>
            <a:headEnd type="none" w="med" len="med"/>
            <a:tailEnd type="none" w="med" len="med"/>
          </a:ln>
        </p:spPr>
      </p:pic>
      <p:sp>
        <p:nvSpPr>
          <p:cNvPr id="2" name="文本框 1"/>
          <p:cNvSpPr txBox="1"/>
          <p:nvPr/>
        </p:nvSpPr>
        <p:spPr>
          <a:xfrm>
            <a:off x="2986088" y="2559050"/>
            <a:ext cx="1914525" cy="400050"/>
          </a:xfrm>
          <a:prstGeom prst="rect">
            <a:avLst/>
          </a:prstGeom>
          <a:noFill/>
        </p:spPr>
        <p:txBody>
          <a:bodyPr>
            <a:spAutoFit/>
          </a:bodyPr>
          <a:lstStyle/>
          <a:p>
            <a:pPr marR="0" defTabSz="914400" eaLnBrk="1" hangingPunct="1">
              <a:buClrTx/>
              <a:buSzTx/>
              <a:buFontTx/>
              <a:buNone/>
              <a:defRPr/>
            </a:pPr>
            <a:r>
              <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rPr>
              <a:t>豁免申报界面</a:t>
            </a:r>
            <a:endParaRPr kumimoji="0" lang="zh-CN" altLang="en-US" sz="2000" b="1"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p:txBody>
      </p:sp>
      <p:sp>
        <p:nvSpPr>
          <p:cNvPr id="18"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9"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14"/>
          <p:cNvSpPr/>
          <p:nvPr/>
        </p:nvSpPr>
        <p:spPr>
          <a:xfrm>
            <a:off x="376238" y="1122363"/>
            <a:ext cx="11323638" cy="534193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nvSpPr>
        <p:spPr>
          <a:xfrm>
            <a:off x="522288" y="1270000"/>
            <a:ext cx="4378325" cy="460375"/>
          </a:xfrm>
          <a:prstGeom prst="rect">
            <a:avLst/>
          </a:prstGeom>
          <a:solidFill>
            <a:srgbClr val="4485AF"/>
          </a:solidFill>
          <a:effectLst>
            <a:outerShdw blurRad="50800" dist="38100" dir="2700000" algn="tl" rotWithShape="0">
              <a:prstClr val="black">
                <a:alpha val="40000"/>
              </a:prstClr>
            </a:outerShdw>
          </a:effectLst>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汇算申报</a:t>
            </a:r>
            <a:r>
              <a:rPr kumimoji="0" lang="en-US" altLang="zh-CN"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a:t>
            </a:r>
            <a:r>
              <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标准申报：退税</a:t>
            </a:r>
            <a:endParaRPr kumimoji="0" lang="zh-CN" altLang="en-US" sz="24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pic>
        <p:nvPicPr>
          <p:cNvPr id="96269" name="图片 66"/>
          <p:cNvPicPr>
            <a:picLocks noChangeAspect="1"/>
          </p:cNvPicPr>
          <p:nvPr/>
        </p:nvPicPr>
        <p:blipFill>
          <a:blip r:embed="rId1"/>
          <a:srcRect t="4735"/>
          <a:stretch>
            <a:fillRect/>
          </a:stretch>
        </p:blipFill>
        <p:spPr>
          <a:xfrm>
            <a:off x="744538" y="1868488"/>
            <a:ext cx="2881312" cy="4392612"/>
          </a:xfrm>
          <a:prstGeom prst="rect">
            <a:avLst/>
          </a:prstGeom>
          <a:noFill/>
          <a:ln w="9525" cap="flat" cmpd="sng">
            <a:solidFill>
              <a:srgbClr val="49A1B2"/>
            </a:solidFill>
            <a:prstDash val="solid"/>
            <a:miter/>
            <a:headEnd type="none" w="med" len="med"/>
            <a:tailEnd type="none" w="med" len="med"/>
          </a:ln>
        </p:spPr>
      </p:pic>
      <p:pic>
        <p:nvPicPr>
          <p:cNvPr id="96270" name="图片 13"/>
          <p:cNvPicPr>
            <a:picLocks noChangeAspect="1"/>
          </p:cNvPicPr>
          <p:nvPr/>
        </p:nvPicPr>
        <p:blipFill>
          <a:blip r:embed="rId2"/>
          <a:srcRect b="6847"/>
          <a:stretch>
            <a:fillRect/>
          </a:stretch>
        </p:blipFill>
        <p:spPr>
          <a:xfrm>
            <a:off x="8645525" y="1870075"/>
            <a:ext cx="2716213" cy="4391025"/>
          </a:xfrm>
          <a:prstGeom prst="rect">
            <a:avLst/>
          </a:prstGeom>
          <a:noFill/>
          <a:ln w="9525" cap="flat" cmpd="sng">
            <a:solidFill>
              <a:srgbClr val="49A1B2"/>
            </a:solidFill>
            <a:prstDash val="solid"/>
            <a:miter/>
            <a:headEnd type="none" w="med" len="med"/>
            <a:tailEnd type="none" w="med" len="med"/>
          </a:ln>
        </p:spPr>
      </p:pic>
      <p:pic>
        <p:nvPicPr>
          <p:cNvPr id="96271" name="图片 1"/>
          <p:cNvPicPr>
            <a:picLocks noChangeAspect="1"/>
          </p:cNvPicPr>
          <p:nvPr/>
        </p:nvPicPr>
        <p:blipFill>
          <a:blip r:embed="rId3"/>
          <a:srcRect t="3331" b="4794"/>
          <a:stretch>
            <a:fillRect/>
          </a:stretch>
        </p:blipFill>
        <p:spPr>
          <a:xfrm>
            <a:off x="4791075" y="1870075"/>
            <a:ext cx="2687638" cy="4391025"/>
          </a:xfrm>
          <a:prstGeom prst="rect">
            <a:avLst/>
          </a:prstGeom>
          <a:noFill/>
          <a:ln w="9525" cap="flat" cmpd="sng">
            <a:solidFill>
              <a:srgbClr val="49A1B2"/>
            </a:solidFill>
            <a:prstDash val="solid"/>
            <a:miter/>
            <a:headEnd type="none" w="med" len="med"/>
            <a:tailEnd type="none" w="med" len="med"/>
          </a:ln>
        </p:spPr>
      </p:pic>
      <p:sp>
        <p:nvSpPr>
          <p:cNvPr id="19"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申报操作</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矩形 27"/>
          <p:cNvSpPr/>
          <p:nvPr/>
        </p:nvSpPr>
        <p:spPr>
          <a:xfrm>
            <a:off x="569913" y="1149350"/>
            <a:ext cx="11220450" cy="4856163"/>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文本框 1"/>
          <p:cNvSpPr txBox="1">
            <a:spLocks noChangeArrowheads="1"/>
          </p:cNvSpPr>
          <p:nvPr/>
        </p:nvSpPr>
        <p:spPr bwMode="auto">
          <a:xfrm>
            <a:off x="2735263" y="2644775"/>
            <a:ext cx="5391150" cy="2327275"/>
          </a:xfrm>
          <a:prstGeom prst="rect">
            <a:avLst/>
          </a:prstGeom>
          <a:noFill/>
          <a:ln>
            <a:noFill/>
          </a:ln>
        </p:spPr>
        <p:txBody>
          <a:bodyPr>
            <a:spAutoFit/>
          </a:bodyPr>
          <a:lstStyle>
            <a:lvl1pPr marL="174625" indent="266700">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申报成功后，办理退</a:t>
            </a:r>
            <a:r>
              <a:rPr kumimoji="0" lang="en-US"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a:t>
            </a:r>
            <a:r>
              <a:rPr kumimoji="0" lang="zh-CN"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补税前，可进行作废。</a:t>
            </a:r>
            <a:endParaRPr kumimoji="0" lang="en-US"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如退税成功或缴款成功后，可进行更正申报。</a:t>
            </a:r>
            <a:endParaRPr kumimoji="0" lang="en-US"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一个月只能更正作废</a:t>
            </a:r>
            <a:r>
              <a:rPr kumimoji="0" lang="en-US"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5</a:t>
            </a:r>
            <a:r>
              <a:rPr kumimoji="0" lang="zh-CN"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次，</a:t>
            </a:r>
            <a:r>
              <a:rPr kumimoji="0" lang="zh-CN" altLang="zh-CN"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超过</a:t>
            </a:r>
            <a:r>
              <a:rPr kumimoji="0" lang="en-US" altLang="zh-CN"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5</a:t>
            </a:r>
            <a:r>
              <a:rPr kumimoji="0" lang="zh-CN" altLang="zh-CN"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次后</a:t>
            </a:r>
            <a:r>
              <a:rPr kumimoji="0" lang="zh-CN"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如需更正作废，需前往</a:t>
            </a:r>
            <a:r>
              <a:rPr kumimoji="0" lang="zh-CN" altLang="en-US"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办税服务厅</a:t>
            </a:r>
            <a:r>
              <a:rPr kumimoji="0" lang="zh-CN"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处理，</a:t>
            </a:r>
            <a:r>
              <a:rPr kumimoji="0" lang="zh-CN" altLang="en-US"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请</a:t>
            </a:r>
            <a:r>
              <a:rPr kumimoji="0" lang="zh-CN" altLang="zh-CN" sz="2000" b="0" i="0" u="none" strike="noStrike" kern="1200" cap="none" spc="0" normalizeH="0" baseline="0" noProof="0" dirty="0">
                <a:ln>
                  <a:noFill/>
                </a:ln>
                <a:solidFill>
                  <a:srgbClr val="000000"/>
                </a:solidFill>
                <a:effectLst/>
                <a:uLnTx/>
                <a:uFillTx/>
                <a:latin typeface="仿宋_GB2312" panose="02010609030101010101" charset="-122"/>
                <a:ea typeface="仿宋_GB2312" panose="02010609030101010101" charset="-122"/>
                <a:cs typeface="宋体" panose="02010600030101010101" pitchFamily="2" charset="-122"/>
              </a:rPr>
              <a:t>谨慎操作。</a:t>
            </a:r>
            <a:endParaRPr kumimoji="0" lang="zh-CN" altLang="zh-CN"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endParaRPr>
          </a:p>
        </p:txBody>
      </p:sp>
      <p:sp>
        <p:nvSpPr>
          <p:cNvPr id="34" name="文本框 33"/>
          <p:cNvSpPr txBox="1"/>
          <p:nvPr/>
        </p:nvSpPr>
        <p:spPr>
          <a:xfrm>
            <a:off x="674688" y="1381125"/>
            <a:ext cx="4340225" cy="461963"/>
          </a:xfrm>
          <a:prstGeom prst="rect">
            <a:avLst/>
          </a:prstGeom>
          <a:solidFill>
            <a:srgbClr val="4D87AD"/>
          </a:solidFill>
        </p:spPr>
        <p:txBody>
          <a:bodyPr>
            <a:spAutoFit/>
          </a:bodyPr>
          <a:lstStyle/>
          <a:p>
            <a:pPr marR="0" algn="ctr" defTabSz="914400" eaLnBrk="1" fontAlgn="auto" hangingPunct="1">
              <a:buClrTx/>
              <a:buSzTx/>
              <a:buFontTx/>
              <a:buNone/>
              <a:defRPr/>
            </a:pPr>
            <a:r>
              <a:rPr kumimoji="0" lang="zh-CN" altLang="en-US"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发现申报错误，如何处理？</a:t>
            </a:r>
            <a:endParaRPr kumimoji="0" lang="zh-CN" altLang="zh-CN" sz="2400" b="1"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
        <p:nvSpPr>
          <p:cNvPr id="35"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注意事项</a:t>
            </a:r>
            <a:endParaRPr kumimoji="0" lang="zh-CN" altLang="en-US"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6"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7"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文本框 2"/>
          <p:cNvSpPr txBox="1">
            <a:spLocks noChangeArrowheads="1"/>
          </p:cNvSpPr>
          <p:nvPr>
            <p:custDataLst>
              <p:tags r:id="rId1"/>
            </p:custDataLst>
          </p:nvPr>
        </p:nvSpPr>
        <p:spPr bwMode="auto">
          <a:xfrm>
            <a:off x="1568450" y="1816100"/>
            <a:ext cx="4205288" cy="2646045"/>
          </a:xfrm>
          <a:prstGeom prst="rect">
            <a:avLst/>
          </a:prstGeom>
          <a:noFill/>
          <a:ln>
            <a:noFill/>
          </a:ln>
          <a:effectLst>
            <a:outerShdw blurRad="50800" dist="38100" dir="2700000" algn="tl" rotWithShape="0">
              <a:prstClr val="black">
                <a:alpha val="40000"/>
              </a:prstClr>
            </a:outerShdw>
          </a:effec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6600" b="1" i="0" u="none" strike="noStrike" kern="1200" cap="none" spc="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04</a:t>
            </a:r>
            <a:endParaRPr kumimoji="0" lang="en-US" altLang="zh-CN" sz="16600" b="1" i="0" u="none" strike="noStrike" kern="1200" cap="none" spc="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cxnSp>
        <p:nvCxnSpPr>
          <p:cNvPr id="7" name="直接连接符 6"/>
          <p:cNvCxnSpPr/>
          <p:nvPr>
            <p:custDataLst>
              <p:tags r:id="rId2"/>
            </p:custDataLst>
          </p:nvPr>
        </p:nvCxnSpPr>
        <p:spPr>
          <a:xfrm>
            <a:off x="5465763" y="3594100"/>
            <a:ext cx="5249863" cy="0"/>
          </a:xfrm>
          <a:prstGeom prst="line">
            <a:avLst/>
          </a:prstGeom>
          <a:ln w="28575">
            <a:solidFill>
              <a:srgbClr val="4485AF"/>
            </a:solidFill>
            <a:headEnd type="ova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文本框 8"/>
          <p:cNvSpPr txBox="1">
            <a:spLocks noChangeArrowheads="1"/>
          </p:cNvSpPr>
          <p:nvPr>
            <p:custDataLst>
              <p:tags r:id="rId3"/>
            </p:custDataLst>
          </p:nvPr>
        </p:nvSpPr>
        <p:spPr bwMode="auto">
          <a:xfrm>
            <a:off x="5411788" y="2689225"/>
            <a:ext cx="5303838" cy="719138"/>
          </a:xfrm>
          <a:prstGeom prst="rect">
            <a:avLst/>
          </a:prstGeom>
          <a:noFill/>
          <a:ln>
            <a:noFill/>
          </a:ln>
          <a:effectLst>
            <a:outerShdw blurRad="50800" dist="38100" dir="2700000" algn="tl" rotWithShape="0">
              <a:prstClr val="black">
                <a:alpha val="40000"/>
              </a:prstClr>
            </a:outerShdw>
          </a:effec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1">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百问百答</a:t>
            </a:r>
            <a:endParaRPr kumimoji="0" lang="zh-CN" altLang="en-US" sz="4800" b="1" i="0" u="none" strike="noStrike" kern="1200" cap="none" spc="0" normalizeH="0" baseline="0" noProof="1">
              <a:ln>
                <a:noFill/>
              </a:ln>
              <a:solidFill>
                <a:srgbClr val="4485AF"/>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
        <p:nvSpPr>
          <p:cNvPr id="10" name="文本框 9"/>
          <p:cNvSpPr txBox="1">
            <a:spLocks noChangeArrowheads="1"/>
          </p:cNvSpPr>
          <p:nvPr>
            <p:custDataLst>
              <p:tags r:id="rId4"/>
            </p:custDataLst>
          </p:nvPr>
        </p:nvSpPr>
        <p:spPr bwMode="auto">
          <a:xfrm>
            <a:off x="5411788" y="3756025"/>
            <a:ext cx="5332413" cy="404813"/>
          </a:xfrm>
          <a:prstGeom prst="rect">
            <a:avLst/>
          </a:prstGeom>
          <a:noFill/>
          <a:ln>
            <a:noFill/>
          </a:ln>
          <a:effectLst>
            <a:outerShdw blurRad="50800" dist="38100" dir="2700000" algn="tl" rotWithShape="0">
              <a:prstClr val="black">
                <a:alpha val="40000"/>
              </a:prstClr>
            </a:outerShdw>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2000" b="1" i="0" u="none" strike="noStrike" kern="1200" cap="none" spc="15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rPr>
              <a:t>2021年度个人所得税综合所得汇算清缴</a:t>
            </a:r>
            <a:endParaRPr kumimoji="0" lang="zh-CN" altLang="en-US" sz="2000" b="1" i="0" u="none" strike="noStrike" kern="1200" cap="none" spc="150" normalizeH="0" baseline="0" noProof="1">
              <a:ln>
                <a:noFill/>
              </a:ln>
              <a:solidFill>
                <a:srgbClr val="4485AF"/>
              </a:solidFill>
              <a:effectLst/>
              <a:uLnTx/>
              <a:uFillTx/>
              <a:latin typeface="方正小标宋简体" panose="02010601030101010101" pitchFamily="65" charset="-122"/>
              <a:ea typeface="方正小标宋简体" panose="02010601030101010101" pitchFamily="65" charset="-122"/>
              <a:cs typeface="Times New Roman" panose="02020603050405020304" pitchFamily="18" charset="0"/>
            </a:endParaRPr>
          </a:p>
        </p:txBody>
      </p:sp>
      <p:sp>
        <p:nvSpPr>
          <p:cNvPr id="15" name="矩形 6"/>
          <p:cNvSpPr>
            <a:spLocks noChangeArrowheads="1"/>
          </p:cNvSpPr>
          <p:nvPr/>
        </p:nvSpPr>
        <p:spPr bwMode="auto">
          <a:xfrm>
            <a:off x="0" y="6288088"/>
            <a:ext cx="12209463" cy="601663"/>
          </a:xfrm>
          <a:prstGeom prst="rect">
            <a:avLst/>
          </a:prstGeom>
          <a:solidFill>
            <a:srgbClr val="4D87AD"/>
          </a:solidFill>
          <a:ln>
            <a:noFill/>
          </a:ln>
        </p:spPr>
        <p:txBody>
          <a:bodyPr anchor="ctr"/>
          <a:lstStyle>
            <a:lvl1pPr eaLnBrk="0" hangingPunct="0">
              <a:defRPr sz="2100">
                <a:solidFill>
                  <a:schemeClr val="tx1"/>
                </a:solidFill>
                <a:latin typeface="Arial" panose="020B0604020202020204" pitchFamily="34" charset="0"/>
                <a:ea typeface="宋体" panose="02010600030101010101" pitchFamily="2" charset="-122"/>
              </a:defRPr>
            </a:lvl1pPr>
            <a:lvl2pPr marL="742950" indent="-285750" eaLnBrk="0" hangingPunct="0">
              <a:defRPr sz="2100">
                <a:solidFill>
                  <a:schemeClr val="tx1"/>
                </a:solidFill>
                <a:latin typeface="Arial" panose="020B0604020202020204" pitchFamily="34" charset="0"/>
                <a:ea typeface="宋体" panose="02010600030101010101" pitchFamily="2" charset="-122"/>
              </a:defRPr>
            </a:lvl2pPr>
            <a:lvl3pPr marL="1143000" indent="-228600" eaLnBrk="0" hangingPunct="0">
              <a:defRPr sz="2100">
                <a:solidFill>
                  <a:schemeClr val="tx1"/>
                </a:solidFill>
                <a:latin typeface="Arial" panose="020B0604020202020204" pitchFamily="34" charset="0"/>
                <a:ea typeface="宋体" panose="02010600030101010101" pitchFamily="2" charset="-122"/>
              </a:defRPr>
            </a:lvl3pPr>
            <a:lvl4pPr marL="1600200" indent="-228600" eaLnBrk="0" hangingPunct="0">
              <a:defRPr sz="2100">
                <a:solidFill>
                  <a:schemeClr val="tx1"/>
                </a:solidFill>
                <a:latin typeface="Arial" panose="020B0604020202020204" pitchFamily="34" charset="0"/>
                <a:ea typeface="宋体" panose="02010600030101010101" pitchFamily="2" charset="-122"/>
              </a:defRPr>
            </a:lvl4pPr>
            <a:lvl5pPr marL="2057400" indent="-228600" eaLnBrk="0" hangingPunct="0">
              <a:defRPr sz="2100">
                <a:solidFill>
                  <a:schemeClr val="tx1"/>
                </a:solidFill>
                <a:latin typeface="Arial" panose="020B0604020202020204" pitchFamily="34" charset="0"/>
                <a:ea typeface="宋体" panose="02010600030101010101" pitchFamily="2" charset="-122"/>
              </a:defRPr>
            </a:lvl5pPr>
            <a:lvl6pPr marL="25146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6pPr>
            <a:lvl7pPr marL="29718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7pPr>
            <a:lvl8pPr marL="34290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8pPr>
            <a:lvl9pPr marL="3886200" indent="-228600" defTabSz="1089025" eaLnBrk="0" fontAlgn="base" hangingPunct="0">
              <a:spcBef>
                <a:spcPct val="0"/>
              </a:spcBef>
              <a:spcAft>
                <a:spcPct val="0"/>
              </a:spcAft>
              <a:buFont typeface="Arial" panose="020B0604020202020204" pitchFamily="34" charset="0"/>
              <a:defRPr sz="21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2400"/>
              </a:spcBef>
              <a:spcAft>
                <a:spcPts val="0"/>
              </a:spcAft>
              <a:buClrTx/>
              <a:buSzTx/>
              <a:buFontTx/>
              <a:buNone/>
              <a:defRPr/>
            </a:pPr>
            <a:endParaRPr kumimoji="0" lang="zh-CN" altLang="zh-CN" sz="21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华文行楷" panose="02010800040101010101" pitchFamily="2" charset="-122"/>
              <a:ea typeface="华文行楷" panose="02010800040101010101" pitchFamily="2" charset="-122"/>
              <a:cs typeface="+mn-cs"/>
              <a:sym typeface="宋体" panose="02010600030101010101" pitchFamily="2" charset="-122"/>
            </a:endParaRPr>
          </a:p>
        </p:txBody>
      </p:sp>
      <p:cxnSp>
        <p:nvCxnSpPr>
          <p:cNvPr id="16" name="直接连接符 15"/>
          <p:cNvCxnSpPr/>
          <p:nvPr/>
        </p:nvCxnSpPr>
        <p:spPr>
          <a:xfrm>
            <a:off x="-87312" y="6348413"/>
            <a:ext cx="122967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1"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2"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3"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4"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6"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7"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8"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9"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8" name="矩形 27"/>
          <p:cNvSpPr/>
          <p:nvPr/>
        </p:nvSpPr>
        <p:spPr>
          <a:xfrm>
            <a:off x="327025" y="1227138"/>
            <a:ext cx="11610975" cy="5081588"/>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327" name="MH_SubTitle_1"/>
          <p:cNvSpPr txBox="1"/>
          <p:nvPr>
            <p:custDataLst>
              <p:tags r:id="rId1"/>
            </p:custDataLst>
          </p:nvPr>
        </p:nvSpPr>
        <p:spPr>
          <a:xfrm>
            <a:off x="796925" y="1643063"/>
            <a:ext cx="10682288"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30" name="文本框 29"/>
          <p:cNvSpPr txBox="1"/>
          <p:nvPr/>
        </p:nvSpPr>
        <p:spPr>
          <a:xfrm>
            <a:off x="796925" y="1712595"/>
            <a:ext cx="5029200" cy="460375"/>
          </a:xfrm>
          <a:prstGeom prst="rect">
            <a:avLst/>
          </a:prstGeom>
          <a:solidFill>
            <a:srgbClr val="4D87AD"/>
          </a:solidFill>
        </p:spPr>
        <p:txBody>
          <a:bodyPr wrap="square">
            <a:spAutoFit/>
          </a:bodyPr>
          <a:lstStyle/>
          <a:p>
            <a:pPr marR="0" algn="ctr" defTabSz="914400" eaLnBrk="1" fontAlgn="auto" hangingPunct="1">
              <a:buClrTx/>
              <a:buSzTx/>
              <a:buFontTx/>
              <a:buNone/>
              <a:defRPr/>
            </a:pPr>
            <a:r>
              <a:rPr kumimoji="0" lang="zh-CN" altLang="en-US"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什么是综合所得？什么是分类所得？</a:t>
            </a:r>
            <a:endParaRPr kumimoji="0" lang="zh-CN" altLang="zh-CN"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
        <p:nvSpPr>
          <p:cNvPr id="13329" name="文本框 26"/>
          <p:cNvSpPr txBox="1"/>
          <p:nvPr/>
        </p:nvSpPr>
        <p:spPr>
          <a:xfrm>
            <a:off x="967105" y="2514918"/>
            <a:ext cx="10258425" cy="14763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50000"/>
              </a:lnSpc>
              <a:spcBef>
                <a:spcPct val="0"/>
              </a:spcBef>
              <a:buFontTx/>
              <a:buNone/>
            </a:pPr>
            <a:r>
              <a:rPr lang="zh-CN" altLang="zh-CN" sz="2000" dirty="0">
                <a:latin typeface="仿宋_GB2312" panose="02010609030101010101" charset="-122"/>
                <a:ea typeface="仿宋_GB2312" panose="02010609030101010101" charset="-122"/>
              </a:rPr>
              <a:t>《中华人民共和国个人所得税法》第二条 </a:t>
            </a:r>
            <a:r>
              <a:rPr lang="en-US" altLang="zh-CN" sz="2000" dirty="0">
                <a:latin typeface="仿宋_GB2312" panose="02010609030101010101" charset="-122"/>
                <a:ea typeface="仿宋_GB2312" panose="02010609030101010101" charset="-122"/>
              </a:rPr>
              <a:t> </a:t>
            </a:r>
            <a:r>
              <a:rPr lang="zh-CN" altLang="zh-CN" sz="2000" dirty="0">
                <a:latin typeface="仿宋_GB2312" panose="02010609030101010101" charset="-122"/>
                <a:ea typeface="仿宋_GB2312" panose="02010609030101010101" charset="-122"/>
              </a:rPr>
              <a:t>下列各项个人所得，应当缴纳个人所得税：</a:t>
            </a:r>
            <a:endParaRPr lang="en-US" altLang="zh-CN" sz="2000" dirty="0">
              <a:latin typeface="仿宋_GB2312" panose="02010609030101010101" charset="-122"/>
              <a:ea typeface="仿宋_GB2312" panose="02010609030101010101" charset="-122"/>
            </a:endParaRPr>
          </a:p>
          <a:p>
            <a:pPr marL="0" lvl="0" indent="0" eaLnBrk="1" hangingPunct="1">
              <a:lnSpc>
                <a:spcPct val="150000"/>
              </a:lnSpc>
              <a:spcBef>
                <a:spcPct val="0"/>
              </a:spcBef>
              <a:buFontTx/>
              <a:buNone/>
            </a:pPr>
            <a:r>
              <a:rPr lang="zh-CN" altLang="zh-CN" sz="2000" dirty="0">
                <a:latin typeface="仿宋_GB2312" panose="02010609030101010101" charset="-122"/>
                <a:ea typeface="仿宋_GB2312" panose="02010609030101010101" charset="-122"/>
              </a:rPr>
              <a:t>工资、薪金所得；劳务报酬所得；稿酬所得；特许权使用费所得；</a:t>
            </a:r>
            <a:r>
              <a:rPr lang="zh-CN" altLang="en-US" sz="2000" dirty="0">
                <a:latin typeface="仿宋_GB2312" panose="02010609030101010101" charset="-122"/>
                <a:ea typeface="仿宋_GB2312" panose="02010609030101010101" charset="-122"/>
              </a:rPr>
              <a:t>（综合所得）</a:t>
            </a:r>
            <a:r>
              <a:rPr lang="zh-CN" altLang="zh-CN" sz="2000" dirty="0">
                <a:latin typeface="仿宋_GB2312" panose="02010609030101010101" charset="-122"/>
                <a:ea typeface="仿宋_GB2312" panose="02010609030101010101" charset="-122"/>
              </a:rPr>
              <a:t>经营所得；利息、股息、红利所得；财产租赁所得；财产转让所得；偶然所得</a:t>
            </a:r>
            <a:r>
              <a:rPr lang="zh-CN" altLang="en-US" sz="2000" dirty="0">
                <a:latin typeface="仿宋_GB2312" panose="02010609030101010101" charset="-122"/>
                <a:ea typeface="仿宋_GB2312" panose="02010609030101010101" charset="-122"/>
              </a:rPr>
              <a:t>（分类所得）</a:t>
            </a:r>
            <a:endParaRPr lang="zh-CN" altLang="zh-CN" sz="2000" dirty="0">
              <a:latin typeface="仿宋_GB2312" panose="02010609030101010101" charset="-122"/>
              <a:ea typeface="仿宋_GB2312" panose="02010609030101010101" charset="-122"/>
            </a:endParaRPr>
          </a:p>
        </p:txBody>
      </p:sp>
      <p:sp>
        <p:nvSpPr>
          <p:cNvPr id="23571" name="文本框 18"/>
          <p:cNvSpPr txBox="1"/>
          <p:nvPr/>
        </p:nvSpPr>
        <p:spPr>
          <a:xfrm>
            <a:off x="2164080" y="4265930"/>
            <a:ext cx="7734935" cy="175323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174625" lvl="0" indent="0" algn="just" eaLnBrk="1" hangingPunct="1">
              <a:lnSpc>
                <a:spcPct val="150000"/>
              </a:lnSpc>
              <a:spcBef>
                <a:spcPct val="0"/>
              </a:spcBef>
              <a:buFontTx/>
              <a:buNone/>
            </a:pPr>
            <a:r>
              <a:rPr lang="zh-CN" altLang="zh-CN" sz="1800" dirty="0">
                <a:latin typeface="仿宋_GB2312" panose="02010609030101010101" charset="-122"/>
                <a:ea typeface="仿宋_GB2312" panose="02010609030101010101" charset="-122"/>
              </a:rPr>
              <a:t>工资、薪金所得：</a:t>
            </a:r>
            <a:r>
              <a:rPr lang="zh-CN" altLang="zh-CN" sz="1800" dirty="0">
                <a:latin typeface="仿宋_GB2312" panose="02010609030101010101" charset="-122"/>
                <a:ea typeface="仿宋_GB2312" panose="02010609030101010101" charset="-122"/>
                <a:sym typeface="+mn-ea"/>
              </a:rPr>
              <a:t>因任职受雇取得所得收入</a:t>
            </a:r>
            <a:r>
              <a:rPr lang="zh-CN" altLang="zh-CN" sz="1800" dirty="0">
                <a:latin typeface="仿宋_GB2312" panose="02010609030101010101" charset="-122"/>
                <a:ea typeface="仿宋_GB2312" panose="02010609030101010101" charset="-122"/>
              </a:rPr>
              <a:t>                           </a:t>
            </a:r>
            <a:endParaRPr lang="zh-CN" altLang="zh-CN" sz="1800" dirty="0">
              <a:latin typeface="仿宋_GB2312" panose="02010609030101010101" charset="-122"/>
              <a:ea typeface="仿宋_GB2312" panose="02010609030101010101" charset="-122"/>
            </a:endParaRPr>
          </a:p>
          <a:p>
            <a:pPr marL="174625" lvl="0" indent="0" algn="just" eaLnBrk="1" hangingPunct="1">
              <a:lnSpc>
                <a:spcPct val="150000"/>
              </a:lnSpc>
              <a:spcBef>
                <a:spcPct val="0"/>
              </a:spcBef>
              <a:buFontTx/>
              <a:buNone/>
            </a:pPr>
            <a:r>
              <a:rPr lang="zh-CN" altLang="zh-CN" sz="1800" dirty="0">
                <a:latin typeface="仿宋_GB2312" panose="02010609030101010101" charset="-122"/>
                <a:ea typeface="仿宋_GB2312" panose="02010609030101010101" charset="-122"/>
              </a:rPr>
              <a:t>劳务报酬所得：</a:t>
            </a:r>
            <a:r>
              <a:rPr lang="zh-CN" altLang="zh-CN" sz="1800" dirty="0">
                <a:latin typeface="仿宋_GB2312" panose="02010609030101010101" charset="-122"/>
                <a:ea typeface="仿宋_GB2312" panose="02010609030101010101" charset="-122"/>
                <a:sym typeface="+mn-lt"/>
              </a:rPr>
              <a:t>个人提供独立性劳务取得所得</a:t>
            </a:r>
            <a:endParaRPr lang="zh-CN" altLang="zh-CN" sz="1800" dirty="0">
              <a:latin typeface="仿宋_GB2312" panose="02010609030101010101" charset="-122"/>
              <a:ea typeface="仿宋_GB2312" panose="02010609030101010101" charset="-122"/>
              <a:sym typeface="+mn-lt"/>
            </a:endParaRPr>
          </a:p>
          <a:p>
            <a:pPr marL="174625" lvl="0" indent="0" algn="just" eaLnBrk="1" hangingPunct="1">
              <a:lnSpc>
                <a:spcPct val="150000"/>
              </a:lnSpc>
              <a:spcBef>
                <a:spcPct val="0"/>
              </a:spcBef>
              <a:buFontTx/>
              <a:buNone/>
            </a:pPr>
            <a:r>
              <a:rPr lang="zh-CN" altLang="zh-CN" sz="1800" dirty="0">
                <a:latin typeface="仿宋_GB2312" panose="02010609030101010101" charset="-122"/>
                <a:ea typeface="仿宋_GB2312" panose="02010609030101010101" charset="-122"/>
              </a:rPr>
              <a:t>稿酬所得：</a:t>
            </a:r>
            <a:r>
              <a:rPr lang="zh-CN" altLang="zh-CN" sz="1800" dirty="0">
                <a:latin typeface="仿宋_GB2312" panose="02010609030101010101" charset="-122"/>
                <a:ea typeface="仿宋_GB2312" panose="02010609030101010101" charset="-122"/>
                <a:sym typeface="+mn-ea"/>
              </a:rPr>
              <a:t>个人出版发表作品所得</a:t>
            </a:r>
            <a:endParaRPr lang="zh-CN" altLang="zh-CN" sz="1800" dirty="0">
              <a:latin typeface="仿宋_GB2312" panose="02010609030101010101" charset="-122"/>
              <a:ea typeface="仿宋_GB2312" panose="02010609030101010101" charset="-122"/>
              <a:sym typeface="+mn-ea"/>
            </a:endParaRPr>
          </a:p>
          <a:p>
            <a:pPr marL="174625" lvl="0" indent="0" algn="just" eaLnBrk="1" hangingPunct="1">
              <a:lnSpc>
                <a:spcPct val="150000"/>
              </a:lnSpc>
              <a:spcBef>
                <a:spcPct val="0"/>
              </a:spcBef>
              <a:buFontTx/>
              <a:buNone/>
            </a:pPr>
            <a:r>
              <a:rPr lang="zh-CN" altLang="zh-CN" sz="1800" dirty="0">
                <a:latin typeface="仿宋_GB2312" panose="02010609030101010101" charset="-122"/>
                <a:ea typeface="仿宋_GB2312" panose="02010609030101010101" charset="-122"/>
              </a:rPr>
              <a:t>特许权使用费所得：</a:t>
            </a:r>
            <a:r>
              <a:rPr lang="zh-CN" altLang="zh-CN" sz="1800" dirty="0">
                <a:latin typeface="仿宋_GB2312" panose="02010609030101010101" charset="-122"/>
                <a:ea typeface="仿宋_GB2312" panose="02010609030101010101" charset="-122"/>
                <a:sym typeface="+mn-ea"/>
              </a:rPr>
              <a:t>个人提供专利著作等所得</a:t>
            </a:r>
            <a:endParaRPr lang="zh-CN" altLang="zh-CN" sz="1800" dirty="0">
              <a:latin typeface="仿宋_GB2312" panose="02010609030101010101" charset="-122"/>
              <a:ea typeface="仿宋_GB2312" panose="02010609030101010101" charset="-122"/>
              <a:sym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21"/>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9"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0"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7" name="文本框 1"/>
          <p:cNvSpPr txBox="1">
            <a:spLocks noChangeArrowheads="1"/>
          </p:cNvSpPr>
          <p:nvPr/>
        </p:nvSpPr>
        <p:spPr bwMode="auto">
          <a:xfrm>
            <a:off x="2848610" y="5268913"/>
            <a:ext cx="6049963" cy="481013"/>
          </a:xfrm>
          <a:prstGeom prst="rect">
            <a:avLst/>
          </a:prstGeom>
          <a:noFill/>
          <a:ln>
            <a:noFill/>
          </a:ln>
        </p:spPr>
        <p:txBody>
          <a:bodyPr>
            <a:spAutoFit/>
          </a:bodyPr>
          <a:lstStyle>
            <a:lvl1pPr marL="174625" indent="266700">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扫码获取：个人所得税综合所得汇算清缴百问百答</a:t>
            </a:r>
            <a:endParaRPr kumimoji="0" lang="zh-CN" altLang="zh-CN" sz="2000" b="1"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endParaRPr>
          </a:p>
        </p:txBody>
      </p:sp>
      <p:sp>
        <p:nvSpPr>
          <p:cNvPr id="21" name="矩形 7"/>
          <p:cNvSpPr>
            <a:spLocks noChangeArrowheads="1"/>
          </p:cNvSpPr>
          <p:nvPr/>
        </p:nvSpPr>
        <p:spPr bwMode="auto">
          <a:xfrm>
            <a:off x="522288" y="258763"/>
            <a:ext cx="206851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黑体" panose="02010609060101010101" charset="-122"/>
              </a:rPr>
              <a:t>百问百答</a:t>
            </a:r>
            <a:endParaRPr kumimoji="0" lang="zh-CN" altLang="en-US" sz="2400" b="1" i="0" u="none" strike="noStrike" kern="1200" cap="none" spc="0" normalizeH="0" baseline="0" noProof="1">
              <a:ln>
                <a:noFill/>
              </a:ln>
              <a:solidFill>
                <a:srgbClr val="FFFFFF"/>
              </a:solidFill>
              <a:effectLst/>
              <a:uLnTx/>
              <a:uFillTx/>
              <a:latin typeface="黑体" panose="02010609060101010101" charset="-122"/>
              <a:ea typeface="黑体" panose="02010609060101010101" charset="-122"/>
              <a:cs typeface="黑体" panose="02010609060101010101" charset="-122"/>
            </a:endParaRPr>
          </a:p>
        </p:txBody>
      </p:sp>
      <p:sp>
        <p:nvSpPr>
          <p:cNvPr id="28"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1"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pic>
        <p:nvPicPr>
          <p:cNvPr id="2" name="图片 1" descr="29_d8689354f33644969a827b1d5e42d423 (1)(1)"/>
          <p:cNvPicPr>
            <a:picLocks noChangeAspect="1"/>
          </p:cNvPicPr>
          <p:nvPr/>
        </p:nvPicPr>
        <p:blipFill>
          <a:blip r:embed="rId1"/>
          <a:stretch>
            <a:fillRect/>
          </a:stretch>
        </p:blipFill>
        <p:spPr>
          <a:xfrm>
            <a:off x="4249420" y="2127250"/>
            <a:ext cx="2720975" cy="27209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MH_Text_1"/>
          <p:cNvSpPr/>
          <p:nvPr>
            <p:custDataLst>
              <p:tags r:id="rId1"/>
            </p:custDataLst>
          </p:nvPr>
        </p:nvSpPr>
        <p:spPr>
          <a:xfrm>
            <a:off x="0" y="2303463"/>
            <a:ext cx="12192000" cy="2192338"/>
          </a:xfrm>
          <a:prstGeom prst="rect">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lIns="5004000" tIns="108000" rIns="396000" anchor="ctr">
            <a:normAutofit/>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1">
              <a:ln>
                <a:noFill/>
              </a:ln>
              <a:solidFill>
                <a:srgbClr val="FFFFFF"/>
              </a:solidFill>
              <a:effectLst/>
              <a:uLnTx/>
              <a:uFillTx/>
              <a:latin typeface="+mn-lt"/>
              <a:ea typeface="+mn-ea"/>
              <a:cs typeface="+mn-cs"/>
            </a:endParaRPr>
          </a:p>
        </p:txBody>
      </p:sp>
      <p:sp>
        <p:nvSpPr>
          <p:cNvPr id="4" name="MH_Other_1"/>
          <p:cNvSpPr/>
          <p:nvPr>
            <p:custDataLst>
              <p:tags r:id="rId2"/>
            </p:custDataLst>
          </p:nvPr>
        </p:nvSpPr>
        <p:spPr>
          <a:xfrm>
            <a:off x="-25400" y="4538663"/>
            <a:ext cx="12384088" cy="107950"/>
          </a:xfrm>
          <a:prstGeom prst="rect">
            <a:avLst/>
          </a:prstGeom>
          <a:solidFill>
            <a:srgbClr val="4485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矩形 31"/>
          <p:cNvSpPr/>
          <p:nvPr/>
        </p:nvSpPr>
        <p:spPr>
          <a:xfrm>
            <a:off x="0" y="2436813"/>
            <a:ext cx="12192000" cy="1779588"/>
          </a:xfrm>
          <a:prstGeom prst="rect">
            <a:avLst/>
          </a:prstGeom>
        </p:spPr>
        <p:txBody>
          <a:bodyPr>
            <a:spAutoFit/>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zh-CN" altLang="en-US" sz="96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rPr>
              <a:t>谢 谢！</a:t>
            </a:r>
            <a:endParaRPr kumimoji="0" lang="zh-CN" altLang="en-US" sz="9600" b="1" i="0" u="none" strike="noStrike" kern="1200" cap="none" spc="0" normalizeH="0" baseline="0" noProof="1">
              <a:ln>
                <a:noFill/>
              </a:ln>
              <a:solidFill>
                <a:schemeClr val="bg1"/>
              </a:solidFill>
              <a:effectLst>
                <a:outerShdw blurRad="38100" dist="38100" dir="2700000" algn="tl">
                  <a:srgbClr val="000000">
                    <a:alpha val="43137"/>
                  </a:srgbClr>
                </a:outerShdw>
              </a:effectLst>
              <a:uLnTx/>
              <a:uFillTx/>
              <a:latin typeface="方正小标宋简体" panose="02010601030101010101" pitchFamily="65" charset="-122"/>
              <a:ea typeface="方正小标宋简体" panose="02010601030101010101" pitchFamily="65" charset="-122"/>
              <a:cs typeface="+mn-cs"/>
            </a:endParaRPr>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2"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3"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4"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6"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7"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8"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9"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0"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1"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8" name="矩形 27"/>
          <p:cNvSpPr/>
          <p:nvPr/>
        </p:nvSpPr>
        <p:spPr>
          <a:xfrm>
            <a:off x="327025" y="1227138"/>
            <a:ext cx="11610975" cy="4648200"/>
          </a:xfrm>
          <a:prstGeom prst="rect">
            <a:avLst/>
          </a:prstGeom>
          <a:noFill/>
          <a:ln>
            <a:solidFill>
              <a:srgbClr val="448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2" name="MH_Other_1"/>
          <p:cNvSpPr/>
          <p:nvPr>
            <p:custDataLst>
              <p:tags r:id="rId1"/>
            </p:custDataLst>
          </p:nvPr>
        </p:nvSpPr>
        <p:spPr bwMode="auto">
          <a:xfrm>
            <a:off x="811213" y="2622550"/>
            <a:ext cx="647700" cy="469900"/>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1</a:t>
            </a:r>
            <a:endParaRPr kumimoji="0" lang="zh-CN" altLang="en-US" sz="18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100" name="文本框 99"/>
          <p:cNvSpPr txBox="1"/>
          <p:nvPr/>
        </p:nvSpPr>
        <p:spPr>
          <a:xfrm>
            <a:off x="1712913" y="4084638"/>
            <a:ext cx="9661525" cy="1425575"/>
          </a:xfrm>
          <a:prstGeom prst="rect">
            <a:avLst/>
          </a:prstGeom>
          <a:noFill/>
          <a:ln w="9525">
            <a:noFill/>
          </a:ln>
        </p:spPr>
        <p:txBody>
          <a:bodyPr>
            <a:spAutoFit/>
          </a:bodyPr>
          <a:lstStyle/>
          <a:p>
            <a:pPr marR="0" defTabSz="914400" eaLnBrk="1" fontAlgn="auto" hangingPunct="1">
              <a:lnSpc>
                <a:spcPct val="150000"/>
              </a:lnSpc>
              <a:buClrTx/>
              <a:buSzTx/>
              <a:buFontTx/>
              <a:buNone/>
              <a:defRPr/>
            </a:pPr>
            <a:r>
              <a:rPr kumimoji="0" lang="zh-CN" sz="2000" u="sng" kern="1200" cap="none" spc="0" normalizeH="0" baseline="0" noProof="1">
                <a:solidFill>
                  <a:srgbClr val="4485AF"/>
                </a:solidFill>
                <a:effectLst>
                  <a:outerShdw blurRad="38100" dist="38100" dir="2700000" algn="tl">
                    <a:srgbClr val="000000">
                      <a:alpha val="43137"/>
                    </a:srgbClr>
                  </a:outerShdw>
                </a:effectLst>
                <a:latin typeface="+mn-lt"/>
                <a:ea typeface="仿宋_GB2312" panose="02010609030101010101" charset="-122"/>
                <a:cs typeface="+mn-cs"/>
              </a:rPr>
              <a:t>通过年度汇算可以更加准确地计算纳税人综合所得全年应纳的个人所得税。</a:t>
            </a:r>
            <a:endParaRPr kumimoji="0" lang="zh-CN" sz="2000" u="sng"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endParaRPr>
          </a:p>
          <a:p>
            <a:pPr marR="0" defTabSz="914400" eaLnBrk="1" fontAlgn="auto" hangingPunct="1">
              <a:lnSpc>
                <a:spcPct val="150000"/>
              </a:lnSpc>
              <a:buClrTx/>
              <a:buSzTx/>
              <a:buFontTx/>
              <a:buNone/>
              <a:defRPr/>
            </a:pPr>
            <a:r>
              <a:rPr kumimoji="0" lang="zh-CN" sz="2000" kern="1200" cap="none" spc="0" normalizeH="0" baseline="0" noProof="1">
                <a:latin typeface="+mn-lt"/>
                <a:ea typeface="仿宋_GB2312" panose="02010609030101010101" charset="-122"/>
                <a:cs typeface="+mn-cs"/>
              </a:rPr>
              <a:t>纳税人平时取得综合所得的情形复杂，无论采取怎样的预扣预缴方法，都不可能使所有纳税人平时已预缴税额与年度应纳税额完全一致。</a:t>
            </a:r>
            <a:endParaRPr kumimoji="0" lang="zh-CN" sz="2000" kern="1200" cap="none" spc="0" normalizeH="0" baseline="0" noProof="1">
              <a:latin typeface="仿宋_GB2312" panose="02010609030101010101" charset="-122"/>
              <a:ea typeface="仿宋_GB2312" panose="02010609030101010101" charset="-122"/>
              <a:cs typeface="+mn-cs"/>
            </a:endParaRPr>
          </a:p>
        </p:txBody>
      </p:sp>
      <p:sp>
        <p:nvSpPr>
          <p:cNvPr id="7" name="文本框 6"/>
          <p:cNvSpPr txBox="1"/>
          <p:nvPr/>
        </p:nvSpPr>
        <p:spPr>
          <a:xfrm>
            <a:off x="1712913" y="2501900"/>
            <a:ext cx="9491663" cy="1404938"/>
          </a:xfrm>
          <a:prstGeom prst="rect">
            <a:avLst/>
          </a:prstGeom>
          <a:noFill/>
        </p:spPr>
        <p:txBody>
          <a:bodyPr>
            <a:spAutoFit/>
          </a:bodyPr>
          <a:lstStyle/>
          <a:p>
            <a:pPr marR="0" defTabSz="914400" eaLnBrk="1" fontAlgn="auto" hangingPunct="1">
              <a:lnSpc>
                <a:spcPct val="150000"/>
              </a:lnSpc>
              <a:buClrTx/>
              <a:buSzTx/>
              <a:buFontTx/>
              <a:buNone/>
              <a:defRPr/>
            </a:pPr>
            <a:r>
              <a:rPr kumimoji="0" lang="zh-CN" altLang="en-US" sz="2000" u="sng" kern="1200" cap="none" spc="0" normalizeH="0" baseline="0" noProof="1">
                <a:solidFill>
                  <a:srgbClr val="4485AF"/>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宋体" panose="02010600030101010101" pitchFamily="2" charset="-122"/>
              </a:rPr>
              <a:t>通过年度汇算可以更好地保障纳税人合法权益。</a:t>
            </a:r>
            <a:endParaRPr kumimoji="0" lang="zh-CN" altLang="en-US" sz="2000" kern="1200" cap="none" spc="0" normalizeH="0" baseline="0" noProof="1">
              <a:solidFill>
                <a:srgbClr val="4485AF"/>
              </a:solidFill>
              <a:latin typeface="仿宋_GB2312" panose="02010609030101010101" charset="-122"/>
              <a:ea typeface="仿宋_GB2312" panose="02010609030101010101" charset="-122"/>
              <a:cs typeface="宋体" panose="02010600030101010101" pitchFamily="2" charset="-122"/>
            </a:endParaRPr>
          </a:p>
          <a:p>
            <a:pPr marR="0" defTabSz="914400" eaLnBrk="1" fontAlgn="auto" hangingPunct="1">
              <a:lnSpc>
                <a:spcPct val="150000"/>
              </a:lnSpc>
              <a:buClrTx/>
              <a:buSzTx/>
              <a:buFontTx/>
              <a:buNone/>
              <a:defRPr/>
            </a:pPr>
            <a:r>
              <a:rPr kumimoji="0" lang="zh-CN" altLang="en-US" sz="2000" kern="1200" cap="none" spc="0" normalizeH="0" baseline="0" noProof="1">
                <a:latin typeface="仿宋_GB2312" panose="02010609030101010101" charset="-122"/>
                <a:ea typeface="仿宋_GB2312" panose="02010609030101010101" charset="-122"/>
                <a:cs typeface="宋体" panose="02010600030101010101" pitchFamily="2" charset="-122"/>
              </a:rPr>
              <a:t>如，一些扣除项目，像专项附加扣除中的大病医疗支出，只有年度结束，才能确切地知道全年支出金额，需要在年度汇算来补充享受扣除。</a:t>
            </a:r>
            <a:endParaRPr kumimoji="0" lang="zh-CN" altLang="en-US" sz="2000" kern="1200" cap="none" spc="0" normalizeH="0" baseline="0" noProof="1">
              <a:latin typeface="仿宋_GB2312" panose="02010609030101010101" charset="-122"/>
              <a:ea typeface="仿宋_GB2312" panose="02010609030101010101" charset="-122"/>
              <a:cs typeface="宋体" panose="02010600030101010101" pitchFamily="2" charset="-122"/>
            </a:endParaRPr>
          </a:p>
        </p:txBody>
      </p:sp>
      <p:sp>
        <p:nvSpPr>
          <p:cNvPr id="25" name="MH_Other_1"/>
          <p:cNvSpPr/>
          <p:nvPr>
            <p:custDataLst>
              <p:tags r:id="rId2"/>
            </p:custDataLst>
          </p:nvPr>
        </p:nvSpPr>
        <p:spPr bwMode="auto">
          <a:xfrm>
            <a:off x="811213" y="4165600"/>
            <a:ext cx="647700" cy="469900"/>
          </a:xfrm>
          <a:custGeom>
            <a:avLst/>
            <a:gdLst>
              <a:gd name="connsiteX0" fmla="*/ 0 w 2429934"/>
              <a:gd name="connsiteY0" fmla="*/ 360367 h 372534"/>
              <a:gd name="connsiteX1" fmla="*/ 2429934 w 2429934"/>
              <a:gd name="connsiteY1" fmla="*/ 360367 h 372534"/>
              <a:gd name="connsiteX2" fmla="*/ 2429934 w 2429934"/>
              <a:gd name="connsiteY2" fmla="*/ 372534 h 372534"/>
              <a:gd name="connsiteX3" fmla="*/ 0 w 2429934"/>
              <a:gd name="connsiteY3" fmla="*/ 372534 h 372534"/>
              <a:gd name="connsiteX4" fmla="*/ 0 w 2429934"/>
              <a:gd name="connsiteY4" fmla="*/ 30167 h 372534"/>
              <a:gd name="connsiteX5" fmla="*/ 2429934 w 2429934"/>
              <a:gd name="connsiteY5" fmla="*/ 30167 h 372534"/>
              <a:gd name="connsiteX6" fmla="*/ 2429934 w 2429934"/>
              <a:gd name="connsiteY6" fmla="*/ 342367 h 372534"/>
              <a:gd name="connsiteX7" fmla="*/ 0 w 2429934"/>
              <a:gd name="connsiteY7" fmla="*/ 342367 h 372534"/>
              <a:gd name="connsiteX8" fmla="*/ 0 w 2429934"/>
              <a:gd name="connsiteY8" fmla="*/ 0 h 372534"/>
              <a:gd name="connsiteX9" fmla="*/ 2429934 w 2429934"/>
              <a:gd name="connsiteY9" fmla="*/ 0 h 372534"/>
              <a:gd name="connsiteX10" fmla="*/ 2429934 w 2429934"/>
              <a:gd name="connsiteY10" fmla="*/ 12167 h 372534"/>
              <a:gd name="connsiteX11" fmla="*/ 0 w 2429934"/>
              <a:gd name="connsiteY11" fmla="*/ 12167 h 37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9934" h="372534">
                <a:moveTo>
                  <a:pt x="0" y="360367"/>
                </a:moveTo>
                <a:lnTo>
                  <a:pt x="2429934" y="360367"/>
                </a:lnTo>
                <a:lnTo>
                  <a:pt x="2429934" y="372534"/>
                </a:lnTo>
                <a:lnTo>
                  <a:pt x="0" y="372534"/>
                </a:lnTo>
                <a:close/>
                <a:moveTo>
                  <a:pt x="0" y="30167"/>
                </a:moveTo>
                <a:lnTo>
                  <a:pt x="2429934" y="30167"/>
                </a:lnTo>
                <a:lnTo>
                  <a:pt x="2429934" y="342367"/>
                </a:lnTo>
                <a:lnTo>
                  <a:pt x="0" y="342367"/>
                </a:lnTo>
                <a:close/>
                <a:moveTo>
                  <a:pt x="0" y="0"/>
                </a:moveTo>
                <a:lnTo>
                  <a:pt x="2429934" y="0"/>
                </a:lnTo>
                <a:lnTo>
                  <a:pt x="2429934" y="12167"/>
                </a:lnTo>
                <a:lnTo>
                  <a:pt x="0" y="12167"/>
                </a:lnTo>
                <a:close/>
              </a:path>
            </a:pathLst>
          </a:custGeom>
          <a:solidFill>
            <a:srgbClr val="4485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50000"/>
              </a:lnSpc>
              <a:spcBef>
                <a:spcPct val="0"/>
              </a:spcBef>
              <a:spcAft>
                <a:spcPct val="0"/>
              </a:spcAft>
              <a:buClrTx/>
              <a:buSzTx/>
              <a:buFont typeface="Arial" panose="020B0604020202020204" pitchFamily="34" charset="0"/>
              <a:buNone/>
              <a:defRPr/>
            </a:pPr>
            <a:r>
              <a:rPr kumimoji="0" lang="en-US" altLang="zh-CN" sz="18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rPr>
              <a:t>2</a:t>
            </a:r>
            <a:endParaRPr kumimoji="0" lang="zh-CN" altLang="en-US" sz="1800" b="0" i="0" u="none" strike="noStrike" kern="1200" cap="none" spc="0" normalizeH="0" baseline="0" noProof="1">
              <a:ln>
                <a:noFill/>
              </a:ln>
              <a:solidFill>
                <a:srgbClr val="FEFFFF"/>
              </a:solidFill>
              <a:effectLst/>
              <a:uLnTx/>
              <a:uFillTx/>
              <a:latin typeface="仿宋_GB2312" panose="02010609030101010101" charset="-122"/>
              <a:ea typeface="仿宋_GB2312" panose="02010609030101010101" charset="-122"/>
              <a:cs typeface="+mn-cs"/>
            </a:endParaRPr>
          </a:p>
        </p:txBody>
      </p:sp>
      <p:sp>
        <p:nvSpPr>
          <p:cNvPr id="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15379" name="MH_SubTitle_1"/>
          <p:cNvSpPr txBox="1"/>
          <p:nvPr>
            <p:custDataLst>
              <p:tags r:id="rId3"/>
            </p:custDataLst>
          </p:nvPr>
        </p:nvSpPr>
        <p:spPr>
          <a:xfrm>
            <a:off x="796925" y="1643063"/>
            <a:ext cx="10682288"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3" name="文本框 22"/>
          <p:cNvSpPr txBox="1"/>
          <p:nvPr/>
        </p:nvSpPr>
        <p:spPr>
          <a:xfrm>
            <a:off x="796925" y="1720850"/>
            <a:ext cx="3570288" cy="461963"/>
          </a:xfrm>
          <a:prstGeom prst="rect">
            <a:avLst/>
          </a:prstGeom>
          <a:solidFill>
            <a:srgbClr val="4D87AD"/>
          </a:solidFill>
        </p:spPr>
        <p:txBody>
          <a:bodyPr wrap="none">
            <a:spAutoFit/>
          </a:bodyPr>
          <a:lstStyle/>
          <a:p>
            <a:pPr marR="0" algn="ctr" defTabSz="914400" eaLnBrk="1" fontAlgn="auto" hangingPunct="1">
              <a:buClrTx/>
              <a:buSzTx/>
              <a:buFontTx/>
              <a:buNone/>
              <a:defRPr/>
            </a:pPr>
            <a:r>
              <a:rPr kumimoji="0" lang="zh-CN" altLang="en-US"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为什么要办理年度汇算？</a:t>
            </a:r>
            <a:endParaRPr kumimoji="0" lang="zh-CN" altLang="zh-CN"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51" name="Rectangle 42"/>
          <p:cNvSpPr/>
          <p:nvPr/>
        </p:nvSpPr>
        <p:spPr bwMode="auto">
          <a:xfrm>
            <a:off x="1327150" y="2413000"/>
            <a:ext cx="8393113" cy="504825"/>
          </a:xfrm>
          <a:prstGeom prst="rect">
            <a:avLst/>
          </a:prstGeom>
          <a:noFill/>
          <a:ln>
            <a:noFill/>
          </a:ln>
        </p:spPr>
        <p:txBody>
          <a:bodyPr lIns="0" tIns="0" rIns="0" bIns="0" anchor="ct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sym typeface="+mn-ea"/>
              </a:rPr>
              <a:t>符合下列情形之一的</a:t>
            </a:r>
            <a:r>
              <a:rPr kumimoji="0" lang="en-US" altLang="zh-CN"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sym typeface="+mn-ea"/>
              </a:rPr>
              <a:t>:</a:t>
            </a:r>
            <a:endParaRPr kumimoji="0" lang="en-US" altLang="zh-CN" sz="2000" b="0" i="0" u="none" strike="noStrike" kern="1200" cap="none" spc="0" normalizeH="0" baseline="0" noProof="0" dirty="0">
              <a:ln>
                <a:noFill/>
              </a:ln>
              <a:solidFill>
                <a:srgbClr val="49A1B2"/>
              </a:solidFill>
              <a:effectLst/>
              <a:uLnTx/>
              <a:uFillTx/>
              <a:latin typeface="仿宋_GB2312" panose="02010609030101010101" charset="-122"/>
              <a:ea typeface="仿宋_GB2312" panose="02010609030101010101" charset="-122"/>
              <a:cs typeface="+mn-ea"/>
              <a:sym typeface="+mn-ea"/>
            </a:endParaRPr>
          </a:p>
        </p:txBody>
      </p:sp>
      <p:grpSp>
        <p:nvGrpSpPr>
          <p:cNvPr id="17425" name="组合 17"/>
          <p:cNvGrpSpPr/>
          <p:nvPr/>
        </p:nvGrpSpPr>
        <p:grpSpPr>
          <a:xfrm>
            <a:off x="1223963" y="3098800"/>
            <a:ext cx="10560050" cy="1143000"/>
            <a:chOff x="1914525" y="3180080"/>
            <a:chExt cx="10560050" cy="1143533"/>
          </a:xfrm>
        </p:grpSpPr>
        <p:sp>
          <p:nvSpPr>
            <p:cNvPr id="43" name="矩形 42"/>
            <p:cNvSpPr/>
            <p:nvPr/>
          </p:nvSpPr>
          <p:spPr>
            <a:xfrm>
              <a:off x="1914525" y="3380198"/>
              <a:ext cx="10560050" cy="943415"/>
            </a:xfrm>
            <a:prstGeom prst="rect">
              <a:avLst/>
            </a:prstGeom>
          </p:spPr>
          <p:txBody>
            <a:bodyPr>
              <a:spAutoFit/>
            </a:bodyPr>
            <a:lstStyle/>
            <a:p>
              <a:pPr marL="285750" marR="0" lvl="0" indent="-285750" algn="l" defTabSz="914400" rtl="0" eaLnBrk="1" fontAlgn="auto" latinLnBrk="0" hangingPunct="1">
                <a:lnSpc>
                  <a:spcPct val="150000"/>
                </a:lnSpc>
                <a:spcBef>
                  <a:spcPct val="0"/>
                </a:spcBef>
                <a:spcAft>
                  <a:spcPct val="0"/>
                </a:spcAft>
                <a:buClrTx/>
                <a:buSzTx/>
                <a:buFont typeface="Wingdings" panose="05000000000000000000" charset="0"/>
                <a:buChar char="Ø"/>
                <a:defRPr/>
              </a:pPr>
              <a:r>
                <a:rPr kumimoji="0" lang="zh-CN" altLang="en-US"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 已预缴税额大于年度汇算应纳税额且</a:t>
              </a:r>
              <a:r>
                <a:rPr kumimoji="0" lang="zh-CN" altLang="en-US" sz="2000" b="0"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申请退税</a:t>
              </a:r>
              <a:r>
                <a:rPr kumimoji="0" lang="zh-CN" altLang="en-US"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的</a:t>
              </a:r>
              <a:r>
                <a:rPr kumimoji="0" lang="zh-CN" altLang="en-US" sz="2000" b="0" i="0" u="none" strike="noStrike" kern="1200" cap="none" spc="0" normalizeH="0" baseline="0" noProof="0" dirty="0">
                  <a:ln>
                    <a:noFill/>
                  </a:ln>
                  <a:solidFill>
                    <a:srgbClr val="333333"/>
                  </a:solidFill>
                  <a:effectLst/>
                  <a:uLnTx/>
                  <a:uFillTx/>
                  <a:latin typeface="仿宋_GB2312" panose="02010609030101010101" charset="-122"/>
                  <a:ea typeface="仿宋_GB2312" panose="02010609030101010101" charset="-122"/>
                  <a:cs typeface="+mn-cs"/>
                </a:rPr>
                <a:t>；</a:t>
              </a:r>
              <a:endParaRPr kumimoji="0" lang="en-US" altLang="zh-CN" sz="2000" b="0" i="0" u="none" strike="noStrike" kern="1200" cap="none" spc="0" normalizeH="0" baseline="0" noProof="0" dirty="0">
                <a:ln>
                  <a:noFill/>
                </a:ln>
                <a:solidFill>
                  <a:srgbClr val="333333"/>
                </a:solidFill>
                <a:effectLst/>
                <a:uLnTx/>
                <a:uFillTx/>
                <a:latin typeface="仿宋_GB2312" panose="02010609030101010101" charset="-122"/>
                <a:ea typeface="仿宋_GB2312" panose="02010609030101010101" charset="-122"/>
                <a:cs typeface="+mn-cs"/>
              </a:endParaRPr>
            </a:p>
            <a:p>
              <a:pPr marL="285750" marR="0" lvl="0" indent="-285750" algn="l" defTabSz="914400" rtl="0" eaLnBrk="1" fontAlgn="auto" latinLnBrk="0" hangingPunct="1">
                <a:lnSpc>
                  <a:spcPct val="150000"/>
                </a:lnSpc>
                <a:spcBef>
                  <a:spcPct val="0"/>
                </a:spcBef>
                <a:spcAft>
                  <a:spcPct val="0"/>
                </a:spcAft>
                <a:buClrTx/>
                <a:buSzTx/>
                <a:buFont typeface="Wingdings" panose="05000000000000000000" charset="0"/>
                <a:buChar char="Ø"/>
                <a:defRPr/>
              </a:pPr>
              <a:r>
                <a:rPr kumimoji="0" lang="zh-CN" altLang="en-US"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 纳税年度内取得的综合所得收入超过</a:t>
              </a:r>
              <a:r>
                <a:rPr kumimoji="0" lang="en-US" altLang="zh-CN" sz="2000" b="0"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12</a:t>
              </a:r>
              <a:r>
                <a:rPr kumimoji="0" lang="zh-CN" altLang="en-US" sz="2000" b="0"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万元</a:t>
              </a:r>
              <a:r>
                <a:rPr kumimoji="0" lang="zh-CN" altLang="en-US"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且需要补税金额超过</a:t>
              </a:r>
              <a:r>
                <a:rPr kumimoji="0" lang="en-US" altLang="zh-CN" sz="2000" b="0"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400</a:t>
              </a:r>
              <a:r>
                <a:rPr kumimoji="0" lang="zh-CN" altLang="en-US" sz="2000" b="0" i="0" u="none" strike="noStrike" kern="1200" cap="none" spc="0" normalizeH="0" baseline="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rPr>
                <a:t>元</a:t>
              </a:r>
              <a:r>
                <a:rPr kumimoji="0" lang="zh-CN" altLang="en-US"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rPr>
                <a:t>的。</a:t>
              </a:r>
              <a:endParaRPr kumimoji="0" lang="en-US" altLang="zh-CN" sz="2000" b="0" i="0" u="none" strike="noStrike" kern="1200" cap="none" spc="0" normalizeH="0" baseline="0" noProof="0" dirty="0">
                <a:ln>
                  <a:noFill/>
                </a:ln>
                <a:solidFill>
                  <a:schemeClr val="tx1"/>
                </a:solidFill>
                <a:effectLst/>
                <a:uLnTx/>
                <a:uFillTx/>
                <a:latin typeface="仿宋_GB2312" panose="02010609030101010101" charset="-122"/>
                <a:ea typeface="仿宋_GB2312" panose="02010609030101010101" charset="-122"/>
                <a:cs typeface="+mn-cs"/>
              </a:endParaRPr>
            </a:p>
          </p:txBody>
        </p:sp>
        <p:cxnSp>
          <p:nvCxnSpPr>
            <p:cNvPr id="50" name="直接连接符 49"/>
            <p:cNvCxnSpPr/>
            <p:nvPr/>
          </p:nvCxnSpPr>
          <p:spPr>
            <a:xfrm>
              <a:off x="1985962" y="3180080"/>
              <a:ext cx="928846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1327150" y="4645978"/>
            <a:ext cx="9070975" cy="944563"/>
          </a:xfrm>
          <a:prstGeom prst="rect">
            <a:avLst/>
          </a:prstGeom>
          <a:noFill/>
        </p:spPr>
        <p:txBody>
          <a:bodyPr>
            <a:spAutoFit/>
          </a:bodyPr>
          <a:lstStyle/>
          <a:p>
            <a:pPr marR="0" defTabSz="914400" eaLnBrk="1" fontAlgn="auto" hangingPunct="1">
              <a:lnSpc>
                <a:spcPct val="150000"/>
              </a:lnSpc>
              <a:buClrTx/>
              <a:buSzTx/>
              <a:buFontTx/>
              <a:buNone/>
              <a:defRPr/>
            </a:pPr>
            <a:r>
              <a:rPr kumimoji="0" lang="zh-CN" altLang="en-US" sz="2000"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rPr>
              <a:t>因适用所得项目错误或者扣缴义务人未依法履行扣缴义务，造成纳税年度内少申报或者未申报综合所得的，纳税人应当依法据实办理年度汇算。</a:t>
            </a:r>
            <a:endParaRPr kumimoji="0" lang="zh-CN" altLang="en-US" sz="2000" kern="1200" cap="none" spc="0" normalizeH="0" baseline="0" noProof="1">
              <a:solidFill>
                <a:srgbClr val="4D87AD"/>
              </a:solidFill>
              <a:effectLst>
                <a:outerShdw blurRad="38100" dist="38100" dir="2700000" algn="tl">
                  <a:srgbClr val="000000">
                    <a:alpha val="43137"/>
                  </a:srgbClr>
                </a:outerShdw>
              </a:effectLst>
              <a:latin typeface="仿宋_GB2312" panose="02010609030101010101" charset="-122"/>
              <a:ea typeface="仿宋_GB2312" panose="02010609030101010101" charset="-122"/>
              <a:cs typeface="+mn-cs"/>
              <a:sym typeface="+mn-ea"/>
            </a:endParaRPr>
          </a:p>
        </p:txBody>
      </p:sp>
      <p:sp>
        <p:nvSpPr>
          <p:cNvPr id="17427"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9" name="文本框 28"/>
          <p:cNvSpPr txBox="1"/>
          <p:nvPr/>
        </p:nvSpPr>
        <p:spPr>
          <a:xfrm>
            <a:off x="844550" y="1717675"/>
            <a:ext cx="3878263" cy="461963"/>
          </a:xfrm>
          <a:prstGeom prst="rect">
            <a:avLst/>
          </a:prstGeom>
          <a:solidFill>
            <a:srgbClr val="4D87AD"/>
          </a:solidFill>
        </p:spPr>
        <p:txBody>
          <a:bodyPr wrap="none">
            <a:spAutoFit/>
          </a:bodyPr>
          <a:lstStyle/>
          <a:p>
            <a:pPr marR="0" algn="ctr" defTabSz="914400" eaLnBrk="1" fontAlgn="auto" hangingPunct="1">
              <a:buClrTx/>
              <a:buSzTx/>
              <a:buFontTx/>
              <a:buNone/>
              <a:defRPr/>
            </a:pPr>
            <a:r>
              <a:rPr kumimoji="0" lang="zh-CN" altLang="en-US"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哪些人需要办理年度汇算？</a:t>
            </a:r>
            <a:endParaRPr kumimoji="0" lang="zh-CN" altLang="zh-CN"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51" name="Rectangle 42"/>
          <p:cNvSpPr/>
          <p:nvPr/>
        </p:nvSpPr>
        <p:spPr bwMode="auto">
          <a:xfrm>
            <a:off x="1325563" y="2690813"/>
            <a:ext cx="8393113" cy="504825"/>
          </a:xfrm>
          <a:prstGeom prst="rect">
            <a:avLst/>
          </a:prstGeom>
          <a:noFill/>
          <a:ln>
            <a:noFill/>
          </a:ln>
        </p:spPr>
        <p:txBody>
          <a:bodyPr lIns="0" tIns="0" rIns="0" bIns="0" anchor="ctr"/>
          <a:lstStyle/>
          <a:p>
            <a:pPr marL="0" marR="0" lvl="0" indent="0" algn="l" defTabSz="914400" rtl="0" eaLnBrk="1" fontAlgn="auto" latinLnBrk="0" hangingPunct="1">
              <a:lnSpc>
                <a:spcPct val="150000"/>
              </a:lnSpc>
              <a:spcBef>
                <a:spcPct val="0"/>
              </a:spcBef>
              <a:spcAft>
                <a:spcPts val="0"/>
              </a:spcAft>
              <a:buClrTx/>
              <a:buSzTx/>
              <a:buFont typeface="Arial" panose="020B0604020202020204" pitchFamily="34" charset="0"/>
              <a:buNone/>
              <a:defRPr/>
            </a:pP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sym typeface="+mn-ea"/>
              </a:rPr>
              <a:t>在纳税年度内</a:t>
            </a:r>
            <a:r>
              <a:rPr kumimoji="0" lang="zh-CN" altLang="en-US" sz="2000" b="0" i="0" u="none" strike="noStrike" kern="1200" cap="none" spc="0" normalizeH="0" baseline="0" noProof="1">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mn-cs"/>
                <a:sym typeface="+mn-ea"/>
              </a:rPr>
              <a:t>已依法预缴</a:t>
            </a: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sym typeface="+mn-ea"/>
              </a:rPr>
              <a:t>个人所得税且符合下列情形之一的</a:t>
            </a:r>
            <a:r>
              <a:rPr kumimoji="0" lang="en-US" altLang="zh-CN"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mn-cs"/>
                <a:sym typeface="+mn-ea"/>
              </a:rPr>
              <a:t>:</a:t>
            </a:r>
            <a:endParaRPr kumimoji="0" lang="en-US" altLang="zh-CN" sz="2000" b="0" i="0" u="none" strike="noStrike" kern="1200" cap="none" spc="0" normalizeH="0" baseline="0" noProof="0" dirty="0">
              <a:ln>
                <a:noFill/>
              </a:ln>
              <a:solidFill>
                <a:srgbClr val="49A1B2"/>
              </a:solidFill>
              <a:effectLst/>
              <a:uLnTx/>
              <a:uFillTx/>
              <a:latin typeface="仿宋_GB2312" panose="02010609030101010101" charset="-122"/>
              <a:ea typeface="仿宋_GB2312" panose="02010609030101010101" charset="-122"/>
              <a:cs typeface="+mn-ea"/>
              <a:sym typeface="+mn-ea"/>
            </a:endParaRPr>
          </a:p>
        </p:txBody>
      </p:sp>
      <p:grpSp>
        <p:nvGrpSpPr>
          <p:cNvPr id="19473" name="组合 17"/>
          <p:cNvGrpSpPr/>
          <p:nvPr/>
        </p:nvGrpSpPr>
        <p:grpSpPr>
          <a:xfrm>
            <a:off x="1293813" y="3290888"/>
            <a:ext cx="9288462" cy="2144395"/>
            <a:chOff x="1985963" y="3180080"/>
            <a:chExt cx="9288462" cy="2144254"/>
          </a:xfrm>
        </p:grpSpPr>
        <p:sp>
          <p:nvSpPr>
            <p:cNvPr id="43" name="矩形 42"/>
            <p:cNvSpPr/>
            <p:nvPr/>
          </p:nvSpPr>
          <p:spPr>
            <a:xfrm>
              <a:off x="1985963" y="3386441"/>
              <a:ext cx="9221787" cy="1937893"/>
            </a:xfrm>
            <a:prstGeom prst="rect">
              <a:avLst/>
            </a:prstGeom>
          </p:spPr>
          <p:txBody>
            <a:bodyPr>
              <a:spAutoFit/>
            </a:bodyPr>
            <a:lstStyle/>
            <a:p>
              <a:pPr marL="285750" marR="0" lvl="0" indent="-285750" algn="l" defTabSz="914400" rtl="0" eaLnBrk="1" fontAlgn="auto" latinLnBrk="0" hangingPunct="1">
                <a:lnSpc>
                  <a:spcPct val="150000"/>
                </a:lnSpc>
                <a:spcBef>
                  <a:spcPct val="0"/>
                </a:spcBef>
                <a:spcAft>
                  <a:spcPct val="0"/>
                </a:spcAft>
                <a:buClrTx/>
                <a:buSzTx/>
                <a:buFont typeface="Wingdings" panose="05000000000000000000" charset="0"/>
                <a:buChar char="Ø"/>
                <a:defRPr/>
              </a:pP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年度汇算需补税但综合所得收入全年不超过</a:t>
              </a:r>
              <a:r>
                <a:rPr kumimoji="0" lang="zh-CN" altLang="en-US" sz="2000" b="0" i="0" u="none" strike="noStrike" kern="1200" cap="none" spc="0" normalizeH="0" baseline="0" noProof="1">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宋体" panose="02010600030101010101" pitchFamily="2" charset="-122"/>
                  <a:sym typeface="+mn-ea"/>
                </a:rPr>
                <a:t>12万元</a:t>
              </a: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的；</a:t>
              </a:r>
              <a:endPar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endParaRPr>
            </a:p>
            <a:p>
              <a:pPr marL="285750" marR="0" lvl="0" indent="-285750" algn="l" defTabSz="914400" rtl="0" eaLnBrk="1" fontAlgn="auto" latinLnBrk="0" hangingPunct="1">
                <a:lnSpc>
                  <a:spcPct val="150000"/>
                </a:lnSpc>
                <a:spcBef>
                  <a:spcPct val="0"/>
                </a:spcBef>
                <a:spcAft>
                  <a:spcPct val="0"/>
                </a:spcAft>
                <a:buClrTx/>
                <a:buSzTx/>
                <a:buFont typeface="Wingdings" panose="05000000000000000000" charset="0"/>
                <a:buChar char="Ø"/>
                <a:defRPr/>
              </a:pP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年度汇算需补税金额不超过</a:t>
              </a:r>
              <a:r>
                <a:rPr kumimoji="0" lang="zh-CN" altLang="en-US" sz="2000" b="0" i="0" u="none" strike="noStrike" kern="1200" cap="none" spc="0" normalizeH="0" baseline="0" noProof="1">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宋体" panose="02010600030101010101" pitchFamily="2" charset="-122"/>
                  <a:sym typeface="+mn-ea"/>
                </a:rPr>
                <a:t>400元</a:t>
              </a: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的。</a:t>
              </a:r>
              <a:endParaRPr kumimoji="0" lang="zh-CN" altLang="en-US" sz="2000" b="0" i="0" u="none" strike="noStrike" kern="1200" cap="none" spc="0" normalizeH="0" baseline="0" noProof="0" dirty="0">
                <a:ln>
                  <a:noFill/>
                </a:ln>
                <a:solidFill>
                  <a:schemeClr val="tx1">
                    <a:lumMod val="50000"/>
                    <a:lumOff val="50000"/>
                  </a:schemeClr>
                </a:solidFill>
                <a:effectLst/>
                <a:uLnTx/>
                <a:uFillTx/>
                <a:latin typeface="仿宋_GB2312" panose="02010609030101010101" charset="-122"/>
                <a:ea typeface="仿宋_GB2312" panose="02010609030101010101" charset="-122"/>
                <a:cs typeface="+mn-ea"/>
                <a:sym typeface="+mn-lt"/>
              </a:endParaRPr>
            </a:p>
            <a:p>
              <a:pPr marL="285750" marR="0" lvl="0" indent="-285750" algn="l" defTabSz="914400" rtl="0" eaLnBrk="1" fontAlgn="auto" latinLnBrk="0" hangingPunct="1">
                <a:lnSpc>
                  <a:spcPct val="150000"/>
                </a:lnSpc>
                <a:spcBef>
                  <a:spcPct val="0"/>
                </a:spcBef>
                <a:spcAft>
                  <a:spcPct val="0"/>
                </a:spcAft>
                <a:buClrTx/>
                <a:buSzTx/>
                <a:buFont typeface="Wingdings" panose="05000000000000000000" charset="0"/>
                <a:buChar char="Ø"/>
                <a:defRPr/>
              </a:pP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已预缴税额与年度汇算应纳税额</a:t>
              </a:r>
              <a:r>
                <a:rPr kumimoji="0" lang="zh-CN" altLang="en-US" sz="2000" b="0" i="0" u="none" strike="noStrike" kern="1200" cap="none" spc="0" normalizeH="0" baseline="0" noProof="1">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宋体" panose="02010600030101010101" pitchFamily="2" charset="-122"/>
                  <a:sym typeface="+mn-ea"/>
                </a:rPr>
                <a:t>一致</a:t>
              </a: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的；</a:t>
              </a:r>
              <a:endPar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endParaRPr>
            </a:p>
            <a:p>
              <a:pPr marL="285750" marR="0" lvl="0" indent="-285750" algn="l" defTabSz="914400" rtl="0" eaLnBrk="1" fontAlgn="auto" latinLnBrk="0" hangingPunct="1">
                <a:lnSpc>
                  <a:spcPct val="150000"/>
                </a:lnSpc>
                <a:spcBef>
                  <a:spcPct val="0"/>
                </a:spcBef>
                <a:spcAft>
                  <a:spcPct val="0"/>
                </a:spcAft>
                <a:buClrTx/>
                <a:buSzTx/>
                <a:buFont typeface="Wingdings" panose="05000000000000000000" charset="0"/>
                <a:buChar char="Ø"/>
                <a:defRPr/>
              </a:pP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符合年度汇算退税条件但</a:t>
              </a:r>
              <a:r>
                <a:rPr kumimoji="0" lang="zh-CN" altLang="en-US" sz="2000" b="0" i="0" u="none" strike="noStrike" kern="1200" cap="none" spc="0" normalizeH="0" baseline="0" noProof="1">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cs typeface="宋体" panose="02010600030101010101" pitchFamily="2" charset="-122"/>
                  <a:sym typeface="+mn-ea"/>
                </a:rPr>
                <a:t>不申请退税</a:t>
              </a:r>
              <a:r>
                <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rPr>
                <a:t>的；</a:t>
              </a:r>
              <a:endParaRPr kumimoji="0" lang="zh-CN" altLang="en-US" sz="2000" b="0" i="0" u="none" strike="noStrike" kern="1200" cap="none" spc="0" normalizeH="0" baseline="0" noProof="1">
                <a:ln>
                  <a:noFill/>
                </a:ln>
                <a:solidFill>
                  <a:schemeClr val="tx1"/>
                </a:solidFill>
                <a:effectLst/>
                <a:uLnTx/>
                <a:uFillTx/>
                <a:latin typeface="仿宋_GB2312" panose="02010609030101010101" charset="-122"/>
                <a:ea typeface="仿宋_GB2312" panose="02010609030101010101" charset="-122"/>
                <a:cs typeface="宋体" panose="02010600030101010101" pitchFamily="2" charset="-122"/>
                <a:sym typeface="+mn-ea"/>
              </a:endParaRPr>
            </a:p>
          </p:txBody>
        </p:sp>
        <p:cxnSp>
          <p:nvCxnSpPr>
            <p:cNvPr id="50" name="直接连接符 49"/>
            <p:cNvCxnSpPr/>
            <p:nvPr/>
          </p:nvCxnSpPr>
          <p:spPr>
            <a:xfrm>
              <a:off x="1985963" y="3180080"/>
              <a:ext cx="928846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9474"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844550" y="1712913"/>
            <a:ext cx="3878263" cy="461963"/>
          </a:xfrm>
          <a:prstGeom prst="rect">
            <a:avLst/>
          </a:prstGeom>
          <a:solidFill>
            <a:srgbClr val="4D87AD"/>
          </a:solidFill>
        </p:spPr>
        <p:txBody>
          <a:bodyPr wrap="none">
            <a:spAutoFit/>
          </a:bodyPr>
          <a:lstStyle/>
          <a:p>
            <a:pPr marR="0" algn="ctr" defTabSz="914400" eaLnBrk="1" fontAlgn="auto" hangingPunct="1">
              <a:buClrTx/>
              <a:buSzTx/>
              <a:buFontTx/>
              <a:buNone/>
              <a:defRPr/>
            </a:pPr>
            <a:r>
              <a:rPr kumimoji="0" lang="zh-CN" altLang="en-US"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哪些人无需办理年度汇算？</a:t>
            </a:r>
            <a:endParaRPr kumimoji="0" lang="zh-CN" altLang="zh-CN"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图片 4"/>
          <p:cNvPicPr>
            <a:picLocks noChangeAspect="1"/>
          </p:cNvPicPr>
          <p:nvPr/>
        </p:nvPicPr>
        <p:blipFill>
          <a:blip r:embed="rId1"/>
          <a:stretch>
            <a:fillRect/>
          </a:stretch>
        </p:blipFill>
        <p:spPr>
          <a:xfrm>
            <a:off x="7970838" y="4335463"/>
            <a:ext cx="2828925" cy="1255712"/>
          </a:xfrm>
          <a:prstGeom prst="rect">
            <a:avLst/>
          </a:prstGeom>
          <a:noFill/>
          <a:ln w="9525">
            <a:noFill/>
          </a:ln>
        </p:spPr>
      </p:pic>
      <p:sp>
        <p:nvSpPr>
          <p:cNvPr id="4" name="矩形 8"/>
          <p:cNvSpPr>
            <a:spLocks noChangeArrowheads="1"/>
          </p:cNvSpPr>
          <p:nvPr/>
        </p:nvSpPr>
        <p:spPr bwMode="auto">
          <a:xfrm>
            <a:off x="238125" y="260350"/>
            <a:ext cx="73025"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6" name="矩形 9"/>
          <p:cNvSpPr>
            <a:spLocks noChangeArrowheads="1"/>
          </p:cNvSpPr>
          <p:nvPr/>
        </p:nvSpPr>
        <p:spPr bwMode="auto">
          <a:xfrm>
            <a:off x="376238" y="463550"/>
            <a:ext cx="63500" cy="225425"/>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7" name="矩形 7"/>
          <p:cNvSpPr>
            <a:spLocks noChangeArrowheads="1"/>
          </p:cNvSpPr>
          <p:nvPr/>
        </p:nvSpPr>
        <p:spPr bwMode="auto">
          <a:xfrm>
            <a:off x="8588375" y="258763"/>
            <a:ext cx="215900" cy="431800"/>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8" name="矩形 7"/>
          <p:cNvSpPr>
            <a:spLocks noChangeArrowheads="1"/>
          </p:cNvSpPr>
          <p:nvPr/>
        </p:nvSpPr>
        <p:spPr bwMode="auto">
          <a:xfrm>
            <a:off x="8986838" y="258763"/>
            <a:ext cx="215900" cy="431800"/>
          </a:xfrm>
          <a:prstGeom prst="rect">
            <a:avLst/>
          </a:prstGeom>
          <a:solidFill>
            <a:srgbClr val="4485AF">
              <a:alpha val="90979"/>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9" name="矩形 7"/>
          <p:cNvSpPr>
            <a:spLocks noChangeArrowheads="1"/>
          </p:cNvSpPr>
          <p:nvPr/>
        </p:nvSpPr>
        <p:spPr bwMode="auto">
          <a:xfrm>
            <a:off x="9385300" y="258763"/>
            <a:ext cx="215900" cy="431800"/>
          </a:xfrm>
          <a:prstGeom prst="rect">
            <a:avLst/>
          </a:prstGeom>
          <a:solidFill>
            <a:srgbClr val="4485AF">
              <a:alpha val="8196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2" name="矩形 7"/>
          <p:cNvSpPr>
            <a:spLocks noChangeArrowheads="1"/>
          </p:cNvSpPr>
          <p:nvPr/>
        </p:nvSpPr>
        <p:spPr bwMode="auto">
          <a:xfrm>
            <a:off x="9786938" y="258763"/>
            <a:ext cx="215900" cy="431800"/>
          </a:xfrm>
          <a:prstGeom prst="rect">
            <a:avLst/>
          </a:prstGeom>
          <a:solidFill>
            <a:srgbClr val="4485AF">
              <a:alpha val="72940"/>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3" name="矩形 7"/>
          <p:cNvSpPr>
            <a:spLocks noChangeArrowheads="1"/>
          </p:cNvSpPr>
          <p:nvPr/>
        </p:nvSpPr>
        <p:spPr bwMode="auto">
          <a:xfrm>
            <a:off x="10186988" y="258763"/>
            <a:ext cx="215900" cy="431800"/>
          </a:xfrm>
          <a:prstGeom prst="rect">
            <a:avLst/>
          </a:prstGeom>
          <a:solidFill>
            <a:srgbClr val="4485AF">
              <a:alpha val="6392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4" name="矩形 7"/>
          <p:cNvSpPr>
            <a:spLocks noChangeArrowheads="1"/>
          </p:cNvSpPr>
          <p:nvPr/>
        </p:nvSpPr>
        <p:spPr bwMode="auto">
          <a:xfrm>
            <a:off x="10583863" y="258763"/>
            <a:ext cx="215900" cy="431800"/>
          </a:xfrm>
          <a:prstGeom prst="rect">
            <a:avLst/>
          </a:prstGeom>
          <a:solidFill>
            <a:srgbClr val="4485AF">
              <a:alpha val="54901"/>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5" name="矩形 7"/>
          <p:cNvSpPr>
            <a:spLocks noChangeArrowheads="1"/>
          </p:cNvSpPr>
          <p:nvPr/>
        </p:nvSpPr>
        <p:spPr bwMode="auto">
          <a:xfrm>
            <a:off x="10988675" y="258763"/>
            <a:ext cx="215900" cy="431800"/>
          </a:xfrm>
          <a:prstGeom prst="rect">
            <a:avLst/>
          </a:prstGeom>
          <a:solidFill>
            <a:srgbClr val="4485AF">
              <a:alpha val="4588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6" name="矩形 7"/>
          <p:cNvSpPr>
            <a:spLocks noChangeArrowheads="1"/>
          </p:cNvSpPr>
          <p:nvPr/>
        </p:nvSpPr>
        <p:spPr bwMode="auto">
          <a:xfrm>
            <a:off x="11374438" y="258763"/>
            <a:ext cx="215900" cy="431800"/>
          </a:xfrm>
          <a:prstGeom prst="rect">
            <a:avLst/>
          </a:prstGeom>
          <a:solidFill>
            <a:srgbClr val="4485AF">
              <a:alpha val="36862"/>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27" name="矩形 7"/>
          <p:cNvSpPr>
            <a:spLocks noChangeArrowheads="1"/>
          </p:cNvSpPr>
          <p:nvPr/>
        </p:nvSpPr>
        <p:spPr bwMode="auto">
          <a:xfrm>
            <a:off x="11784013" y="258763"/>
            <a:ext cx="217488" cy="431800"/>
          </a:xfrm>
          <a:prstGeom prst="rect">
            <a:avLst/>
          </a:prstGeom>
          <a:solidFill>
            <a:srgbClr val="4485AF">
              <a:alpha val="27843"/>
            </a:srgbClr>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32" name="矩形 7"/>
          <p:cNvSpPr>
            <a:spLocks noChangeArrowheads="1"/>
          </p:cNvSpPr>
          <p:nvPr/>
        </p:nvSpPr>
        <p:spPr bwMode="auto">
          <a:xfrm>
            <a:off x="522288" y="258763"/>
            <a:ext cx="1973263" cy="433388"/>
          </a:xfrm>
          <a:prstGeom prst="rect">
            <a:avLst/>
          </a:prstGeom>
          <a:solidFill>
            <a:srgbClr val="4485AF"/>
          </a:solidFill>
          <a:ln>
            <a:noFill/>
          </a:ln>
          <a:effectLst>
            <a:outerShdw blurRad="50800" dist="38100" dir="8100000" algn="tr" rotWithShape="0">
              <a:prstClr val="black">
                <a:alpha val="40000"/>
              </a:prstClr>
            </a:outerShdw>
          </a:effec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rPr>
              <a:t>政策介绍</a:t>
            </a:r>
            <a:endParaRPr kumimoji="0" lang="zh-CN" altLang="zh-CN" sz="2400" b="1" i="0" u="none" strike="noStrike" kern="1200" cap="none" spc="0" normalizeH="0" baseline="0" noProof="1">
              <a:ln>
                <a:noFill/>
              </a:ln>
              <a:solidFill>
                <a:srgbClr val="FFFFFF"/>
              </a:solidFill>
              <a:effectLst/>
              <a:uLnTx/>
              <a:uFillTx/>
              <a:latin typeface="仿宋_GB2312" panose="02010609030101010101" charset="-122"/>
              <a:ea typeface="黑体" panose="02010609060101010101" charset="-122"/>
              <a:cs typeface="黑体" panose="02010609060101010101" charset="-122"/>
            </a:endParaRPr>
          </a:p>
        </p:txBody>
      </p:sp>
      <p:sp>
        <p:nvSpPr>
          <p:cNvPr id="44" name="Rectangle 1"/>
          <p:cNvSpPr/>
          <p:nvPr/>
        </p:nvSpPr>
        <p:spPr bwMode="auto">
          <a:xfrm>
            <a:off x="695325" y="1423988"/>
            <a:ext cx="10799763" cy="4752975"/>
          </a:xfrm>
          <a:prstGeom prst="rect">
            <a:avLst/>
          </a:prstGeom>
          <a:noFill/>
          <a:ln w="3175" cap="flat">
            <a:solidFill>
              <a:srgbClr val="4D87AD"/>
            </a:solidFill>
            <a:prstDash val="solid"/>
            <a:miter lim="800000"/>
            <a:headEnd type="none" w="med" len="med"/>
            <a:tailEnd type="none" w="med" len="med"/>
          </a:ln>
        </p:spPr>
        <p:txBody>
          <a:bodyPr lIns="0" tIns="0" rIns="0" bIns="0"/>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800" b="0" i="0" u="none" strike="noStrike" kern="0" cap="none" spc="0" normalizeH="0" baseline="0" noProof="0">
              <a:ln>
                <a:noFill/>
              </a:ln>
              <a:solidFill>
                <a:srgbClr val="595959"/>
              </a:solidFill>
              <a:effectLst/>
              <a:uLnTx/>
              <a:uFillTx/>
              <a:latin typeface="+mn-lt"/>
              <a:ea typeface="+mn-ea"/>
              <a:cs typeface="+mn-ea"/>
              <a:sym typeface="+mn-lt"/>
            </a:endParaRPr>
          </a:p>
        </p:txBody>
      </p:sp>
      <p:sp>
        <p:nvSpPr>
          <p:cNvPr id="21520" name="MH_SubTitle_1"/>
          <p:cNvSpPr txBox="1"/>
          <p:nvPr>
            <p:custDataLst>
              <p:tags r:id="rId2"/>
            </p:custDataLst>
          </p:nvPr>
        </p:nvSpPr>
        <p:spPr>
          <a:xfrm>
            <a:off x="844550" y="1643063"/>
            <a:ext cx="10191750" cy="601662"/>
          </a:xfrm>
          <a:prstGeom prst="rect">
            <a:avLst/>
          </a:prstGeom>
          <a:noFill/>
          <a:ln w="28575" cap="flat" cmpd="sng">
            <a:solidFill>
              <a:srgbClr val="4D87AD"/>
            </a:solidFill>
            <a:prstDash val="dash"/>
            <a:round/>
            <a:headEnd type="none" w="med" len="med"/>
            <a:tailEnd type="none" w="med" len="med"/>
          </a:ln>
        </p:spPr>
        <p:txBody>
          <a:bodyPr lIns="0" tIns="0" rIns="0" bIns="0"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FontTx/>
              <a:buNone/>
            </a:pPr>
            <a:r>
              <a:rPr lang="en-US" altLang="zh-CN" sz="2200" b="1" dirty="0">
                <a:latin typeface="仿宋_GB2312" panose="02010609030101010101" charset="-122"/>
                <a:ea typeface="仿宋_GB2312" panose="02010609030101010101" charset="-122"/>
                <a:sym typeface="仿宋_GB2312" panose="02010609030101010101" charset="-122"/>
              </a:rPr>
              <a:t>            </a:t>
            </a:r>
            <a:endParaRPr lang="zh-CN" altLang="en-US" sz="2200" b="1" dirty="0">
              <a:solidFill>
                <a:srgbClr val="4485AF"/>
              </a:solidFill>
              <a:latin typeface="仿宋_GB2312" panose="02010609030101010101" charset="-122"/>
              <a:ea typeface="仿宋_GB2312" panose="02010609030101010101" charset="-122"/>
            </a:endParaRPr>
          </a:p>
        </p:txBody>
      </p:sp>
      <p:sp>
        <p:nvSpPr>
          <p:cNvPr id="28" name="文本框 27"/>
          <p:cNvSpPr txBox="1"/>
          <p:nvPr/>
        </p:nvSpPr>
        <p:spPr>
          <a:xfrm>
            <a:off x="844550" y="1712913"/>
            <a:ext cx="4800600" cy="461963"/>
          </a:xfrm>
          <a:prstGeom prst="rect">
            <a:avLst/>
          </a:prstGeom>
          <a:solidFill>
            <a:srgbClr val="4D87AD"/>
          </a:solidFill>
        </p:spPr>
        <p:txBody>
          <a:bodyPr wrap="none">
            <a:spAutoFit/>
          </a:bodyPr>
          <a:lstStyle/>
          <a:p>
            <a:pPr marR="0" algn="ctr" defTabSz="914400" eaLnBrk="1" fontAlgn="auto" hangingPunct="1">
              <a:buClrTx/>
              <a:buSzTx/>
              <a:buFontTx/>
              <a:buNone/>
              <a:defRPr/>
            </a:pPr>
            <a:r>
              <a:rPr kumimoji="0" lang="zh-CN" altLang="en-US"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rPr>
              <a:t>为什么有的人退税，有的人补税？</a:t>
            </a:r>
            <a:endParaRPr kumimoji="0" lang="zh-CN" altLang="zh-CN" sz="2400" kern="1200" cap="none" spc="0" normalizeH="0" baseline="0" noProof="1">
              <a:solidFill>
                <a:schemeClr val="bg1"/>
              </a:solidFill>
              <a:effectLst>
                <a:outerShdw blurRad="38100" dist="38100" dir="2700000" algn="tl">
                  <a:srgbClr val="000000">
                    <a:alpha val="43137"/>
                  </a:srgbClr>
                </a:outerShdw>
              </a:effectLst>
              <a:latin typeface="黑体" panose="02010609060101010101" charset="-122"/>
              <a:ea typeface="黑体" panose="02010609060101010101" charset="-122"/>
              <a:cs typeface="+mn-cs"/>
              <a:sym typeface="+mn-ea"/>
            </a:endParaRPr>
          </a:p>
        </p:txBody>
      </p:sp>
      <p:sp>
        <p:nvSpPr>
          <p:cNvPr id="21522" name="文本框 28"/>
          <p:cNvSpPr txBox="1"/>
          <p:nvPr/>
        </p:nvSpPr>
        <p:spPr>
          <a:xfrm>
            <a:off x="1552575" y="2867025"/>
            <a:ext cx="8175625" cy="193802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50000"/>
              </a:lnSpc>
              <a:spcBef>
                <a:spcPct val="0"/>
              </a:spcBef>
              <a:buFontTx/>
              <a:buNone/>
            </a:pPr>
            <a:r>
              <a:rPr lang="zh-CN" altLang="en-US" sz="2000" dirty="0">
                <a:latin typeface="仿宋_GB2312" panose="02010609030101010101" charset="-122"/>
                <a:ea typeface="仿宋_GB2312" panose="02010609030101010101" charset="-122"/>
              </a:rPr>
              <a:t>计算公式：</a:t>
            </a:r>
            <a:endParaRPr lang="en-US" altLang="zh-CN" sz="2000" dirty="0">
              <a:latin typeface="仿宋_GB2312" panose="02010609030101010101" charset="-122"/>
              <a:ea typeface="仿宋_GB2312" panose="02010609030101010101" charset="-122"/>
            </a:endParaRPr>
          </a:p>
          <a:p>
            <a:pPr marL="0" lvl="0" indent="0" algn="just" eaLnBrk="1" hangingPunct="1">
              <a:lnSpc>
                <a:spcPct val="150000"/>
              </a:lnSpc>
              <a:spcBef>
                <a:spcPct val="0"/>
              </a:spcBef>
              <a:buFontTx/>
              <a:buNone/>
            </a:pPr>
            <a:r>
              <a:rPr lang="zh-CN" altLang="zh-CN" sz="2000" dirty="0">
                <a:latin typeface="仿宋_GB2312" panose="02010609030101010101" charset="-122"/>
                <a:ea typeface="仿宋_GB2312" panose="02010609030101010101" charset="-122"/>
              </a:rPr>
              <a:t>应退或应补税额</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（综合所得收入额</a:t>
            </a:r>
            <a:r>
              <a:rPr lang="en-US" altLang="zh-CN" sz="2000" dirty="0">
                <a:latin typeface="仿宋_GB2312" panose="02010609030101010101" charset="-122"/>
                <a:ea typeface="仿宋_GB2312" panose="02010609030101010101" charset="-122"/>
              </a:rPr>
              <a:t>-60000</a:t>
            </a:r>
            <a:r>
              <a:rPr lang="zh-CN" altLang="zh-CN" sz="2000" dirty="0">
                <a:latin typeface="仿宋_GB2312" panose="02010609030101010101" charset="-122"/>
                <a:ea typeface="仿宋_GB2312" panose="02010609030101010101" charset="-122"/>
              </a:rPr>
              <a:t>元</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“三险一金”等专项扣除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子女教育等专项附加扣除</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依法确定的其他扣除</a:t>
            </a:r>
            <a:r>
              <a:rPr lang="en-US" altLang="zh-CN" sz="2000" dirty="0">
                <a:latin typeface="仿宋_GB2312" panose="02010609030101010101" charset="-122"/>
                <a:ea typeface="仿宋_GB2312" panose="02010609030101010101" charset="-122"/>
              </a:rPr>
              <a:t>-</a:t>
            </a:r>
            <a:r>
              <a:rPr lang="zh-CN" altLang="en-US" sz="2000" dirty="0">
                <a:latin typeface="仿宋_GB2312" panose="02010609030101010101" charset="-122"/>
                <a:ea typeface="仿宋_GB2312" panose="02010609030101010101" charset="-122"/>
              </a:rPr>
              <a:t>符合条件的公益慈善事业捐赠</a:t>
            </a:r>
            <a:r>
              <a:rPr lang="zh-CN" altLang="zh-CN" sz="2000" dirty="0">
                <a:latin typeface="仿宋_GB2312" panose="02010609030101010101" charset="-122"/>
                <a:ea typeface="仿宋_GB2312" panose="02010609030101010101" charset="-122"/>
              </a:rPr>
              <a:t>）×适用税率</a:t>
            </a:r>
            <a:r>
              <a:rPr lang="en-US" altLang="zh-CN" sz="2000" dirty="0">
                <a:latin typeface="仿宋_GB2312" panose="02010609030101010101" charset="-122"/>
                <a:ea typeface="仿宋_GB2312" panose="02010609030101010101" charset="-122"/>
              </a:rPr>
              <a:t>-</a:t>
            </a:r>
            <a:r>
              <a:rPr lang="zh-CN" altLang="zh-CN" sz="2000" dirty="0">
                <a:latin typeface="仿宋_GB2312" panose="02010609030101010101" charset="-122"/>
                <a:ea typeface="仿宋_GB2312" panose="02010609030101010101" charset="-122"/>
              </a:rPr>
              <a:t>速算扣除数</a:t>
            </a:r>
            <a:r>
              <a:rPr lang="en-US" altLang="zh-CN" sz="2000" dirty="0">
                <a:latin typeface="仿宋_GB2312" panose="02010609030101010101" charset="-122"/>
                <a:ea typeface="仿宋_GB2312" panose="02010609030101010101" charset="-122"/>
              </a:rPr>
              <a:t>]-</a:t>
            </a:r>
            <a:r>
              <a:rPr lang="en-US" altLang="zh-CN" sz="200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rPr>
              <a:t>2021年已预缴税额</a:t>
            </a:r>
            <a:endParaRPr lang="en-US" altLang="zh-CN" sz="2000" noProof="0" dirty="0">
              <a:ln>
                <a:noFill/>
              </a:ln>
              <a:solidFill>
                <a:srgbClr val="4D87AD"/>
              </a:solidFill>
              <a:effectLst>
                <a:outerShdw blurRad="38100" dist="38100" dir="2700000" algn="tl">
                  <a:srgbClr val="000000">
                    <a:alpha val="43137"/>
                  </a:srgbClr>
                </a:outerShdw>
              </a:effectLst>
              <a:uLnTx/>
              <a:uFillTx/>
              <a:latin typeface="仿宋_GB2312" panose="02010609030101010101" charset="-122"/>
              <a:ea typeface="仿宋_GB2312" panose="02010609030101010101" charset="-122"/>
            </a:endParaRPr>
          </a:p>
        </p:txBody>
      </p:sp>
    </p:spTree>
  </p:cSld>
  <p:clrMapOvr>
    <a:masterClrMapping/>
  </p:clrMapOvr>
</p:sld>
</file>

<file path=ppt/tags/tag1.xml><?xml version="1.0" encoding="utf-8"?>
<p:tagLst xmlns:p="http://schemas.openxmlformats.org/presentationml/2006/main">
  <p:tag name="MH" val="20190105183633"/>
  <p:tag name="MH_LIBRARY" val="GRAPHIC"/>
  <p:tag name="MH_TYPE" val="Text"/>
  <p:tag name="MH_ORDER" val="1"/>
</p:tagLst>
</file>

<file path=ppt/tags/tag10.xml><?xml version="1.0" encoding="utf-8"?>
<p:tagLst xmlns:p="http://schemas.openxmlformats.org/presentationml/2006/main">
  <p:tag name="MH" val="20151019215829"/>
  <p:tag name="MH_LIBRARY" val="GRAPHIC"/>
  <p:tag name="MH_ORDER" val="TextBox 8"/>
</p:tagLst>
</file>

<file path=ppt/tags/tag11.xml><?xml version="1.0" encoding="utf-8"?>
<p:tagLst xmlns:p="http://schemas.openxmlformats.org/presentationml/2006/main">
  <p:tag name="MH" val="20151019215829"/>
  <p:tag name="MH_LIBRARY" val="GRAPHIC"/>
  <p:tag name="MH_ORDER" val="TextBox 9"/>
</p:tagLst>
</file>

<file path=ppt/tags/tag12.xml><?xml version="1.0" encoding="utf-8"?>
<p:tagLst xmlns:p="http://schemas.openxmlformats.org/presentationml/2006/main">
  <p:tag name="MH" val="20151019215829"/>
  <p:tag name="MH_LIBRARY" val="GRAPHIC"/>
</p:tagLst>
</file>

<file path=ppt/tags/tag13.xml><?xml version="1.0" encoding="utf-8"?>
<p:tagLst xmlns:p="http://schemas.openxmlformats.org/presentationml/2006/main">
  <p:tag name="MH" val="20151031160605"/>
  <p:tag name="MH_LIBRARY" val="GRAPHIC"/>
  <p:tag name="MH_TYPE" val="Other"/>
  <p:tag name="MH_ORDER" val="1"/>
</p:tagLst>
</file>

<file path=ppt/tags/tag14.xml><?xml version="1.0" encoding="utf-8"?>
<p:tagLst xmlns:p="http://schemas.openxmlformats.org/presentationml/2006/main">
  <p:tag name="MH" val="20151031160605"/>
  <p:tag name="MH_LIBRARY" val="GRAPHIC"/>
  <p:tag name="MH_TYPE" val="Other"/>
  <p:tag name="MH_ORDER" val="1"/>
</p:tagLst>
</file>

<file path=ppt/tags/tag15.xml><?xml version="1.0" encoding="utf-8"?>
<p:tagLst xmlns:p="http://schemas.openxmlformats.org/presentationml/2006/main">
  <p:tag name="MH" val="20151031160605"/>
  <p:tag name="MH_LIBRARY" val="GRAPHIC"/>
  <p:tag name="MH_TYPE" val="Other"/>
  <p:tag name="MH_ORDER" val="1"/>
</p:tagLst>
</file>

<file path=ppt/tags/tag16.xml><?xml version="1.0" encoding="utf-8"?>
<p:tagLst xmlns:p="http://schemas.openxmlformats.org/presentationml/2006/main">
  <p:tag name="MH" val="20190108000335"/>
  <p:tag name="MH_LIBRARY" val="GRAPHIC"/>
  <p:tag name="MH_TYPE" val="SubTitle"/>
  <p:tag name="MH_ORDER" val="1"/>
</p:tagLst>
</file>

<file path=ppt/tags/tag17.xml><?xml version="1.0" encoding="utf-8"?>
<p:tagLst xmlns:p="http://schemas.openxmlformats.org/presentationml/2006/main">
  <p:tag name="MH" val="20190108000335"/>
  <p:tag name="MH_LIBRARY" val="GRAPHIC"/>
  <p:tag name="MH_TYPE" val="SubTitle"/>
  <p:tag name="MH_ORDER" val="1"/>
</p:tagLst>
</file>

<file path=ppt/tags/tag18.xml><?xml version="1.0" encoding="utf-8"?>
<p:tagLst xmlns:p="http://schemas.openxmlformats.org/presentationml/2006/main">
  <p:tag name="MH" val="20151031160605"/>
  <p:tag name="MH_LIBRARY" val="GRAPHIC"/>
  <p:tag name="MH_TYPE" val="Other"/>
  <p:tag name="MH_ORDER" val="1"/>
</p:tagLst>
</file>

<file path=ppt/tags/tag19.xml><?xml version="1.0" encoding="utf-8"?>
<p:tagLst xmlns:p="http://schemas.openxmlformats.org/presentationml/2006/main">
  <p:tag name="MH" val="20151031160605"/>
  <p:tag name="MH_LIBRARY" val="GRAPHIC"/>
  <p:tag name="MH_TYPE" val="Other"/>
  <p:tag name="MH_ORDER" val="1"/>
</p:tagLst>
</file>

<file path=ppt/tags/tag2.xml><?xml version="1.0" encoding="utf-8"?>
<p:tagLst xmlns:p="http://schemas.openxmlformats.org/presentationml/2006/main">
  <p:tag name="MH" val="20190105183633"/>
  <p:tag name="MH_LIBRARY" val="GRAPHIC"/>
  <p:tag name="MH_TYPE" val="Other"/>
  <p:tag name="MH_ORDER" val="1"/>
</p:tagLst>
</file>

<file path=ppt/tags/tag20.xml><?xml version="1.0" encoding="utf-8"?>
<p:tagLst xmlns:p="http://schemas.openxmlformats.org/presentationml/2006/main">
  <p:tag name="MH" val="20190108000335"/>
  <p:tag name="MH_LIBRARY" val="GRAPHIC"/>
  <p:tag name="MH_TYPE" val="SubTitle"/>
  <p:tag name="MH_ORDER" val="1"/>
</p:tagLst>
</file>

<file path=ppt/tags/tag21.xml><?xml version="1.0" encoding="utf-8"?>
<p:tagLst xmlns:p="http://schemas.openxmlformats.org/presentationml/2006/main">
  <p:tag name="MH" val="20190108000335"/>
  <p:tag name="MH_LIBRARY" val="GRAPHIC"/>
  <p:tag name="MH_TYPE" val="SubTitle"/>
  <p:tag name="MH_ORDER" val="1"/>
</p:tagLst>
</file>

<file path=ppt/tags/tag22.xml><?xml version="1.0" encoding="utf-8"?>
<p:tagLst xmlns:p="http://schemas.openxmlformats.org/presentationml/2006/main">
  <p:tag name="MH" val="20190108000335"/>
  <p:tag name="MH_LIBRARY" val="GRAPHIC"/>
  <p:tag name="MH_TYPE" val="SubTitle"/>
  <p:tag name="MH_ORDER" val="1"/>
</p:tagLst>
</file>

<file path=ppt/tags/tag23.xml><?xml version="1.0" encoding="utf-8"?>
<p:tagLst xmlns:p="http://schemas.openxmlformats.org/presentationml/2006/main">
  <p:tag name="MH" val="20190108000335"/>
  <p:tag name="MH_LIBRARY" val="GRAPHIC"/>
  <p:tag name="MH_TYPE" val="SubTitle"/>
  <p:tag name="MH_ORDER" val="1"/>
</p:tagLst>
</file>

<file path=ppt/tags/tag24.xml><?xml version="1.0" encoding="utf-8"?>
<p:tagLst xmlns:p="http://schemas.openxmlformats.org/presentationml/2006/main">
  <p:tag name="MH" val="20190108000335"/>
  <p:tag name="MH_LIBRARY" val="GRAPHIC"/>
  <p:tag name="MH_TYPE" val="SubTitle"/>
  <p:tag name="MH_ORDER" val="1"/>
</p:tagLst>
</file>

<file path=ppt/tags/tag25.xml><?xml version="1.0" encoding="utf-8"?>
<p:tagLst xmlns:p="http://schemas.openxmlformats.org/presentationml/2006/main">
  <p:tag name="MH" val="20190108000335"/>
  <p:tag name="MH_LIBRARY" val="GRAPHIC"/>
  <p:tag name="MH_TYPE" val="SubTitle"/>
  <p:tag name="MH_ORDER" val="1"/>
</p:tagLst>
</file>

<file path=ppt/tags/tag26.xml><?xml version="1.0" encoding="utf-8"?>
<p:tagLst xmlns:p="http://schemas.openxmlformats.org/presentationml/2006/main">
  <p:tag name="MH" val="20190108000335"/>
  <p:tag name="MH_LIBRARY" val="GRAPHIC"/>
  <p:tag name="MH_TYPE" val="SubTitle"/>
  <p:tag name="MH_ORDER" val="1"/>
</p:tagLst>
</file>

<file path=ppt/tags/tag27.xml><?xml version="1.0" encoding="utf-8"?>
<p:tagLst xmlns:p="http://schemas.openxmlformats.org/presentationml/2006/main">
  <p:tag name="MH" val="20190108000335"/>
  <p:tag name="MH_LIBRARY" val="GRAPHIC"/>
  <p:tag name="MH_TYPE" val="SubTitle"/>
  <p:tag name="MH_ORDER" val="1"/>
</p:tagLst>
</file>

<file path=ppt/tags/tag28.xml><?xml version="1.0" encoding="utf-8"?>
<p:tagLst xmlns:p="http://schemas.openxmlformats.org/presentationml/2006/main">
  <p:tag name="MH" val="20190108000335"/>
  <p:tag name="MH_LIBRARY" val="GRAPHIC"/>
  <p:tag name="MH_TYPE" val="SubTitle"/>
  <p:tag name="MH_ORDER" val="1"/>
</p:tagLst>
</file>

<file path=ppt/tags/tag29.xml><?xml version="1.0" encoding="utf-8"?>
<p:tagLst xmlns:p="http://schemas.openxmlformats.org/presentationml/2006/main">
  <p:tag name="MH" val="20190108000335"/>
  <p:tag name="MH_LIBRARY" val="GRAPHIC"/>
  <p:tag name="MH_TYPE" val="SubTitle"/>
  <p:tag name="MH_ORDER" val="1"/>
</p:tagLst>
</file>

<file path=ppt/tags/tag3.xml><?xml version="1.0" encoding="utf-8"?>
<p:tagLst xmlns:p="http://schemas.openxmlformats.org/presentationml/2006/main">
  <p:tag name="MH" val="20190108000335"/>
  <p:tag name="MH_LIBRARY" val="GRAPHIC"/>
  <p:tag name="MH_TYPE" val="SubTitle"/>
  <p:tag name="MH_ORDER" val="1"/>
</p:tagLst>
</file>

<file path=ppt/tags/tag30.xml><?xml version="1.0" encoding="utf-8"?>
<p:tagLst xmlns:p="http://schemas.openxmlformats.org/presentationml/2006/main">
  <p:tag name="MH" val="20190108000335"/>
  <p:tag name="MH_LIBRARY" val="GRAPHIC"/>
  <p:tag name="MH_TYPE" val="SubTitle"/>
  <p:tag name="MH_ORDER" val="1"/>
</p:tagLst>
</file>

<file path=ppt/tags/tag31.xml><?xml version="1.0" encoding="utf-8"?>
<p:tagLst xmlns:p="http://schemas.openxmlformats.org/presentationml/2006/main">
  <p:tag name="MH" val="20190108000335"/>
  <p:tag name="MH_LIBRARY" val="GRAPHIC"/>
  <p:tag name="MH_TYPE" val="SubTitle"/>
  <p:tag name="MH_ORDER" val="1"/>
</p:tagLst>
</file>

<file path=ppt/tags/tag32.xml><?xml version="1.0" encoding="utf-8"?>
<p:tagLst xmlns:p="http://schemas.openxmlformats.org/presentationml/2006/main">
  <p:tag name="MH" val="20190108000335"/>
  <p:tag name="MH_LIBRARY" val="GRAPHIC"/>
  <p:tag name="MH_TYPE" val="SubTitle"/>
  <p:tag name="MH_ORDER" val="1"/>
</p:tagLst>
</file>

<file path=ppt/tags/tag33.xml><?xml version="1.0" encoding="utf-8"?>
<p:tagLst xmlns:p="http://schemas.openxmlformats.org/presentationml/2006/main">
  <p:tag name="MH" val="20190108000335"/>
  <p:tag name="MH_LIBRARY" val="GRAPHIC"/>
  <p:tag name="MH_TYPE" val="SubTitle"/>
  <p:tag name="MH_ORDER" val="1"/>
</p:tagLst>
</file>

<file path=ppt/tags/tag34.xml><?xml version="1.0" encoding="utf-8"?>
<p:tagLst xmlns:p="http://schemas.openxmlformats.org/presentationml/2006/main">
  <p:tag name="MH" val="20190108000335"/>
  <p:tag name="MH_LIBRARY" val="GRAPHIC"/>
  <p:tag name="MH_TYPE" val="SubTitle"/>
  <p:tag name="MH_ORDER" val="1"/>
</p:tagLst>
</file>

<file path=ppt/tags/tag35.xml><?xml version="1.0" encoding="utf-8"?>
<p:tagLst xmlns:p="http://schemas.openxmlformats.org/presentationml/2006/main">
  <p:tag name="MH" val="20190108000335"/>
  <p:tag name="MH_LIBRARY" val="GRAPHIC"/>
  <p:tag name="MH_TYPE" val="SubTitle"/>
  <p:tag name="MH_ORDER" val="1"/>
</p:tagLst>
</file>

<file path=ppt/tags/tag36.xml><?xml version="1.0" encoding="utf-8"?>
<p:tagLst xmlns:p="http://schemas.openxmlformats.org/presentationml/2006/main">
  <p:tag name="MH" val="20151031160605"/>
  <p:tag name="MH_LIBRARY" val="GRAPHIC"/>
  <p:tag name="MH_TYPE" val="Other"/>
  <p:tag name="MH_ORDER" val="1"/>
</p:tagLst>
</file>

<file path=ppt/tags/tag37.xml><?xml version="1.0" encoding="utf-8"?>
<p:tagLst xmlns:p="http://schemas.openxmlformats.org/presentationml/2006/main">
  <p:tag name="MH" val="20151031160605"/>
  <p:tag name="MH_LIBRARY" val="GRAPHIC"/>
  <p:tag name="MH_TYPE" val="Other"/>
  <p:tag name="MH_ORDER" val="1"/>
</p:tagLst>
</file>

<file path=ppt/tags/tag38.xml><?xml version="1.0" encoding="utf-8"?>
<p:tagLst xmlns:p="http://schemas.openxmlformats.org/presentationml/2006/main">
  <p:tag name="MH" val="20151031160605"/>
  <p:tag name="MH_LIBRARY" val="GRAPHIC"/>
  <p:tag name="MH_TYPE" val="Other"/>
  <p:tag name="MH_ORDER" val="1"/>
</p:tagLst>
</file>

<file path=ppt/tags/tag39.xml><?xml version="1.0" encoding="utf-8"?>
<p:tagLst xmlns:p="http://schemas.openxmlformats.org/presentationml/2006/main">
  <p:tag name="MH" val="20190108000335"/>
  <p:tag name="MH_LIBRARY" val="GRAPHIC"/>
  <p:tag name="MH_TYPE" val="SubTitle"/>
  <p:tag name="MH_ORDER" val="1"/>
</p:tagLst>
</file>

<file path=ppt/tags/tag4.xml><?xml version="1.0" encoding="utf-8"?>
<p:tagLst xmlns:p="http://schemas.openxmlformats.org/presentationml/2006/main">
  <p:tag name="MH_TYPE" val="#NeiR#"/>
  <p:tag name="MH_NUMBER" val="3"/>
  <p:tag name="MH_CATEGORY" val="#TuWHP#"/>
  <p:tag name="MH_LAYOUT" val="SubTitleText"/>
  <p:tag name="MH" val="20190105183633"/>
  <p:tag name="MH_LIBRARY" val="GRAPHIC"/>
</p:tagLst>
</file>

<file path=ppt/tags/tag40.xml><?xml version="1.0" encoding="utf-8"?>
<p:tagLst xmlns:p="http://schemas.openxmlformats.org/presentationml/2006/main">
  <p:tag name="MH" val="20151031160605"/>
  <p:tag name="MH_LIBRARY" val="GRAPHIC"/>
  <p:tag name="MH_TYPE" val="Other"/>
  <p:tag name="MH_ORDER" val="1"/>
</p:tagLst>
</file>

<file path=ppt/tags/tag41.xml><?xml version="1.0" encoding="utf-8"?>
<p:tagLst xmlns:p="http://schemas.openxmlformats.org/presentationml/2006/main">
  <p:tag name="MH" val="20151031160605"/>
  <p:tag name="MH_LIBRARY" val="GRAPHIC"/>
  <p:tag name="MH_TYPE" val="Other"/>
  <p:tag name="MH_ORDER" val="1"/>
</p:tagLst>
</file>

<file path=ppt/tags/tag42.xml><?xml version="1.0" encoding="utf-8"?>
<p:tagLst xmlns:p="http://schemas.openxmlformats.org/presentationml/2006/main">
  <p:tag name="MH" val="20151031160605"/>
  <p:tag name="MH_LIBRARY" val="GRAPHIC"/>
  <p:tag name="MH_TYPE" val="Other"/>
  <p:tag name="MH_ORDER" val="1"/>
</p:tagLst>
</file>

<file path=ppt/tags/tag43.xml><?xml version="1.0" encoding="utf-8"?>
<p:tagLst xmlns:p="http://schemas.openxmlformats.org/presentationml/2006/main">
  <p:tag name="MH" val="20190108000335"/>
  <p:tag name="MH_LIBRARY" val="GRAPHIC"/>
  <p:tag name="MH_TYPE" val="SubTitle"/>
  <p:tag name="MH_ORDER" val="1"/>
</p:tagLst>
</file>

<file path=ppt/tags/tag44.xml><?xml version="1.0" encoding="utf-8"?>
<p:tagLst xmlns:p="http://schemas.openxmlformats.org/presentationml/2006/main">
  <p:tag name="MH" val="20151019215829"/>
  <p:tag name="MH_LIBRARY" val="GRAPHIC"/>
  <p:tag name="MH_ORDER" val="文本框 2"/>
</p:tagLst>
</file>

<file path=ppt/tags/tag45.xml><?xml version="1.0" encoding="utf-8"?>
<p:tagLst xmlns:p="http://schemas.openxmlformats.org/presentationml/2006/main">
  <p:tag name="MH" val="20151019215829"/>
  <p:tag name="MH_LIBRARY" val="GRAPHIC"/>
  <p:tag name="MH_ORDER" val="Straight Connector 6"/>
</p:tagLst>
</file>

<file path=ppt/tags/tag46.xml><?xml version="1.0" encoding="utf-8"?>
<p:tagLst xmlns:p="http://schemas.openxmlformats.org/presentationml/2006/main">
  <p:tag name="MH" val="20151019215829"/>
  <p:tag name="MH_LIBRARY" val="GRAPHIC"/>
  <p:tag name="MH_ORDER" val="TextBox 8"/>
</p:tagLst>
</file>

<file path=ppt/tags/tag47.xml><?xml version="1.0" encoding="utf-8"?>
<p:tagLst xmlns:p="http://schemas.openxmlformats.org/presentationml/2006/main">
  <p:tag name="MH" val="20151019215829"/>
  <p:tag name="MH_LIBRARY" val="GRAPHIC"/>
  <p:tag name="MH_ORDER" val="TextBox 9"/>
</p:tagLst>
</file>

<file path=ppt/tags/tag48.xml><?xml version="1.0" encoding="utf-8"?>
<p:tagLst xmlns:p="http://schemas.openxmlformats.org/presentationml/2006/main">
  <p:tag name="MH" val="20151019215829"/>
  <p:tag name="MH_LIBRARY" val="GRAPHIC"/>
</p:tagLst>
</file>

<file path=ppt/tags/tag49.xml><?xml version="1.0" encoding="utf-8"?>
<p:tagLst xmlns:p="http://schemas.openxmlformats.org/presentationml/2006/main">
  <p:tag name="MH" val="20151031160605"/>
  <p:tag name="MH_LIBRARY" val="GRAPHIC"/>
  <p:tag name="MH_TYPE" val="Other"/>
  <p:tag name="MH_ORDER" val="1"/>
</p:tagLst>
</file>

<file path=ppt/tags/tag5.xml><?xml version="1.0" encoding="utf-8"?>
<p:tagLst xmlns:p="http://schemas.openxmlformats.org/presentationml/2006/main">
  <p:tag name="MH" val="20150929180026"/>
  <p:tag name="MH_LIBRARY" val="CONTENTS"/>
  <p:tag name="MH_TYPE" val="OTHERS"/>
  <p:tag name="ID" val="547132"/>
</p:tagLst>
</file>

<file path=ppt/tags/tag50.xml><?xml version="1.0" encoding="utf-8"?>
<p:tagLst xmlns:p="http://schemas.openxmlformats.org/presentationml/2006/main">
  <p:tag name="MH" val="20151031160605"/>
  <p:tag name="MH_LIBRARY" val="GRAPHIC"/>
  <p:tag name="MH_TYPE" val="SubTitle"/>
  <p:tag name="MH_ORDER" val="1"/>
</p:tagLst>
</file>

<file path=ppt/tags/tag51.xml><?xml version="1.0" encoding="utf-8"?>
<p:tagLst xmlns:p="http://schemas.openxmlformats.org/presentationml/2006/main">
  <p:tag name="MH" val="20151031160605"/>
  <p:tag name="MH_LIBRARY" val="GRAPHIC"/>
  <p:tag name="MH_TYPE" val="Other"/>
  <p:tag name="MH_ORDER" val="2"/>
</p:tagLst>
</file>

<file path=ppt/tags/tag52.xml><?xml version="1.0" encoding="utf-8"?>
<p:tagLst xmlns:p="http://schemas.openxmlformats.org/presentationml/2006/main">
  <p:tag name="MH" val="20151031160605"/>
  <p:tag name="MH_LIBRARY" val="GRAPHIC"/>
  <p:tag name="MH_TYPE" val="Other"/>
  <p:tag name="MH_ORDER" val="3"/>
</p:tagLst>
</file>

<file path=ppt/tags/tag53.xml><?xml version="1.0" encoding="utf-8"?>
<p:tagLst xmlns:p="http://schemas.openxmlformats.org/presentationml/2006/main">
  <p:tag name="MH" val="20151031160605"/>
  <p:tag name="MH_LIBRARY" val="GRAPHIC"/>
  <p:tag name="MH_TYPE" val="SubTitle"/>
  <p:tag name="MH_ORDER" val="2"/>
</p:tagLst>
</file>

<file path=ppt/tags/tag54.xml><?xml version="1.0" encoding="utf-8"?>
<p:tagLst xmlns:p="http://schemas.openxmlformats.org/presentationml/2006/main">
  <p:tag name="MH" val="20151031160605"/>
  <p:tag name="MH_LIBRARY" val="GRAPHIC"/>
  <p:tag name="MH_TYPE" val="Other"/>
  <p:tag name="MH_ORDER" val="4"/>
</p:tagLst>
</file>

<file path=ppt/tags/tag55.xml><?xml version="1.0" encoding="utf-8"?>
<p:tagLst xmlns:p="http://schemas.openxmlformats.org/presentationml/2006/main">
  <p:tag name="MH_TYPE" val="#NeiR#"/>
  <p:tag name="MH_NUMBER" val="3"/>
  <p:tag name="MH_CATEGORY" val="#BingLLB#"/>
  <p:tag name="MH_LAYOUT" val="SubTitle"/>
  <p:tag name="MH" val="20151031160605"/>
  <p:tag name="MH_LIBRARY" val="GRAPHIC"/>
</p:tagLst>
</file>

<file path=ppt/tags/tag56.xml><?xml version="1.0" encoding="utf-8"?>
<p:tagLst xmlns:p="http://schemas.openxmlformats.org/presentationml/2006/main">
  <p:tag name="MH" val="20151019215829"/>
  <p:tag name="MH_LIBRARY" val="GRAPHIC"/>
  <p:tag name="MH_ORDER" val="文本框 2"/>
</p:tagLst>
</file>

<file path=ppt/tags/tag57.xml><?xml version="1.0" encoding="utf-8"?>
<p:tagLst xmlns:p="http://schemas.openxmlformats.org/presentationml/2006/main">
  <p:tag name="MH" val="20151019215829"/>
  <p:tag name="MH_LIBRARY" val="GRAPHIC"/>
  <p:tag name="MH_ORDER" val="Straight Connector 6"/>
</p:tagLst>
</file>

<file path=ppt/tags/tag58.xml><?xml version="1.0" encoding="utf-8"?>
<p:tagLst xmlns:p="http://schemas.openxmlformats.org/presentationml/2006/main">
  <p:tag name="MH" val="20151019215829"/>
  <p:tag name="MH_LIBRARY" val="GRAPHIC"/>
  <p:tag name="MH_ORDER" val="TextBox 8"/>
</p:tagLst>
</file>

<file path=ppt/tags/tag59.xml><?xml version="1.0" encoding="utf-8"?>
<p:tagLst xmlns:p="http://schemas.openxmlformats.org/presentationml/2006/main">
  <p:tag name="MH" val="20151019215829"/>
  <p:tag name="MH_LIBRARY" val="GRAPHIC"/>
  <p:tag name="MH_ORDER" val="TextBox 9"/>
</p:tagLst>
</file>

<file path=ppt/tags/tag6.xml><?xml version="1.0" encoding="utf-8"?>
<p:tagLst xmlns:p="http://schemas.openxmlformats.org/presentationml/2006/main">
  <p:tag name="MH" val="20150929180026"/>
  <p:tag name="MH_LIBRARY" val="CONTENTS"/>
  <p:tag name="MH_TYPE" val="OTHERS"/>
  <p:tag name="ID" val="547132"/>
</p:tagLst>
</file>

<file path=ppt/tags/tag60.xml><?xml version="1.0" encoding="utf-8"?>
<p:tagLst xmlns:p="http://schemas.openxmlformats.org/presentationml/2006/main">
  <p:tag name="MH" val="20151019215829"/>
  <p:tag name="MH_LIBRARY" val="GRAPHIC"/>
</p:tagLst>
</file>

<file path=ppt/tags/tag61.xml><?xml version="1.0" encoding="utf-8"?>
<p:tagLst xmlns:p="http://schemas.openxmlformats.org/presentationml/2006/main">
  <p:tag name="MH" val="20151019215829"/>
  <p:tag name="MH_LIBRARY" val="GRAPHIC"/>
  <p:tag name="MH_ORDER" val="文本框 2"/>
</p:tagLst>
</file>

<file path=ppt/tags/tag62.xml><?xml version="1.0" encoding="utf-8"?>
<p:tagLst xmlns:p="http://schemas.openxmlformats.org/presentationml/2006/main">
  <p:tag name="MH" val="20151019215829"/>
  <p:tag name="MH_LIBRARY" val="GRAPHIC"/>
  <p:tag name="MH_ORDER" val="Straight Connector 6"/>
</p:tagLst>
</file>

<file path=ppt/tags/tag63.xml><?xml version="1.0" encoding="utf-8"?>
<p:tagLst xmlns:p="http://schemas.openxmlformats.org/presentationml/2006/main">
  <p:tag name="MH" val="20151019215829"/>
  <p:tag name="MH_LIBRARY" val="GRAPHIC"/>
  <p:tag name="MH_ORDER" val="TextBox 8"/>
</p:tagLst>
</file>

<file path=ppt/tags/tag64.xml><?xml version="1.0" encoding="utf-8"?>
<p:tagLst xmlns:p="http://schemas.openxmlformats.org/presentationml/2006/main">
  <p:tag name="MH" val="20151019215829"/>
  <p:tag name="MH_LIBRARY" val="GRAPHIC"/>
  <p:tag name="MH_ORDER" val="TextBox 9"/>
</p:tagLst>
</file>

<file path=ppt/tags/tag65.xml><?xml version="1.0" encoding="utf-8"?>
<p:tagLst xmlns:p="http://schemas.openxmlformats.org/presentationml/2006/main">
  <p:tag name="MH" val="20151019215829"/>
  <p:tag name="MH_LIBRARY" val="GRAPHIC"/>
</p:tagLst>
</file>

<file path=ppt/tags/tag66.xml><?xml version="1.0" encoding="utf-8"?>
<p:tagLst xmlns:p="http://schemas.openxmlformats.org/presentationml/2006/main">
  <p:tag name="MH" val="20190105183633"/>
  <p:tag name="MH_LIBRARY" val="GRAPHIC"/>
  <p:tag name="MH_TYPE" val="Text"/>
  <p:tag name="MH_ORDER" val="1"/>
</p:tagLst>
</file>

<file path=ppt/tags/tag67.xml><?xml version="1.0" encoding="utf-8"?>
<p:tagLst xmlns:p="http://schemas.openxmlformats.org/presentationml/2006/main">
  <p:tag name="MH" val="20190105183633"/>
  <p:tag name="MH_LIBRARY" val="GRAPHIC"/>
  <p:tag name="MH_TYPE" val="Other"/>
  <p:tag name="MH_ORDER" val="1"/>
</p:tagLst>
</file>

<file path=ppt/tags/tag68.xml><?xml version="1.0" encoding="utf-8"?>
<p:tagLst xmlns:p="http://schemas.openxmlformats.org/presentationml/2006/main">
  <p:tag name="MH_TYPE" val="#NeiR#"/>
  <p:tag name="MH_NUMBER" val="3"/>
  <p:tag name="MH_CATEGORY" val="#TuWHP#"/>
  <p:tag name="MH_LAYOUT" val="SubTitleText"/>
  <p:tag name="MH" val="20190105183633"/>
  <p:tag name="MH_LIBRARY" val="GRAPHIC"/>
</p:tagLst>
</file>

<file path=ppt/tags/tag7.xml><?xml version="1.0" encoding="utf-8"?>
<p:tagLst xmlns:p="http://schemas.openxmlformats.org/presentationml/2006/main">
  <p:tag name="MH" val="20150929180026"/>
  <p:tag name="MH_LIBRARY" val="CONTENTS"/>
  <p:tag name="MH_AUTOCOLOR" val="TRUE"/>
  <p:tag name="MH_TYPE" val="CONTENTS"/>
  <p:tag name="ID" val="547132"/>
</p:tagLst>
</file>

<file path=ppt/tags/tag8.xml><?xml version="1.0" encoding="utf-8"?>
<p:tagLst xmlns:p="http://schemas.openxmlformats.org/presentationml/2006/main">
  <p:tag name="MH" val="20151019215829"/>
  <p:tag name="MH_LIBRARY" val="GRAPHIC"/>
  <p:tag name="MH_ORDER" val="文本框 2"/>
</p:tagLst>
</file>

<file path=ppt/tags/tag9.xml><?xml version="1.0" encoding="utf-8"?>
<p:tagLst xmlns:p="http://schemas.openxmlformats.org/presentationml/2006/main">
  <p:tag name="MH" val="20151019215829"/>
  <p:tag name="MH_LIBRARY" val="GRAPHIC"/>
  <p:tag name="MH_ORDER" val="Straight Connector 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仿宋_GB2312"/>
        <a:ea typeface=""/>
        <a:cs typeface=""/>
        <a:font script="Jpan" typeface="游ゴシック"/>
        <a:font script="Hang" typeface="맑은 고딕"/>
        <a:font script="Hans" typeface="仿宋_GB2312"/>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仿宋_GB2312"/>
        <a:ea typeface=""/>
        <a:cs typeface=""/>
        <a:font script="Jpan" typeface="游ゴシック"/>
        <a:font script="Hang" typeface="맑은 고딕"/>
        <a:font script="Hans" typeface="仿宋_GB2312"/>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仿宋_GB2312"/>
        <a:ea typeface=""/>
        <a:cs typeface=""/>
        <a:font script="Jpan" typeface="游ゴシック"/>
        <a:font script="Hang" typeface="맑은 고딕"/>
        <a:font script="Hans" typeface="仿宋_GB2312"/>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仿宋_GB2312"/>
        <a:ea typeface=""/>
        <a:cs typeface=""/>
        <a:font script="Jpan" typeface="游ゴシック"/>
        <a:font script="Hang" typeface="맑은 고딕"/>
        <a:font script="Hans" typeface="仿宋_GB2312"/>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仿宋_GB2312"/>
        <a:ea typeface=""/>
        <a:cs typeface=""/>
        <a:font script="Jpan" typeface="游ゴシック"/>
        <a:font script="Hang" typeface="맑은 고딕"/>
        <a:font script="Hans" typeface="仿宋_GB2312"/>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5638</Words>
  <Application>WPS 演示</Application>
  <PresentationFormat/>
  <Paragraphs>497</Paragraphs>
  <Slides>51</Slides>
  <Notes>46</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51</vt:i4>
      </vt:variant>
    </vt:vector>
  </HeadingPairs>
  <TitlesOfParts>
    <vt:vector size="70" baseType="lpstr">
      <vt:lpstr>Arial</vt:lpstr>
      <vt:lpstr>宋体</vt:lpstr>
      <vt:lpstr>Wingdings</vt:lpstr>
      <vt:lpstr>等线</vt:lpstr>
      <vt:lpstr>仿宋_GB2312</vt:lpstr>
      <vt:lpstr>仿宋</vt:lpstr>
      <vt:lpstr>等线 Light</vt:lpstr>
      <vt:lpstr>方正小标宋简体</vt:lpstr>
      <vt:lpstr>黑体</vt:lpstr>
      <vt:lpstr>微软雅黑</vt:lpstr>
      <vt:lpstr>Arial Unicode MS</vt:lpstr>
      <vt:lpstr>Calibri</vt:lpstr>
      <vt:lpstr>Times New Roman</vt:lpstr>
      <vt:lpstr>华文行楷</vt:lpstr>
      <vt:lpstr>Wingdings</vt:lpstr>
      <vt:lpstr>Office 主题​​</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LIN PEIJIA</dc:creator>
  <cp:lastModifiedBy>Danwy </cp:lastModifiedBy>
  <cp:revision>208</cp:revision>
  <dcterms:created xsi:type="dcterms:W3CDTF">2019-01-07T15:56:00Z</dcterms:created>
  <dcterms:modified xsi:type="dcterms:W3CDTF">2022-03-07T09:49:00Z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1D2DA97FCBE545E0BE4B537E8FDAE954</vt:lpwstr>
  </property>
</Properties>
</file>